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9" r:id="rId8"/>
    <p:sldId id="284" r:id="rId9"/>
    <p:sldId id="262" r:id="rId10"/>
    <p:sldId id="273" r:id="rId11"/>
    <p:sldId id="267" r:id="rId12"/>
    <p:sldId id="285" r:id="rId13"/>
    <p:sldId id="263" r:id="rId14"/>
    <p:sldId id="274" r:id="rId15"/>
    <p:sldId id="276" r:id="rId16"/>
    <p:sldId id="269" r:id="rId17"/>
    <p:sldId id="277" r:id="rId18"/>
    <p:sldId id="278" r:id="rId19"/>
    <p:sldId id="265" r:id="rId20"/>
    <p:sldId id="280" r:id="rId21"/>
    <p:sldId id="281" r:id="rId22"/>
    <p:sldId id="282" r:id="rId23"/>
    <p:sldId id="283" r:id="rId24"/>
    <p:sldId id="294" r:id="rId25"/>
    <p:sldId id="261" r:id="rId26"/>
    <p:sldId id="286" r:id="rId27"/>
    <p:sldId id="287" r:id="rId28"/>
    <p:sldId id="290" r:id="rId29"/>
    <p:sldId id="293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AB2E4-28CC-49CE-AC32-FA18B7BE5D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DD3FDE4-7992-49F1-862C-5D15383A0062}">
      <dgm:prSet/>
      <dgm:spPr/>
      <dgm:t>
        <a:bodyPr/>
        <a:lstStyle/>
        <a:p>
          <a:r>
            <a:rPr lang="en-US"/>
            <a:t>Harness the power of your data. </a:t>
          </a:r>
        </a:p>
      </dgm:t>
    </dgm:pt>
    <dgm:pt modelId="{38D51A87-10FA-4B9F-AF30-259B0E6898FE}" type="parTrans" cxnId="{7E428661-8FA3-4CAD-AAE9-B0BC7E28FA74}">
      <dgm:prSet/>
      <dgm:spPr/>
      <dgm:t>
        <a:bodyPr/>
        <a:lstStyle/>
        <a:p>
          <a:endParaRPr lang="en-US"/>
        </a:p>
      </dgm:t>
    </dgm:pt>
    <dgm:pt modelId="{919992E8-340B-4DE3-B418-7DE742B45437}" type="sibTrans" cxnId="{7E428661-8FA3-4CAD-AAE9-B0BC7E28FA74}">
      <dgm:prSet/>
      <dgm:spPr/>
      <dgm:t>
        <a:bodyPr/>
        <a:lstStyle/>
        <a:p>
          <a:endParaRPr lang="en-US"/>
        </a:p>
      </dgm:t>
    </dgm:pt>
    <dgm:pt modelId="{E0E2D1DF-AECA-46DE-B25A-D1181EBFF7EE}">
      <dgm:prSet/>
      <dgm:spPr/>
      <dgm:t>
        <a:bodyPr/>
        <a:lstStyle/>
        <a:p>
          <a:r>
            <a:rPr lang="en-US"/>
            <a:t>Unleash the potential of your people. </a:t>
          </a:r>
        </a:p>
      </dgm:t>
    </dgm:pt>
    <dgm:pt modelId="{59F425D8-10AB-4825-BE61-595C1017CC51}" type="parTrans" cxnId="{49FD85F7-110F-4A11-910A-B8D09C64A670}">
      <dgm:prSet/>
      <dgm:spPr/>
      <dgm:t>
        <a:bodyPr/>
        <a:lstStyle/>
        <a:p>
          <a:endParaRPr lang="en-US"/>
        </a:p>
      </dgm:t>
    </dgm:pt>
    <dgm:pt modelId="{EEB035FA-1AA9-4180-82DB-99A425EA2C31}" type="sibTrans" cxnId="{49FD85F7-110F-4A11-910A-B8D09C64A670}">
      <dgm:prSet/>
      <dgm:spPr/>
      <dgm:t>
        <a:bodyPr/>
        <a:lstStyle/>
        <a:p>
          <a:endParaRPr lang="en-US"/>
        </a:p>
      </dgm:t>
    </dgm:pt>
    <dgm:pt modelId="{293CAC56-AA58-4DAE-AD69-2C655A033C0C}">
      <dgm:prSet/>
      <dgm:spPr/>
      <dgm:t>
        <a:bodyPr/>
        <a:lstStyle/>
        <a:p>
          <a:r>
            <a:rPr lang="en-US"/>
            <a:t>Choose the analytics platform that disrupted the world of business intelligence. </a:t>
          </a:r>
        </a:p>
      </dgm:t>
    </dgm:pt>
    <dgm:pt modelId="{7F0AEA01-74AC-4F88-A1F3-2C2476AE9A16}" type="parTrans" cxnId="{95BB5FB0-4FE2-4030-98A1-25E3E0A4CCE4}">
      <dgm:prSet/>
      <dgm:spPr/>
      <dgm:t>
        <a:bodyPr/>
        <a:lstStyle/>
        <a:p>
          <a:endParaRPr lang="en-US"/>
        </a:p>
      </dgm:t>
    </dgm:pt>
    <dgm:pt modelId="{040AF986-6981-41DF-A48C-4EE8B63DF247}" type="sibTrans" cxnId="{95BB5FB0-4FE2-4030-98A1-25E3E0A4CCE4}">
      <dgm:prSet/>
      <dgm:spPr/>
      <dgm:t>
        <a:bodyPr/>
        <a:lstStyle/>
        <a:p>
          <a:endParaRPr lang="en-US"/>
        </a:p>
      </dgm:t>
    </dgm:pt>
    <dgm:pt modelId="{58E900D7-2965-46B0-A9C7-A082FFF469CD}">
      <dgm:prSet/>
      <dgm:spPr/>
      <dgm:t>
        <a:bodyPr/>
        <a:lstStyle/>
        <a:p>
          <a:r>
            <a:rPr lang="en-US"/>
            <a:t>Choose Tableau</a:t>
          </a:r>
        </a:p>
      </dgm:t>
    </dgm:pt>
    <dgm:pt modelId="{3D475C70-6FB3-4966-A06C-D633F6172A1D}" type="parTrans" cxnId="{63540313-6768-412D-979E-BAEA5F9E8B63}">
      <dgm:prSet/>
      <dgm:spPr/>
      <dgm:t>
        <a:bodyPr/>
        <a:lstStyle/>
        <a:p>
          <a:endParaRPr lang="en-US"/>
        </a:p>
      </dgm:t>
    </dgm:pt>
    <dgm:pt modelId="{5409D396-7E7E-4D83-AED8-50D8CD53DA83}" type="sibTrans" cxnId="{63540313-6768-412D-979E-BAEA5F9E8B63}">
      <dgm:prSet/>
      <dgm:spPr/>
      <dgm:t>
        <a:bodyPr/>
        <a:lstStyle/>
        <a:p>
          <a:endParaRPr lang="en-US"/>
        </a:p>
      </dgm:t>
    </dgm:pt>
    <dgm:pt modelId="{49D95E67-D556-4F89-ACE4-17751C602EF9}" type="pres">
      <dgm:prSet presAssocID="{994AB2E4-28CC-49CE-AC32-FA18B7BE5DC6}" presName="root" presStyleCnt="0">
        <dgm:presLayoutVars>
          <dgm:dir/>
          <dgm:resizeHandles val="exact"/>
        </dgm:presLayoutVars>
      </dgm:prSet>
      <dgm:spPr/>
    </dgm:pt>
    <dgm:pt modelId="{7879589F-AFEC-4DB8-8B67-EAA2466601D8}" type="pres">
      <dgm:prSet presAssocID="{1DD3FDE4-7992-49F1-862C-5D15383A0062}" presName="compNode" presStyleCnt="0"/>
      <dgm:spPr/>
    </dgm:pt>
    <dgm:pt modelId="{AF91250F-1C04-43C9-A2D8-AB38CEB72334}" type="pres">
      <dgm:prSet presAssocID="{1DD3FDE4-7992-49F1-862C-5D15383A0062}" presName="bgRect" presStyleLbl="bgShp" presStyleIdx="0" presStyleCnt="4"/>
      <dgm:spPr/>
    </dgm:pt>
    <dgm:pt modelId="{9B7B1672-53F0-4541-89D4-39DF06FB43DA}" type="pres">
      <dgm:prSet presAssocID="{1DD3FDE4-7992-49F1-862C-5D15383A00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FBD7384-F2F5-4A20-BB07-BB97BC674ED6}" type="pres">
      <dgm:prSet presAssocID="{1DD3FDE4-7992-49F1-862C-5D15383A0062}" presName="spaceRect" presStyleCnt="0"/>
      <dgm:spPr/>
    </dgm:pt>
    <dgm:pt modelId="{8F3F61FC-C55A-491A-86D7-6378336417B2}" type="pres">
      <dgm:prSet presAssocID="{1DD3FDE4-7992-49F1-862C-5D15383A0062}" presName="parTx" presStyleLbl="revTx" presStyleIdx="0" presStyleCnt="4">
        <dgm:presLayoutVars>
          <dgm:chMax val="0"/>
          <dgm:chPref val="0"/>
        </dgm:presLayoutVars>
      </dgm:prSet>
      <dgm:spPr/>
    </dgm:pt>
    <dgm:pt modelId="{A8228E0A-A14F-4DBD-BAB1-1D13C88895F6}" type="pres">
      <dgm:prSet presAssocID="{919992E8-340B-4DE3-B418-7DE742B45437}" presName="sibTrans" presStyleCnt="0"/>
      <dgm:spPr/>
    </dgm:pt>
    <dgm:pt modelId="{9B5F53F9-427C-41F2-8320-E288E5F52247}" type="pres">
      <dgm:prSet presAssocID="{E0E2D1DF-AECA-46DE-B25A-D1181EBFF7EE}" presName="compNode" presStyleCnt="0"/>
      <dgm:spPr/>
    </dgm:pt>
    <dgm:pt modelId="{1014B60B-A2EF-4811-8E99-5F3E2F261FF9}" type="pres">
      <dgm:prSet presAssocID="{E0E2D1DF-AECA-46DE-B25A-D1181EBFF7EE}" presName="bgRect" presStyleLbl="bgShp" presStyleIdx="1" presStyleCnt="4"/>
      <dgm:spPr/>
    </dgm:pt>
    <dgm:pt modelId="{28051785-BF42-40AB-A7EE-AC79D818D4FF}" type="pres">
      <dgm:prSet presAssocID="{E0E2D1DF-AECA-46DE-B25A-D1181EBFF7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63D80284-0827-4ED1-A96A-C3BFF76D7808}" type="pres">
      <dgm:prSet presAssocID="{E0E2D1DF-AECA-46DE-B25A-D1181EBFF7EE}" presName="spaceRect" presStyleCnt="0"/>
      <dgm:spPr/>
    </dgm:pt>
    <dgm:pt modelId="{4A7F6222-996A-4A04-A1DF-B6380F80E080}" type="pres">
      <dgm:prSet presAssocID="{E0E2D1DF-AECA-46DE-B25A-D1181EBFF7EE}" presName="parTx" presStyleLbl="revTx" presStyleIdx="1" presStyleCnt="4">
        <dgm:presLayoutVars>
          <dgm:chMax val="0"/>
          <dgm:chPref val="0"/>
        </dgm:presLayoutVars>
      </dgm:prSet>
      <dgm:spPr/>
    </dgm:pt>
    <dgm:pt modelId="{2E7F64A3-2209-49E9-A784-513EE39E99A0}" type="pres">
      <dgm:prSet presAssocID="{EEB035FA-1AA9-4180-82DB-99A425EA2C31}" presName="sibTrans" presStyleCnt="0"/>
      <dgm:spPr/>
    </dgm:pt>
    <dgm:pt modelId="{AD42E570-572E-439E-83D1-114BBC274BFD}" type="pres">
      <dgm:prSet presAssocID="{293CAC56-AA58-4DAE-AD69-2C655A033C0C}" presName="compNode" presStyleCnt="0"/>
      <dgm:spPr/>
    </dgm:pt>
    <dgm:pt modelId="{2B85223E-F0F1-47D9-9DC6-172A11764F07}" type="pres">
      <dgm:prSet presAssocID="{293CAC56-AA58-4DAE-AD69-2C655A033C0C}" presName="bgRect" presStyleLbl="bgShp" presStyleIdx="2" presStyleCnt="4"/>
      <dgm:spPr/>
    </dgm:pt>
    <dgm:pt modelId="{A1DAB1D0-2014-453F-AAAC-EB26DF6DA6C1}" type="pres">
      <dgm:prSet presAssocID="{293CAC56-AA58-4DAE-AD69-2C655A033C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58CB7FE-AD39-46EB-A11C-EF6C0D7B2D91}" type="pres">
      <dgm:prSet presAssocID="{293CAC56-AA58-4DAE-AD69-2C655A033C0C}" presName="spaceRect" presStyleCnt="0"/>
      <dgm:spPr/>
    </dgm:pt>
    <dgm:pt modelId="{60067335-1473-4BC7-9BCD-04A18282425F}" type="pres">
      <dgm:prSet presAssocID="{293CAC56-AA58-4DAE-AD69-2C655A033C0C}" presName="parTx" presStyleLbl="revTx" presStyleIdx="2" presStyleCnt="4">
        <dgm:presLayoutVars>
          <dgm:chMax val="0"/>
          <dgm:chPref val="0"/>
        </dgm:presLayoutVars>
      </dgm:prSet>
      <dgm:spPr/>
    </dgm:pt>
    <dgm:pt modelId="{5C75F855-74D9-43D0-8B5C-949EAEAD2EA9}" type="pres">
      <dgm:prSet presAssocID="{040AF986-6981-41DF-A48C-4EE8B63DF247}" presName="sibTrans" presStyleCnt="0"/>
      <dgm:spPr/>
    </dgm:pt>
    <dgm:pt modelId="{AE30C73B-E8DC-44D7-B687-6073BF3E3D09}" type="pres">
      <dgm:prSet presAssocID="{58E900D7-2965-46B0-A9C7-A082FFF469CD}" presName="compNode" presStyleCnt="0"/>
      <dgm:spPr/>
    </dgm:pt>
    <dgm:pt modelId="{03CAAE2B-E096-41FE-BEFC-904AA6561FE3}" type="pres">
      <dgm:prSet presAssocID="{58E900D7-2965-46B0-A9C7-A082FFF469CD}" presName="bgRect" presStyleLbl="bgShp" presStyleIdx="3" presStyleCnt="4"/>
      <dgm:spPr/>
    </dgm:pt>
    <dgm:pt modelId="{0F24DB67-3D47-442E-B2B4-BAB84CBDC13E}" type="pres">
      <dgm:prSet presAssocID="{58E900D7-2965-46B0-A9C7-A082FFF469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E615498-1087-46D6-A2D9-B01316C44CD7}" type="pres">
      <dgm:prSet presAssocID="{58E900D7-2965-46B0-A9C7-A082FFF469CD}" presName="spaceRect" presStyleCnt="0"/>
      <dgm:spPr/>
    </dgm:pt>
    <dgm:pt modelId="{114CDC05-E153-4CF2-AC90-4C66DD0B90D8}" type="pres">
      <dgm:prSet presAssocID="{58E900D7-2965-46B0-A9C7-A082FFF469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B6FD505-119A-4710-AFFD-7C7ACB785E93}" type="presOf" srcId="{E0E2D1DF-AECA-46DE-B25A-D1181EBFF7EE}" destId="{4A7F6222-996A-4A04-A1DF-B6380F80E080}" srcOrd="0" destOrd="0" presId="urn:microsoft.com/office/officeart/2018/2/layout/IconVerticalSolidList"/>
    <dgm:cxn modelId="{63540313-6768-412D-979E-BAEA5F9E8B63}" srcId="{994AB2E4-28CC-49CE-AC32-FA18B7BE5DC6}" destId="{58E900D7-2965-46B0-A9C7-A082FFF469CD}" srcOrd="3" destOrd="0" parTransId="{3D475C70-6FB3-4966-A06C-D633F6172A1D}" sibTransId="{5409D396-7E7E-4D83-AED8-50D8CD53DA83}"/>
    <dgm:cxn modelId="{43E74B13-8C67-4431-AC53-904222C555E1}" type="presOf" srcId="{994AB2E4-28CC-49CE-AC32-FA18B7BE5DC6}" destId="{49D95E67-D556-4F89-ACE4-17751C602EF9}" srcOrd="0" destOrd="0" presId="urn:microsoft.com/office/officeart/2018/2/layout/IconVerticalSolidList"/>
    <dgm:cxn modelId="{9B509914-8ABA-4E07-887E-47115DE5127E}" type="presOf" srcId="{1DD3FDE4-7992-49F1-862C-5D15383A0062}" destId="{8F3F61FC-C55A-491A-86D7-6378336417B2}" srcOrd="0" destOrd="0" presId="urn:microsoft.com/office/officeart/2018/2/layout/IconVerticalSolidList"/>
    <dgm:cxn modelId="{9E7B8C38-3EB3-44D3-B902-5CB720E36B77}" type="presOf" srcId="{58E900D7-2965-46B0-A9C7-A082FFF469CD}" destId="{114CDC05-E153-4CF2-AC90-4C66DD0B90D8}" srcOrd="0" destOrd="0" presId="urn:microsoft.com/office/officeart/2018/2/layout/IconVerticalSolidList"/>
    <dgm:cxn modelId="{7E428661-8FA3-4CAD-AAE9-B0BC7E28FA74}" srcId="{994AB2E4-28CC-49CE-AC32-FA18B7BE5DC6}" destId="{1DD3FDE4-7992-49F1-862C-5D15383A0062}" srcOrd="0" destOrd="0" parTransId="{38D51A87-10FA-4B9F-AF30-259B0E6898FE}" sibTransId="{919992E8-340B-4DE3-B418-7DE742B45437}"/>
    <dgm:cxn modelId="{95BB5FB0-4FE2-4030-98A1-25E3E0A4CCE4}" srcId="{994AB2E4-28CC-49CE-AC32-FA18B7BE5DC6}" destId="{293CAC56-AA58-4DAE-AD69-2C655A033C0C}" srcOrd="2" destOrd="0" parTransId="{7F0AEA01-74AC-4F88-A1F3-2C2476AE9A16}" sibTransId="{040AF986-6981-41DF-A48C-4EE8B63DF247}"/>
    <dgm:cxn modelId="{D5DF13C8-A247-45E0-9AF9-8416AC00979A}" type="presOf" srcId="{293CAC56-AA58-4DAE-AD69-2C655A033C0C}" destId="{60067335-1473-4BC7-9BCD-04A18282425F}" srcOrd="0" destOrd="0" presId="urn:microsoft.com/office/officeart/2018/2/layout/IconVerticalSolidList"/>
    <dgm:cxn modelId="{49FD85F7-110F-4A11-910A-B8D09C64A670}" srcId="{994AB2E4-28CC-49CE-AC32-FA18B7BE5DC6}" destId="{E0E2D1DF-AECA-46DE-B25A-D1181EBFF7EE}" srcOrd="1" destOrd="0" parTransId="{59F425D8-10AB-4825-BE61-595C1017CC51}" sibTransId="{EEB035FA-1AA9-4180-82DB-99A425EA2C31}"/>
    <dgm:cxn modelId="{D252224E-76DF-406C-B63B-37A874BDC608}" type="presParOf" srcId="{49D95E67-D556-4F89-ACE4-17751C602EF9}" destId="{7879589F-AFEC-4DB8-8B67-EAA2466601D8}" srcOrd="0" destOrd="0" presId="urn:microsoft.com/office/officeart/2018/2/layout/IconVerticalSolidList"/>
    <dgm:cxn modelId="{137B34FA-4ADE-4BBE-A46B-C299914F157A}" type="presParOf" srcId="{7879589F-AFEC-4DB8-8B67-EAA2466601D8}" destId="{AF91250F-1C04-43C9-A2D8-AB38CEB72334}" srcOrd="0" destOrd="0" presId="urn:microsoft.com/office/officeart/2018/2/layout/IconVerticalSolidList"/>
    <dgm:cxn modelId="{DCC3F556-DA06-496F-A66D-FE12AE80E337}" type="presParOf" srcId="{7879589F-AFEC-4DB8-8B67-EAA2466601D8}" destId="{9B7B1672-53F0-4541-89D4-39DF06FB43DA}" srcOrd="1" destOrd="0" presId="urn:microsoft.com/office/officeart/2018/2/layout/IconVerticalSolidList"/>
    <dgm:cxn modelId="{945B5113-D349-4231-8DBE-5EB537C9E005}" type="presParOf" srcId="{7879589F-AFEC-4DB8-8B67-EAA2466601D8}" destId="{1FBD7384-F2F5-4A20-BB07-BB97BC674ED6}" srcOrd="2" destOrd="0" presId="urn:microsoft.com/office/officeart/2018/2/layout/IconVerticalSolidList"/>
    <dgm:cxn modelId="{B80B16B5-2302-4987-AB6E-9028403E501B}" type="presParOf" srcId="{7879589F-AFEC-4DB8-8B67-EAA2466601D8}" destId="{8F3F61FC-C55A-491A-86D7-6378336417B2}" srcOrd="3" destOrd="0" presId="urn:microsoft.com/office/officeart/2018/2/layout/IconVerticalSolidList"/>
    <dgm:cxn modelId="{14BC55AB-AFC9-4FCF-8639-C78800A3B1D6}" type="presParOf" srcId="{49D95E67-D556-4F89-ACE4-17751C602EF9}" destId="{A8228E0A-A14F-4DBD-BAB1-1D13C88895F6}" srcOrd="1" destOrd="0" presId="urn:microsoft.com/office/officeart/2018/2/layout/IconVerticalSolidList"/>
    <dgm:cxn modelId="{5D4F5DCA-F6B2-45E6-9CA0-0A9C57228F96}" type="presParOf" srcId="{49D95E67-D556-4F89-ACE4-17751C602EF9}" destId="{9B5F53F9-427C-41F2-8320-E288E5F52247}" srcOrd="2" destOrd="0" presId="urn:microsoft.com/office/officeart/2018/2/layout/IconVerticalSolidList"/>
    <dgm:cxn modelId="{48120EC2-D649-481B-86C9-23C159A09B65}" type="presParOf" srcId="{9B5F53F9-427C-41F2-8320-E288E5F52247}" destId="{1014B60B-A2EF-4811-8E99-5F3E2F261FF9}" srcOrd="0" destOrd="0" presId="urn:microsoft.com/office/officeart/2018/2/layout/IconVerticalSolidList"/>
    <dgm:cxn modelId="{0B88B69E-CFF1-4F9B-8562-CC0059EC059A}" type="presParOf" srcId="{9B5F53F9-427C-41F2-8320-E288E5F52247}" destId="{28051785-BF42-40AB-A7EE-AC79D818D4FF}" srcOrd="1" destOrd="0" presId="urn:microsoft.com/office/officeart/2018/2/layout/IconVerticalSolidList"/>
    <dgm:cxn modelId="{13E00AB5-52D6-4D22-8B92-202F4A7EC632}" type="presParOf" srcId="{9B5F53F9-427C-41F2-8320-E288E5F52247}" destId="{63D80284-0827-4ED1-A96A-C3BFF76D7808}" srcOrd="2" destOrd="0" presId="urn:microsoft.com/office/officeart/2018/2/layout/IconVerticalSolidList"/>
    <dgm:cxn modelId="{5839D931-186D-407E-B6FC-93E53B117B15}" type="presParOf" srcId="{9B5F53F9-427C-41F2-8320-E288E5F52247}" destId="{4A7F6222-996A-4A04-A1DF-B6380F80E080}" srcOrd="3" destOrd="0" presId="urn:microsoft.com/office/officeart/2018/2/layout/IconVerticalSolidList"/>
    <dgm:cxn modelId="{3B2E3F61-D51E-4723-B0E8-838FFBCB0A0C}" type="presParOf" srcId="{49D95E67-D556-4F89-ACE4-17751C602EF9}" destId="{2E7F64A3-2209-49E9-A784-513EE39E99A0}" srcOrd="3" destOrd="0" presId="urn:microsoft.com/office/officeart/2018/2/layout/IconVerticalSolidList"/>
    <dgm:cxn modelId="{91289ED2-B1D2-4851-8273-7B23337FB7FB}" type="presParOf" srcId="{49D95E67-D556-4F89-ACE4-17751C602EF9}" destId="{AD42E570-572E-439E-83D1-114BBC274BFD}" srcOrd="4" destOrd="0" presId="urn:microsoft.com/office/officeart/2018/2/layout/IconVerticalSolidList"/>
    <dgm:cxn modelId="{547ECAA6-07C2-4151-8946-D10B57CC8F24}" type="presParOf" srcId="{AD42E570-572E-439E-83D1-114BBC274BFD}" destId="{2B85223E-F0F1-47D9-9DC6-172A11764F07}" srcOrd="0" destOrd="0" presId="urn:microsoft.com/office/officeart/2018/2/layout/IconVerticalSolidList"/>
    <dgm:cxn modelId="{D626623B-5971-4D0B-8D00-FFE569040A4D}" type="presParOf" srcId="{AD42E570-572E-439E-83D1-114BBC274BFD}" destId="{A1DAB1D0-2014-453F-AAAC-EB26DF6DA6C1}" srcOrd="1" destOrd="0" presId="urn:microsoft.com/office/officeart/2018/2/layout/IconVerticalSolidList"/>
    <dgm:cxn modelId="{702B2CD0-50F6-4CBC-BD03-AC1B80A0B5B2}" type="presParOf" srcId="{AD42E570-572E-439E-83D1-114BBC274BFD}" destId="{458CB7FE-AD39-46EB-A11C-EF6C0D7B2D91}" srcOrd="2" destOrd="0" presId="urn:microsoft.com/office/officeart/2018/2/layout/IconVerticalSolidList"/>
    <dgm:cxn modelId="{EF8FC945-FEDA-46F4-8595-77A8F80315A9}" type="presParOf" srcId="{AD42E570-572E-439E-83D1-114BBC274BFD}" destId="{60067335-1473-4BC7-9BCD-04A18282425F}" srcOrd="3" destOrd="0" presId="urn:microsoft.com/office/officeart/2018/2/layout/IconVerticalSolidList"/>
    <dgm:cxn modelId="{E1BDC5EA-C96F-4276-AA6E-02A74096721A}" type="presParOf" srcId="{49D95E67-D556-4F89-ACE4-17751C602EF9}" destId="{5C75F855-74D9-43D0-8B5C-949EAEAD2EA9}" srcOrd="5" destOrd="0" presId="urn:microsoft.com/office/officeart/2018/2/layout/IconVerticalSolidList"/>
    <dgm:cxn modelId="{EB81CD34-37B7-4353-97CA-5722E1F87DD5}" type="presParOf" srcId="{49D95E67-D556-4F89-ACE4-17751C602EF9}" destId="{AE30C73B-E8DC-44D7-B687-6073BF3E3D09}" srcOrd="6" destOrd="0" presId="urn:microsoft.com/office/officeart/2018/2/layout/IconVerticalSolidList"/>
    <dgm:cxn modelId="{410232A1-E1D8-4868-91A4-93C9BB23BBD0}" type="presParOf" srcId="{AE30C73B-E8DC-44D7-B687-6073BF3E3D09}" destId="{03CAAE2B-E096-41FE-BEFC-904AA6561FE3}" srcOrd="0" destOrd="0" presId="urn:microsoft.com/office/officeart/2018/2/layout/IconVerticalSolidList"/>
    <dgm:cxn modelId="{FB9408A7-F82E-41DE-BF79-2F992A7C58FA}" type="presParOf" srcId="{AE30C73B-E8DC-44D7-B687-6073BF3E3D09}" destId="{0F24DB67-3D47-442E-B2B4-BAB84CBDC13E}" srcOrd="1" destOrd="0" presId="urn:microsoft.com/office/officeart/2018/2/layout/IconVerticalSolidList"/>
    <dgm:cxn modelId="{ABE53438-1F36-45B7-AA58-5721237876BC}" type="presParOf" srcId="{AE30C73B-E8DC-44D7-B687-6073BF3E3D09}" destId="{0E615498-1087-46D6-A2D9-B01316C44CD7}" srcOrd="2" destOrd="0" presId="urn:microsoft.com/office/officeart/2018/2/layout/IconVerticalSolidList"/>
    <dgm:cxn modelId="{E96BB426-DC28-48F7-AE8D-58C888980259}" type="presParOf" srcId="{AE30C73B-E8DC-44D7-B687-6073BF3E3D09}" destId="{114CDC05-E153-4CF2-AC90-4C66DD0B90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1250F-1C04-43C9-A2D8-AB38CEB72334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B1672-53F0-4541-89D4-39DF06FB43DA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F61FC-C55A-491A-86D7-6378336417B2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Harness the power of your data. </a:t>
          </a:r>
        </a:p>
      </dsp:txBody>
      <dsp:txXfrm>
        <a:off x="1432649" y="2447"/>
        <a:ext cx="5156041" cy="1240389"/>
      </dsp:txXfrm>
    </dsp:sp>
    <dsp:sp modelId="{1014B60B-A2EF-4811-8E99-5F3E2F261FF9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51785-BF42-40AB-A7EE-AC79D818D4FF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F6222-996A-4A04-A1DF-B6380F80E080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Unleash the potential of your people. </a:t>
          </a:r>
        </a:p>
      </dsp:txBody>
      <dsp:txXfrm>
        <a:off x="1432649" y="1552933"/>
        <a:ext cx="5156041" cy="1240389"/>
      </dsp:txXfrm>
    </dsp:sp>
    <dsp:sp modelId="{2B85223E-F0F1-47D9-9DC6-172A11764F07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AB1D0-2014-453F-AAAC-EB26DF6DA6C1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67335-1473-4BC7-9BCD-04A18282425F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Choose the analytics platform that disrupted the world of business intelligence. </a:t>
          </a:r>
        </a:p>
      </dsp:txBody>
      <dsp:txXfrm>
        <a:off x="1432649" y="3103420"/>
        <a:ext cx="5156041" cy="1240389"/>
      </dsp:txXfrm>
    </dsp:sp>
    <dsp:sp modelId="{03CAAE2B-E096-41FE-BEFC-904AA6561FE3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4DB67-3D47-442E-B2B4-BAB84CBDC13E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CDC05-E153-4CF2-AC90-4C66DD0B90D8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Choose Tableau</a:t>
          </a:r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2D2-B268-4924-9226-48A044CFC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52C8-38C8-4C05-A2FA-13B56C4CA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ABF80-B705-4758-956E-B55CB2B3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1418-DEEA-4F6F-8742-BA5F9F6F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BD595-D627-4FD7-934C-2E6705E8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9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02A2-F61B-4D89-87E5-0E312CE1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7763B-8C3B-4C16-A245-F9D62731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34DD-B127-42C3-9A22-08D31105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4EAF-A367-4C60-9C19-52E005F8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FCC9A-EA6F-495B-B16B-FF09ECA3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036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8186B-D90E-4CF4-99AA-13FCCC6C7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465A5-33C0-4CD5-9600-A8AFCDC10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589-BA6D-484C-B4A0-1F9D4394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27D5-9B8F-4A56-8528-FD422B08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9316-B0AE-48A7-8D52-6BA66BCC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663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5658-ED18-4EE1-8F51-6CB636D8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07C0-28C2-4BFB-B651-48914ACC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D98E-D40C-4B99-9E5C-F4E5BE95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12CF2-CC4A-4571-878E-D0A186B1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ED66-2B68-42EC-A7B6-57E4560C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899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F0F0-FD42-4C21-A386-11C920AB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1CC30-AEEE-4710-9260-533561FC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6B8E-4F7B-4D7F-9831-39B10CD7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BBA41-5B7A-4EEC-880E-9E807DBE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12DA-424D-4E57-A833-1D35EAC8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236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D201-6A84-41FE-B1EB-B1409286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0B57-2BF4-457F-8679-EE5B33276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C5C7C-980B-4878-84B5-C5DCECD18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1BFD5-BECA-4D3A-A810-D43858E9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288E4-0FAB-43F7-835E-1790B562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B0E78-CDB9-4857-8A24-CA800F4D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67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BC70-2E60-447F-9DAA-20069BDF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4AFB8-1E0D-4399-8462-C06692B6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6268-C55D-4F89-85B8-D5C98EC7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A6D22-780B-4CE4-9014-B9898E261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274E5-F0FA-48E8-ABDC-A9BDED701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BAA56-2DA7-4716-B219-8C9A804B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35D1B-2AC1-4A47-9D99-AD470573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BEC45-1DAE-49AD-AB75-0D15204E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285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8A84-B2C8-4C15-ACA2-774A4E56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2C397-C76A-4F71-A68E-30CC22D2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68CBB-2693-4C16-9369-5488E195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843B2-36C5-4D17-B6D7-C5739C97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50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7D1B3-D239-4B79-846E-F1CAE1DD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AE2ED-2990-4C45-B9D7-1FF31762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DF162-7319-4FF0-9971-5C73AEF9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559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C816-3712-44FA-871C-FBC91417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6870-CBD3-4637-96A8-0A562512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C2510-54D3-4246-B0A7-24667E90E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C8F38-CF50-423D-BAD3-ECDCDA58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4983-A8A0-4F0B-BF31-59C470C1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70BA9-EDF3-4C1F-A414-51CF5DDB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94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5CD7-978C-44FF-8E1F-4AC85D86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A7D1F-DB13-4BC1-8BEA-360B2670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99806-86C9-42D6-9E3D-24CA58FF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6EA43-B9FB-46FA-9AD2-B9C36E15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7C861-500B-4A32-849D-F41C6B88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90F20-50B4-4E3D-9290-81A8BA37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49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F7358-208A-4609-B89C-8339EDF4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47436-73FA-42A5-8DF5-EEB941C0D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815C-F0BC-4CDD-A02F-6077E3B32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EB60C-DDB7-4E03-B1EF-FFA64C931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5982-1EDD-4DF0-B234-938F8E46B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2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tefanoleone992/imdb-extensive-dataset?select=IMDb+movies.cs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atasciencebootcamp@nyu.edu" TargetMode="External"/><Relationship Id="rId4" Type="http://schemas.openxmlformats.org/officeDocument/2006/relationships/hyperlink" Target="https://docs.google.com/forms/d/e/1FAIpQLSeLlGFHbW5bkTYzcc78cikRu9vWYa0kN9FJD8QJTLF1pDaVFA/viewform?usp=sf_lin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A01D4-6A57-48D6-9FB8-D63F7A020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07" y="640081"/>
            <a:ext cx="3377183" cy="368197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TABLEAU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5C2DE-E593-4BF5-BA73-CE5D51D95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17" r="13316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9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B52EC-FECE-4DA2-9F52-04C6816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Plots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025E2-B974-45C2-9CFE-A02A6DF6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1400"/>
              <a:t>Bar</a:t>
            </a:r>
          </a:p>
          <a:p>
            <a:r>
              <a:rPr lang="en-US" sz="1400"/>
              <a:t>Line</a:t>
            </a:r>
          </a:p>
          <a:p>
            <a:r>
              <a:rPr lang="en-US" sz="1400"/>
              <a:t>Bubble</a:t>
            </a:r>
          </a:p>
          <a:p>
            <a:r>
              <a:rPr lang="en-US" sz="1400"/>
              <a:t>Pie</a:t>
            </a:r>
          </a:p>
          <a:p>
            <a:r>
              <a:rPr lang="en-US" sz="1400"/>
              <a:t>Heat Map (covered in prev sessions)</a:t>
            </a:r>
          </a:p>
          <a:p>
            <a:r>
              <a:rPr lang="en-US" sz="1400"/>
              <a:t>Pareto Chart (2 charts on 1 plot)</a:t>
            </a:r>
          </a:p>
          <a:p>
            <a:r>
              <a:rPr lang="en-US" sz="1400"/>
              <a:t>Text Table (Value against different dimensions)</a:t>
            </a:r>
          </a:p>
          <a:p>
            <a:r>
              <a:rPr lang="en-US" sz="1400"/>
              <a:t>Area</a:t>
            </a:r>
          </a:p>
          <a:p>
            <a:r>
              <a:rPr lang="en-US" sz="1400"/>
              <a:t>TreeMap</a:t>
            </a:r>
          </a:p>
          <a:p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3950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91D0-C374-4F34-A290-B4320F20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relation between Quantity and Discount?</a:t>
            </a:r>
            <a:b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25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9ADA2-60DA-4BBD-BF4F-08D8C69FF8F8}"/>
              </a:ext>
            </a:extLst>
          </p:cNvPr>
          <p:cNvSpPr txBox="1"/>
          <p:nvPr/>
        </p:nvSpPr>
        <p:spPr>
          <a:xfrm>
            <a:off x="621792" y="1161288"/>
            <a:ext cx="3602736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484A-938A-4A7E-9CBF-08F9ECC47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Can you find insights of sub_category vs profit?</a:t>
            </a:r>
          </a:p>
        </p:txBody>
      </p:sp>
    </p:spTree>
    <p:extLst>
      <p:ext uri="{BB962C8B-B14F-4D97-AF65-F5344CB8AC3E}">
        <p14:creationId xmlns:p14="http://schemas.microsoft.com/office/powerpoint/2010/main" val="86243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B92F9-3F65-41A0-986B-9D6A3EA7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View Enhancement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1E45C-E6A9-4D6E-AAA6-0EBDC7DDD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Filters</a:t>
            </a:r>
          </a:p>
          <a:p>
            <a:r>
              <a:rPr lang="en-US" sz="2000" dirty="0"/>
              <a:t>SQL Custom Filters (</a:t>
            </a:r>
            <a:r>
              <a:rPr lang="en-US" sz="2000" dirty="0" err="1"/>
              <a:t>sql</a:t>
            </a:r>
            <a:r>
              <a:rPr lang="en-US" sz="2000" dirty="0"/>
              <a:t> query)</a:t>
            </a:r>
          </a:p>
          <a:p>
            <a:r>
              <a:rPr lang="en-US" sz="2000" dirty="0"/>
              <a:t>Context: used to make the data for sheet small</a:t>
            </a:r>
          </a:p>
          <a:p>
            <a:r>
              <a:rPr lang="en-US" sz="2000" dirty="0"/>
              <a:t>Traditional: Easy but slow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Hierarchy</a:t>
            </a:r>
          </a:p>
          <a:p>
            <a:r>
              <a:rPr lang="en-US" sz="2000" dirty="0"/>
              <a:t>High to low level Country to state to city</a:t>
            </a:r>
          </a:p>
        </p:txBody>
      </p:sp>
    </p:spTree>
    <p:extLst>
      <p:ext uri="{BB962C8B-B14F-4D97-AF65-F5344CB8AC3E}">
        <p14:creationId xmlns:p14="http://schemas.microsoft.com/office/powerpoint/2010/main" val="385247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B5D5-EE99-4E17-A9FB-7E7C9CA4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Question: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category has maximum discount</a:t>
            </a:r>
            <a:r>
              <a:rPr lang="en-US" sz="6100" dirty="0"/>
              <a:t>(avg)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52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3A02E-6397-45C4-A5E7-C375D3A2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Functions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1782-81BE-42FD-BA94-6007A114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Number Functions</a:t>
            </a:r>
          </a:p>
          <a:p>
            <a:r>
              <a:rPr lang="en-US" sz="1700"/>
              <a:t>Avg</a:t>
            </a:r>
          </a:p>
          <a:p>
            <a:r>
              <a:rPr lang="en-US" sz="1700"/>
              <a:t>log</a:t>
            </a:r>
          </a:p>
          <a:p>
            <a:r>
              <a:rPr lang="en-US" sz="1700"/>
              <a:t>Ceiling</a:t>
            </a:r>
          </a:p>
          <a:p>
            <a:r>
              <a:rPr lang="en-US" sz="1700"/>
              <a:t>Asin Cos etc</a:t>
            </a:r>
          </a:p>
          <a:p>
            <a:r>
              <a:rPr lang="en-US" sz="1700"/>
              <a:t>Pi </a:t>
            </a:r>
          </a:p>
          <a:p>
            <a:r>
              <a:rPr lang="en-US" sz="1700"/>
              <a:t>Power (number,power)</a:t>
            </a:r>
          </a:p>
          <a:p>
            <a:r>
              <a:rPr lang="en-US" sz="1700"/>
              <a:t>Max/Min</a:t>
            </a:r>
          </a:p>
          <a:p>
            <a:r>
              <a:rPr lang="en-US" sz="1700"/>
              <a:t>Round</a:t>
            </a:r>
          </a:p>
          <a:p>
            <a:r>
              <a:rPr lang="en-US" sz="1700"/>
              <a:t>Sqrt/square</a:t>
            </a:r>
          </a:p>
        </p:txBody>
      </p:sp>
    </p:spTree>
    <p:extLst>
      <p:ext uri="{BB962C8B-B14F-4D97-AF65-F5344CB8AC3E}">
        <p14:creationId xmlns:p14="http://schemas.microsoft.com/office/powerpoint/2010/main" val="308579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09F07-AC88-4E77-AA2B-2BAB2370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 the Purchase counts grouped by State.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860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1E964-08BD-441C-81BA-1DF108E6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String Functions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A812-E45A-4F70-A514-C741F8750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1500"/>
              <a:t>ASCII,char</a:t>
            </a:r>
          </a:p>
          <a:p>
            <a:r>
              <a:rPr lang="en-US" sz="1500"/>
              <a:t>Contains, endswith : func_name(string,substring)</a:t>
            </a:r>
          </a:p>
          <a:p>
            <a:r>
              <a:rPr lang="en-US" sz="1500"/>
              <a:t>Find(string,substring,start) Note: index starts at 1</a:t>
            </a:r>
          </a:p>
          <a:p>
            <a:r>
              <a:rPr lang="en-US" sz="1500"/>
              <a:t>Len</a:t>
            </a:r>
          </a:p>
          <a:p>
            <a:r>
              <a:rPr lang="en-US" sz="1500"/>
              <a:t>Lower , upper</a:t>
            </a:r>
          </a:p>
          <a:p>
            <a:r>
              <a:rPr lang="en-US" sz="1500"/>
              <a:t>Ltrim rtrim </a:t>
            </a:r>
          </a:p>
          <a:p>
            <a:r>
              <a:rPr lang="en-US" sz="1500"/>
              <a:t>Max, min</a:t>
            </a:r>
          </a:p>
          <a:p>
            <a:r>
              <a:rPr lang="en-US" sz="1500"/>
              <a:t>Mid</a:t>
            </a:r>
          </a:p>
          <a:p>
            <a:r>
              <a:rPr lang="en-US" sz="1500"/>
              <a:t>Left, right</a:t>
            </a:r>
          </a:p>
          <a:p>
            <a:r>
              <a:rPr lang="en-US" sz="1500"/>
              <a:t>Split split(string,delim)</a:t>
            </a:r>
          </a:p>
        </p:txBody>
      </p:sp>
    </p:spTree>
    <p:extLst>
      <p:ext uri="{BB962C8B-B14F-4D97-AF65-F5344CB8AC3E}">
        <p14:creationId xmlns:p14="http://schemas.microsoft.com/office/powerpoint/2010/main" val="199366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F86BF-D1C1-47C4-BB28-615BA1D8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Date Functions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66DC-AD6E-4B5B-AFAB-FE616370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Now (returns current date time)</a:t>
            </a:r>
          </a:p>
          <a:p>
            <a:pPr marL="0" indent="0">
              <a:buNone/>
            </a:pPr>
            <a:r>
              <a:rPr lang="en-US" sz="1900"/>
              <a:t>Dateadd(‘part’,interval,’col’)</a:t>
            </a:r>
          </a:p>
          <a:p>
            <a:pPr marL="0" indent="0">
              <a:buNone/>
            </a:pPr>
            <a:r>
              <a:rPr lang="en-US" sz="1900"/>
              <a:t>DATEDIFF(‘part’,date1,date2,week_start)</a:t>
            </a:r>
          </a:p>
          <a:p>
            <a:pPr marL="0" indent="0">
              <a:buNone/>
            </a:pPr>
            <a:r>
              <a:rPr lang="en-US" sz="1900"/>
              <a:t>Datepart (returns int)</a:t>
            </a:r>
          </a:p>
          <a:p>
            <a:pPr marL="0" indent="0">
              <a:buNone/>
            </a:pPr>
            <a:r>
              <a:rPr lang="en-US" sz="1900"/>
              <a:t>Datename(returns string)</a:t>
            </a:r>
          </a:p>
          <a:p>
            <a:pPr marL="0" indent="0">
              <a:buNone/>
            </a:pPr>
            <a:r>
              <a:rPr lang="en-US" sz="1900"/>
              <a:t>Isdate</a:t>
            </a:r>
          </a:p>
          <a:p>
            <a:pPr marL="0" indent="0">
              <a:buNone/>
            </a:pPr>
            <a:r>
              <a:rPr lang="en-US" sz="1900"/>
              <a:t>Max,min</a:t>
            </a:r>
          </a:p>
          <a:p>
            <a:pPr marL="0" indent="0">
              <a:buNone/>
            </a:pPr>
            <a:r>
              <a:rPr lang="en-US" sz="1900"/>
              <a:t>Month (returns month as int)</a:t>
            </a:r>
          </a:p>
          <a:p>
            <a:pPr marL="0" indent="0">
              <a:buNone/>
            </a:pPr>
            <a:r>
              <a:rPr lang="en-US" sz="190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430278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9ADA2-60DA-4BBD-BF4F-08D8C69FF8F8}"/>
              </a:ext>
            </a:extLst>
          </p:cNvPr>
          <p:cNvSpPr txBox="1"/>
          <p:nvPr/>
        </p:nvSpPr>
        <p:spPr>
          <a:xfrm>
            <a:off x="621792" y="1161288"/>
            <a:ext cx="3602736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484A-938A-4A7E-9CBF-08F9ECC47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Find the relation between Profits and location(state) with filtering based on year.</a:t>
            </a:r>
          </a:p>
        </p:txBody>
      </p:sp>
    </p:spTree>
    <p:extLst>
      <p:ext uri="{BB962C8B-B14F-4D97-AF65-F5344CB8AC3E}">
        <p14:creationId xmlns:p14="http://schemas.microsoft.com/office/powerpoint/2010/main" val="17710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5688-535F-4235-97E3-78B73AA5F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1109"/>
            <a:ext cx="9144000" cy="943744"/>
          </a:xfrm>
        </p:spPr>
        <p:txBody>
          <a:bodyPr/>
          <a:lstStyle/>
          <a:p>
            <a:r>
              <a:rPr lang="en-US" dirty="0"/>
              <a:t>Data science lifecycle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DF2AAA-4668-4AEE-AC22-4221CA34F84C}"/>
              </a:ext>
            </a:extLst>
          </p:cNvPr>
          <p:cNvSpPr/>
          <p:nvPr/>
        </p:nvSpPr>
        <p:spPr>
          <a:xfrm>
            <a:off x="589935" y="2654710"/>
            <a:ext cx="1130710" cy="113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0EFCC-3C69-4BB1-98C9-FC9AB5A38C28}"/>
              </a:ext>
            </a:extLst>
          </p:cNvPr>
          <p:cNvSpPr txBox="1"/>
          <p:nvPr/>
        </p:nvSpPr>
        <p:spPr>
          <a:xfrm>
            <a:off x="607452" y="2996721"/>
            <a:ext cx="15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F3C223-BD49-461B-9B41-2711EBDD1B74}"/>
              </a:ext>
            </a:extLst>
          </p:cNvPr>
          <p:cNvSpPr/>
          <p:nvPr/>
        </p:nvSpPr>
        <p:spPr>
          <a:xfrm>
            <a:off x="2304805" y="2654710"/>
            <a:ext cx="1170944" cy="113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8DD552-E910-46F4-B783-BC4C449229EB}"/>
              </a:ext>
            </a:extLst>
          </p:cNvPr>
          <p:cNvSpPr txBox="1"/>
          <p:nvPr/>
        </p:nvSpPr>
        <p:spPr>
          <a:xfrm>
            <a:off x="2285998" y="2982209"/>
            <a:ext cx="133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DC9F61-9425-4559-848A-FF0ADFA91292}"/>
              </a:ext>
            </a:extLst>
          </p:cNvPr>
          <p:cNvSpPr/>
          <p:nvPr/>
        </p:nvSpPr>
        <p:spPr>
          <a:xfrm>
            <a:off x="4130929" y="2659655"/>
            <a:ext cx="1130710" cy="113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E9F90-F65E-4A0E-BB34-5CD67E77F60C}"/>
              </a:ext>
            </a:extLst>
          </p:cNvPr>
          <p:cNvSpPr txBox="1"/>
          <p:nvPr/>
        </p:nvSpPr>
        <p:spPr>
          <a:xfrm>
            <a:off x="4179311" y="2986139"/>
            <a:ext cx="15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Cleaning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7F74AD-21EB-4911-B700-F4162253A111}"/>
              </a:ext>
            </a:extLst>
          </p:cNvPr>
          <p:cNvSpPr/>
          <p:nvPr/>
        </p:nvSpPr>
        <p:spPr>
          <a:xfrm>
            <a:off x="5963411" y="2654710"/>
            <a:ext cx="1130710" cy="113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6C9D1E-17C3-4020-984A-CC247E367AE4}"/>
              </a:ext>
            </a:extLst>
          </p:cNvPr>
          <p:cNvSpPr txBox="1"/>
          <p:nvPr/>
        </p:nvSpPr>
        <p:spPr>
          <a:xfrm>
            <a:off x="5980928" y="2996721"/>
            <a:ext cx="15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4C6EC4-31F4-496E-B785-C63E796E0859}"/>
              </a:ext>
            </a:extLst>
          </p:cNvPr>
          <p:cNvSpPr/>
          <p:nvPr/>
        </p:nvSpPr>
        <p:spPr>
          <a:xfrm>
            <a:off x="7767057" y="2654710"/>
            <a:ext cx="1130710" cy="113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8B42B8-19BA-4880-AF4E-5253906406F4}"/>
              </a:ext>
            </a:extLst>
          </p:cNvPr>
          <p:cNvCxnSpPr>
            <a:cxnSpLocks/>
          </p:cNvCxnSpPr>
          <p:nvPr/>
        </p:nvCxnSpPr>
        <p:spPr>
          <a:xfrm>
            <a:off x="1784411" y="3178206"/>
            <a:ext cx="511277" cy="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C31699-1409-4F4C-A26D-A32E53A4AFFD}"/>
              </a:ext>
            </a:extLst>
          </p:cNvPr>
          <p:cNvCxnSpPr>
            <a:cxnSpLocks/>
          </p:cNvCxnSpPr>
          <p:nvPr/>
        </p:nvCxnSpPr>
        <p:spPr>
          <a:xfrm>
            <a:off x="3534793" y="3206317"/>
            <a:ext cx="511277" cy="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6D4A65-607C-4FA7-BB70-630E2DF4A02F}"/>
              </a:ext>
            </a:extLst>
          </p:cNvPr>
          <p:cNvCxnSpPr>
            <a:cxnSpLocks/>
          </p:cNvCxnSpPr>
          <p:nvPr/>
        </p:nvCxnSpPr>
        <p:spPr>
          <a:xfrm>
            <a:off x="5365072" y="3181161"/>
            <a:ext cx="511277" cy="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F1F381-029D-437B-889C-04252C80B99A}"/>
              </a:ext>
            </a:extLst>
          </p:cNvPr>
          <p:cNvCxnSpPr>
            <a:cxnSpLocks/>
          </p:cNvCxnSpPr>
          <p:nvPr/>
        </p:nvCxnSpPr>
        <p:spPr>
          <a:xfrm>
            <a:off x="7168719" y="3191514"/>
            <a:ext cx="511277" cy="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27B72AB-1B33-4B4F-885E-379FBA951C23}"/>
              </a:ext>
            </a:extLst>
          </p:cNvPr>
          <p:cNvSpPr txBox="1"/>
          <p:nvPr/>
        </p:nvSpPr>
        <p:spPr>
          <a:xfrm>
            <a:off x="5982070" y="2996721"/>
            <a:ext cx="15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E82478-D58B-4FB0-8B2E-286464B9A0DA}"/>
              </a:ext>
            </a:extLst>
          </p:cNvPr>
          <p:cNvSpPr txBox="1"/>
          <p:nvPr/>
        </p:nvSpPr>
        <p:spPr>
          <a:xfrm>
            <a:off x="7821230" y="2989319"/>
            <a:ext cx="15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E685B3-7531-4AD5-BCC4-459630FC230C}"/>
              </a:ext>
            </a:extLst>
          </p:cNvPr>
          <p:cNvSpPr/>
          <p:nvPr/>
        </p:nvSpPr>
        <p:spPr>
          <a:xfrm>
            <a:off x="9606983" y="2663588"/>
            <a:ext cx="1130710" cy="113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86273A-B0DC-4085-AF9F-A3E3B7C9118A}"/>
              </a:ext>
            </a:extLst>
          </p:cNvPr>
          <p:cNvSpPr txBox="1"/>
          <p:nvPr/>
        </p:nvSpPr>
        <p:spPr>
          <a:xfrm>
            <a:off x="9667792" y="3005599"/>
            <a:ext cx="15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Reporting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3CDFCFD-E09F-4884-99DD-93F1CB8F4DF3}"/>
              </a:ext>
            </a:extLst>
          </p:cNvPr>
          <p:cNvCxnSpPr>
            <a:cxnSpLocks/>
          </p:cNvCxnSpPr>
          <p:nvPr/>
        </p:nvCxnSpPr>
        <p:spPr>
          <a:xfrm>
            <a:off x="8998995" y="3201871"/>
            <a:ext cx="511277" cy="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71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A1BCA-A013-4E1B-A854-6067D2DC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52097" cy="44807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Aggregate Functions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8031-1499-4A81-83A7-B6CD6AD33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531" y="1714979"/>
            <a:ext cx="4859775" cy="3428042"/>
          </a:xfrm>
        </p:spPr>
        <p:txBody>
          <a:bodyPr anchor="ctr">
            <a:normAutofit/>
          </a:bodyPr>
          <a:lstStyle/>
          <a:p>
            <a:r>
              <a:rPr lang="en-US" sz="2400"/>
              <a:t>Sum (default)</a:t>
            </a:r>
          </a:p>
          <a:p>
            <a:r>
              <a:rPr lang="en-US" sz="2400"/>
              <a:t>Attr</a:t>
            </a:r>
          </a:p>
          <a:p>
            <a:r>
              <a:rPr lang="en-US" sz="2400"/>
              <a:t>Avg</a:t>
            </a:r>
          </a:p>
          <a:p>
            <a:r>
              <a:rPr lang="en-US" sz="2400"/>
              <a:t>Corr (col/expr1, col/expr2)</a:t>
            </a:r>
          </a:p>
          <a:p>
            <a:r>
              <a:rPr lang="en-US" sz="2400"/>
              <a:t>Stdev</a:t>
            </a:r>
          </a:p>
          <a:p>
            <a:r>
              <a:rPr lang="en-US" sz="2400"/>
              <a:t>variance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8192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2209D-FEB5-47E3-B625-438B5297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Logical Functions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00AC-D72D-4D13-B62E-81CF77A5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Isnull(expr/col)</a:t>
            </a:r>
          </a:p>
          <a:p>
            <a:pPr marL="0" indent="0">
              <a:buNone/>
            </a:pPr>
            <a:r>
              <a:rPr lang="en-US" sz="2400"/>
              <a:t>Ifnull(expr1,expr2)</a:t>
            </a:r>
          </a:p>
          <a:p>
            <a:pPr marL="0" indent="0">
              <a:buNone/>
            </a:pPr>
            <a:r>
              <a:rPr lang="en-US" sz="2400"/>
              <a:t>IIF(test,then,else)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0896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FC6BD-634F-4A76-B883-C50341A8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			 IF,ELSE IF, and ELSE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38A-1270-4068-AD0D-E9DCF9605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If(condition)</a:t>
            </a:r>
          </a:p>
          <a:p>
            <a:pPr marL="0" indent="0">
              <a:buNone/>
            </a:pPr>
            <a:r>
              <a:rPr lang="en-US" sz="1700" dirty="0"/>
              <a:t>Then something</a:t>
            </a:r>
          </a:p>
          <a:p>
            <a:pPr marL="0" indent="0">
              <a:buNone/>
            </a:pPr>
            <a:r>
              <a:rPr lang="en-US" sz="1700" dirty="0"/>
              <a:t>End</a:t>
            </a:r>
          </a:p>
          <a:p>
            <a:pPr marL="0" indent="0">
              <a:buNone/>
            </a:pPr>
            <a:r>
              <a:rPr lang="en-US" sz="1700" dirty="0"/>
              <a:t>--------------------------</a:t>
            </a:r>
          </a:p>
          <a:p>
            <a:pPr marL="0" indent="0">
              <a:buNone/>
            </a:pPr>
            <a:r>
              <a:rPr lang="en-US" sz="1700" dirty="0"/>
              <a:t>If(condition)</a:t>
            </a:r>
          </a:p>
          <a:p>
            <a:pPr marL="0" indent="0">
              <a:buNone/>
            </a:pPr>
            <a:r>
              <a:rPr lang="en-US" sz="1700" dirty="0"/>
              <a:t>Then something</a:t>
            </a:r>
          </a:p>
          <a:p>
            <a:pPr marL="0" indent="0">
              <a:buNone/>
            </a:pPr>
            <a:r>
              <a:rPr lang="en-US" sz="1700" dirty="0"/>
              <a:t>Elseif (condition)</a:t>
            </a:r>
          </a:p>
          <a:p>
            <a:pPr marL="0" indent="0">
              <a:buNone/>
            </a:pPr>
            <a:r>
              <a:rPr lang="en-US" sz="1700" dirty="0"/>
              <a:t>Then </a:t>
            </a:r>
            <a:r>
              <a:rPr lang="en-US" sz="1700" dirty="0" err="1"/>
              <a:t>elif_thing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Else </a:t>
            </a:r>
            <a:r>
              <a:rPr lang="en-US" sz="1700" dirty="0" err="1"/>
              <a:t>something_else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End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215812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74BC7-415C-46F6-AE73-F5B6447B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Question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DAD94-D455-44BF-A669-C91FA30F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Plot relation between profit ,sales for categories performing good / bad for each state. </a:t>
            </a:r>
          </a:p>
          <a:p>
            <a:pPr marL="0" indent="0">
              <a:buNone/>
            </a:pPr>
            <a:r>
              <a:rPr lang="en-US" sz="2000" dirty="0"/>
              <a:t>(Good -&gt; in profit)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9385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AD20A5-B9BF-4C29-B1C0-882CF36B4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food, bed, room, bedroom&#10;&#10;Description automatically generated">
            <a:extLst>
              <a:ext uri="{FF2B5EF4-FFF2-40B4-BE49-F238E27FC236}">
                <a16:creationId xmlns:a16="http://schemas.microsoft.com/office/drawing/2014/main" id="{9949FEBE-2456-44F8-AED3-E11C2A0AE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25" r="2" b="2"/>
          <a:stretch/>
        </p:blipFill>
        <p:spPr>
          <a:xfrm>
            <a:off x="20" y="1"/>
            <a:ext cx="4752733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83847B-B7B4-4D47-875A-C45ADEF4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685800"/>
            <a:ext cx="60579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45A2D-E985-4FC8-A339-2690368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578" y="1259958"/>
            <a:ext cx="4253022" cy="24661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84F4-3910-497E-96EF-25D7E934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372" y="4062038"/>
            <a:ext cx="4189228" cy="1463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400">
                <a:solidFill>
                  <a:srgbClr val="595959"/>
                </a:solidFill>
              </a:rPr>
              <a:t>Find relation between Shipment Type and number of days it takes to ship</a:t>
            </a:r>
          </a:p>
        </p:txBody>
      </p:sp>
    </p:spTree>
    <p:extLst>
      <p:ext uri="{BB962C8B-B14F-4D97-AF65-F5344CB8AC3E}">
        <p14:creationId xmlns:p14="http://schemas.microsoft.com/office/powerpoint/2010/main" val="1216486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D7F6-2C33-44FA-AA34-3D4073C4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D8527-746D-406F-8CC0-756C40BF29B1}"/>
              </a:ext>
            </a:extLst>
          </p:cNvPr>
          <p:cNvSpPr txBox="1"/>
          <p:nvPr/>
        </p:nvSpPr>
        <p:spPr>
          <a:xfrm>
            <a:off x="3320249" y="3944655"/>
            <a:ext cx="9765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IMDB Dataset</a:t>
            </a:r>
          </a:p>
          <a:p>
            <a:r>
              <a:rPr lang="en-US" dirty="0">
                <a:hlinkClick r:id="rId2"/>
              </a:rPr>
              <a:t>https://www.kaggle.com/stefanoleone992/imdb-extensive-dataset?select=IMDb+movies.csv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15417-2AD4-4D98-AC2C-88946CD92B33}"/>
              </a:ext>
            </a:extLst>
          </p:cNvPr>
          <p:cNvSpPr txBox="1"/>
          <p:nvPr/>
        </p:nvSpPr>
        <p:spPr>
          <a:xfrm>
            <a:off x="346229" y="6081204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Data: Use of Join</a:t>
            </a:r>
          </a:p>
        </p:txBody>
      </p:sp>
    </p:spTree>
    <p:extLst>
      <p:ext uri="{BB962C8B-B14F-4D97-AF65-F5344CB8AC3E}">
        <p14:creationId xmlns:p14="http://schemas.microsoft.com/office/powerpoint/2010/main" val="2881517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7E646-EF5B-4FF4-9F42-8E2FA1CA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6BB21-1051-4961-BCE3-C47BBDF9BFD6}"/>
              </a:ext>
            </a:extLst>
          </p:cNvPr>
          <p:cNvSpPr txBox="1"/>
          <p:nvPr/>
        </p:nvSpPr>
        <p:spPr>
          <a:xfrm>
            <a:off x="3087330" y="5728055"/>
            <a:ext cx="65375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500" dirty="0"/>
              <a:t>Plot the number of Movies released as per year</a:t>
            </a:r>
          </a:p>
        </p:txBody>
      </p:sp>
    </p:spTree>
    <p:extLst>
      <p:ext uri="{BB962C8B-B14F-4D97-AF65-F5344CB8AC3E}">
        <p14:creationId xmlns:p14="http://schemas.microsoft.com/office/powerpoint/2010/main" val="464199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D30E1-75E8-4FA3-AB89-19EECC58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Question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AE16-E484-4AA6-ABC2-235B65C0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 want to make a film and am wondering what the avg. movie duration trends are. Can you help me out?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have the trend been for worldwide earnings for movies.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4222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BCE83-3D2E-44A5-AC11-8811ECAE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05D5-A103-43B1-9F7A-434E54434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you find the distribution of movies in different genre?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646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D30E1-75E8-4FA3-AB89-19EECC58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Additional (HW)</a:t>
            </a:r>
            <a:br>
              <a:rPr lang="en-US" sz="4000" dirty="0"/>
            </a:br>
            <a:r>
              <a:rPr lang="en-US" sz="4000" dirty="0"/>
              <a:t>Question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AE16-E484-4AA6-ABC2-235B65C0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Find the distribution of good and bad movies.</a:t>
            </a:r>
          </a:p>
          <a:p>
            <a:pPr marL="0" indent="0">
              <a:buNone/>
            </a:pPr>
            <a:r>
              <a:rPr lang="en-US" sz="2000" dirty="0"/>
              <a:t>Let’s say Good has rating&gt;=4 in US ratings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Add on distribution </a:t>
            </a:r>
            <a:r>
              <a:rPr lang="en-US" sz="2000" dirty="0" err="1"/>
              <a:t>wrt</a:t>
            </a:r>
            <a:r>
              <a:rPr lang="en-US" sz="2000" dirty="0"/>
              <a:t> to the category.</a:t>
            </a:r>
          </a:p>
          <a:p>
            <a:pPr marL="0" indent="0">
              <a:buNone/>
            </a:pPr>
            <a:r>
              <a:rPr lang="en-US" sz="2000" dirty="0"/>
              <a:t>Next find the trend with years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285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C4F16-2F6A-457D-A78D-365503B9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/>
              <a:t>What is Tableau?</a:t>
            </a:r>
            <a:br>
              <a:rPr lang="en-US" sz="4800" dirty="0"/>
            </a:br>
            <a:r>
              <a:rPr lang="en-US" sz="2500" dirty="0"/>
              <a:t>(as per the company)</a:t>
            </a:r>
            <a:r>
              <a:rPr lang="en-US" sz="4800" dirty="0"/>
              <a:t>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6BC153-8E0D-48DF-B9B4-1047D3B18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52821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345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68FDF-99EA-492E-858F-B68EFFF2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8EFDE08-A7EB-4FE8-8E35-7ED17EA1B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49C8867-0C66-4D38-A3E3-B0E60E172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B25CD1-35DE-4D53-BE2F-6384453CBEC6}"/>
              </a:ext>
            </a:extLst>
          </p:cNvPr>
          <p:cNvSpPr/>
          <p:nvPr/>
        </p:nvSpPr>
        <p:spPr>
          <a:xfrm>
            <a:off x="717549" y="58465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Feedback:</a:t>
            </a:r>
            <a:r>
              <a:rPr lang="en-US" dirty="0" err="1">
                <a:hlinkClick r:id="rId4"/>
              </a:rPr>
              <a:t>link</a:t>
            </a:r>
            <a:endParaRPr lang="en-US" dirty="0"/>
          </a:p>
          <a:p>
            <a:r>
              <a:rPr lang="en-US" dirty="0"/>
              <a:t>Contact: </a:t>
            </a:r>
            <a:r>
              <a:rPr lang="en-US" dirty="0">
                <a:hlinkClick r:id="rId5"/>
              </a:rPr>
              <a:t>datasciencebootcamp@nyu.edu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8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51493-BA77-49BB-B234-8B018E4C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7986"/>
            <a:ext cx="10905066" cy="4362026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47885-BB0F-4621-8ED1-BCC899CDFF33}"/>
              </a:ext>
            </a:extLst>
          </p:cNvPr>
          <p:cNvSpPr txBox="1"/>
          <p:nvPr/>
        </p:nvSpPr>
        <p:spPr>
          <a:xfrm>
            <a:off x="9843121" y="6534833"/>
            <a:ext cx="3175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</a:t>
            </a:r>
            <a:r>
              <a:rPr lang="en-US" sz="1500" dirty="0">
                <a:hlinkClick r:id="rId3"/>
              </a:rPr>
              <a:t>www.tableau.com</a:t>
            </a:r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AE07D-0067-4E1D-B5ED-412B97C2B8D0}"/>
              </a:ext>
            </a:extLst>
          </p:cNvPr>
          <p:cNvSpPr txBox="1"/>
          <p:nvPr/>
        </p:nvSpPr>
        <p:spPr>
          <a:xfrm>
            <a:off x="1473693" y="5894773"/>
            <a:ext cx="7688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can infer: A tool which allows users to make sense of their data with the help of interactive charts and diagrams.</a:t>
            </a:r>
          </a:p>
          <a:p>
            <a:r>
              <a:rPr lang="en-US" dirty="0"/>
              <a:t>One of many good fit for the Exploration and Visualization steps</a:t>
            </a:r>
          </a:p>
        </p:txBody>
      </p:sp>
    </p:spTree>
    <p:extLst>
      <p:ext uri="{BB962C8B-B14F-4D97-AF65-F5344CB8AC3E}">
        <p14:creationId xmlns:p14="http://schemas.microsoft.com/office/powerpoint/2010/main" val="335126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DE0F-C53A-4046-A14B-87CDE522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Tableau divides the data in two main types: dimensions and measures.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Dimensions</a:t>
            </a:r>
            <a:r>
              <a:rPr lang="en-US" sz="2000" dirty="0"/>
              <a:t> </a:t>
            </a:r>
          </a:p>
          <a:p>
            <a:r>
              <a:rPr lang="en-US" sz="2000" dirty="0"/>
              <a:t>Fields that cannot be aggregated.</a:t>
            </a:r>
          </a:p>
          <a:p>
            <a:r>
              <a:rPr lang="en-US" sz="2000" dirty="0"/>
              <a:t>They add value to the measure values</a:t>
            </a:r>
          </a:p>
          <a:p>
            <a:r>
              <a:rPr lang="en-US" sz="2000" dirty="0"/>
              <a:t>Usually text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Measures</a:t>
            </a:r>
          </a:p>
          <a:p>
            <a:r>
              <a:rPr lang="en-US" sz="2000" dirty="0"/>
              <a:t>Fields that can be measured, aggregated, or used for mathematical operations.</a:t>
            </a:r>
          </a:p>
          <a:p>
            <a:r>
              <a:rPr lang="en-US" sz="2000" dirty="0"/>
              <a:t>Usually numbers</a:t>
            </a:r>
          </a:p>
        </p:txBody>
      </p:sp>
      <p:pic>
        <p:nvPicPr>
          <p:cNvPr id="9" name="Picture 2" descr="Top 5 Essential Tableau Data Types | Select &amp; Use Tableau Data Types">
            <a:extLst>
              <a:ext uri="{FF2B5EF4-FFF2-40B4-BE49-F238E27FC236}">
                <a16:creationId xmlns:a16="http://schemas.microsoft.com/office/drawing/2014/main" id="{26F4D512-C80D-4DD2-9C4B-CAE8B42D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153" y="2352297"/>
            <a:ext cx="3926481" cy="20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54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2F778-7CF5-47FA-8844-A804CAF0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Generated Fields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9893-929D-4F1A-9F89-D2C7CB7C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800"/>
              <a:t>Measure Names</a:t>
            </a:r>
          </a:p>
          <a:p>
            <a:r>
              <a:rPr lang="en-US" sz="1800"/>
              <a:t>Measure Values</a:t>
            </a:r>
          </a:p>
          <a:p>
            <a:r>
              <a:rPr lang="en-US" sz="1800"/>
              <a:t>Number of Records</a:t>
            </a:r>
          </a:p>
          <a:p>
            <a:r>
              <a:rPr lang="en-US" sz="1800"/>
              <a:t>Lat and Long</a:t>
            </a:r>
          </a:p>
          <a:p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C6387-8107-414C-BF43-94B3E72A9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4" r="19192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7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1299F-341E-4E83-8C3E-0F2B616E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Type Conversion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2662-8DE0-4965-810D-A1F57BD8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Int(column)</a:t>
            </a:r>
          </a:p>
          <a:p>
            <a:r>
              <a:rPr lang="en-US" sz="2400" dirty="0"/>
              <a:t>Float()</a:t>
            </a:r>
          </a:p>
          <a:p>
            <a:r>
              <a:rPr lang="en-US" sz="2400" dirty="0"/>
              <a:t>Str()</a:t>
            </a:r>
          </a:p>
        </p:txBody>
      </p:sp>
    </p:spTree>
    <p:extLst>
      <p:ext uri="{BB962C8B-B14F-4D97-AF65-F5344CB8AC3E}">
        <p14:creationId xmlns:p14="http://schemas.microsoft.com/office/powerpoint/2010/main" val="284716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23251-682D-4D81-BA75-5F336F2C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Level of Detail (LOD)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42CA-6A53-4BA6-933F-5B918B18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1700" dirty="0"/>
              <a:t>TABLEAU’s calculations help address detailed queries directly.</a:t>
            </a:r>
          </a:p>
          <a:p>
            <a:pPr marL="0" indent="0">
              <a:buNone/>
            </a:pPr>
            <a:r>
              <a:rPr lang="en-US" sz="1700" dirty="0" err="1"/>
              <a:t>Eg</a:t>
            </a:r>
            <a:r>
              <a:rPr lang="en-US" sz="1700" dirty="0"/>
              <a:t>: </a:t>
            </a:r>
          </a:p>
          <a:p>
            <a:pPr marL="0" indent="0">
              <a:buNone/>
            </a:pPr>
            <a:r>
              <a:rPr lang="en-US" sz="1700" dirty="0"/>
              <a:t>Country </a:t>
            </a:r>
          </a:p>
          <a:p>
            <a:pPr marL="0" indent="0">
              <a:buNone/>
            </a:pPr>
            <a:r>
              <a:rPr lang="en-US" sz="1700" dirty="0"/>
              <a:t>state </a:t>
            </a:r>
          </a:p>
          <a:p>
            <a:pPr marL="0" indent="0">
              <a:buNone/>
            </a:pPr>
            <a:r>
              <a:rPr lang="en-US" sz="1700" dirty="0"/>
              <a:t>City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As we go further down the granularity increases and aggregation decreases.</a:t>
            </a:r>
          </a:p>
          <a:p>
            <a:pPr marL="0" indent="0">
              <a:buNone/>
            </a:pPr>
            <a:r>
              <a:rPr lang="en-US" sz="1700" dirty="0"/>
              <a:t>INCLUDE </a:t>
            </a:r>
          </a:p>
          <a:p>
            <a:pPr marL="0" indent="0">
              <a:buNone/>
            </a:pPr>
            <a:r>
              <a:rPr lang="en-US" sz="1700" dirty="0"/>
              <a:t>EXCLUDE </a:t>
            </a:r>
          </a:p>
          <a:p>
            <a:pPr marL="0" indent="0">
              <a:buNone/>
            </a:pPr>
            <a:r>
              <a:rPr lang="en-US" sz="1700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258768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06ECA-B166-495A-B1F3-35EC3813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Some of the tasks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09D9-A081-4FC9-B377-0162BDFD4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/>
              <a:t>Joins</a:t>
            </a:r>
          </a:p>
          <a:p>
            <a:r>
              <a:rPr lang="en-US" sz="2200"/>
              <a:t>Unions</a:t>
            </a:r>
          </a:p>
          <a:p>
            <a:r>
              <a:rPr lang="en-US" sz="2200"/>
              <a:t>Sort</a:t>
            </a:r>
          </a:p>
          <a:p>
            <a:r>
              <a:rPr lang="en-US" sz="2200"/>
              <a:t>Forecast</a:t>
            </a:r>
          </a:p>
          <a:p>
            <a:r>
              <a:rPr lang="en-US" sz="2200"/>
              <a:t>Highlight</a:t>
            </a:r>
          </a:p>
          <a:p>
            <a:r>
              <a:rPr lang="en-US" sz="2200"/>
              <a:t>Design for various devices</a:t>
            </a:r>
          </a:p>
        </p:txBody>
      </p:sp>
    </p:spTree>
    <p:extLst>
      <p:ext uri="{BB962C8B-B14F-4D97-AF65-F5344CB8AC3E}">
        <p14:creationId xmlns:p14="http://schemas.microsoft.com/office/powerpoint/2010/main" val="365538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720</Words>
  <Application>Microsoft Office PowerPoint</Application>
  <PresentationFormat>Widescreen</PresentationFormat>
  <Paragraphs>164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TABLEAU</vt:lpstr>
      <vt:lpstr>Data science lifecycle</vt:lpstr>
      <vt:lpstr>What is Tableau? (as per the company) </vt:lpstr>
      <vt:lpstr>PowerPoint Presentation</vt:lpstr>
      <vt:lpstr>PowerPoint Presentation</vt:lpstr>
      <vt:lpstr>Generated Fields </vt:lpstr>
      <vt:lpstr>Type Conversion </vt:lpstr>
      <vt:lpstr>Level of Detail (LOD)</vt:lpstr>
      <vt:lpstr>Some of the tasks</vt:lpstr>
      <vt:lpstr>Plots</vt:lpstr>
      <vt:lpstr>What is the relation between Quantity and Discount? </vt:lpstr>
      <vt:lpstr>PowerPoint Presentation</vt:lpstr>
      <vt:lpstr>View Enhancement  </vt:lpstr>
      <vt:lpstr>Question: Which category has maximum discount(avg)?</vt:lpstr>
      <vt:lpstr>Functions </vt:lpstr>
      <vt:lpstr>Plot the Purchase counts grouped by State.</vt:lpstr>
      <vt:lpstr>String Functions</vt:lpstr>
      <vt:lpstr>Date Functions</vt:lpstr>
      <vt:lpstr>PowerPoint Presentation</vt:lpstr>
      <vt:lpstr>Aggregate Functions</vt:lpstr>
      <vt:lpstr>Logical Functions</vt:lpstr>
      <vt:lpstr>    IF,ELSE IF, and ELSE</vt:lpstr>
      <vt:lpstr>Question </vt:lpstr>
      <vt:lpstr>Question</vt:lpstr>
      <vt:lpstr>Hands On</vt:lpstr>
      <vt:lpstr>Question</vt:lpstr>
      <vt:lpstr>Question</vt:lpstr>
      <vt:lpstr>Question</vt:lpstr>
      <vt:lpstr>Additional (HW) Question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VISHNU THAKRAL</dc:creator>
  <cp:lastModifiedBy>VISHNU THAKRAL</cp:lastModifiedBy>
  <cp:revision>5</cp:revision>
  <dcterms:created xsi:type="dcterms:W3CDTF">2020-10-21T16:20:29Z</dcterms:created>
  <dcterms:modified xsi:type="dcterms:W3CDTF">2021-04-14T16:20:29Z</dcterms:modified>
</cp:coreProperties>
</file>