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62" r:id="rId4"/>
    <p:sldId id="260" r:id="rId5"/>
    <p:sldId id="261"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6" d="100"/>
          <a:sy n="56" d="100"/>
        </p:scale>
        <p:origin x="62" y="7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C3C57-8509-4015-8CB6-95559C8899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AE8715-AE09-4A37-813B-C293BB9B91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0DF0AA-5C74-48E5-8C62-2125C5404DFB}"/>
              </a:ext>
            </a:extLst>
          </p:cNvPr>
          <p:cNvSpPr>
            <a:spLocks noGrp="1"/>
          </p:cNvSpPr>
          <p:nvPr>
            <p:ph type="dt" sz="half" idx="10"/>
          </p:nvPr>
        </p:nvSpPr>
        <p:spPr/>
        <p:txBody>
          <a:bodyPr/>
          <a:lstStyle/>
          <a:p>
            <a:fld id="{D6D0F569-AC90-44EB-9EF4-4E5C2F5D823C}" type="datetime1">
              <a:rPr lang="en-US" smtClean="0"/>
              <a:t>3/19/2021</a:t>
            </a:fld>
            <a:endParaRPr lang="en-US" dirty="0"/>
          </a:p>
        </p:txBody>
      </p:sp>
      <p:sp>
        <p:nvSpPr>
          <p:cNvPr id="5" name="Footer Placeholder 4">
            <a:extLst>
              <a:ext uri="{FF2B5EF4-FFF2-40B4-BE49-F238E27FC236}">
                <a16:creationId xmlns:a16="http://schemas.microsoft.com/office/drawing/2014/main" id="{8C0D4B3E-32FC-412B-BC08-45B5554C3F82}"/>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0F4F43E-8282-415B-84A3-B2B678D2F89E}"/>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723376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F6471-EE2C-4726-9516-AA6D9F606A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8C2600-8DF0-4C02-BAC0-D690F3AA40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C36DEA-A2F5-4F61-8186-E5CC2DE44D26}"/>
              </a:ext>
            </a:extLst>
          </p:cNvPr>
          <p:cNvSpPr>
            <a:spLocks noGrp="1"/>
          </p:cNvSpPr>
          <p:nvPr>
            <p:ph type="dt" sz="half" idx="10"/>
          </p:nvPr>
        </p:nvSpPr>
        <p:spPr/>
        <p:txBody>
          <a:bodyPr/>
          <a:lstStyle/>
          <a:p>
            <a:fld id="{5ECD8B30-1B71-45A1-8314-D59C86F581E1}" type="datetime1">
              <a:rPr lang="en-US" smtClean="0"/>
              <a:pPr/>
              <a:t>3/19/2021</a:t>
            </a:fld>
            <a:endParaRPr lang="en-US" b="1" dirty="0"/>
          </a:p>
        </p:txBody>
      </p:sp>
      <p:sp>
        <p:nvSpPr>
          <p:cNvPr id="5" name="Footer Placeholder 4">
            <a:extLst>
              <a:ext uri="{FF2B5EF4-FFF2-40B4-BE49-F238E27FC236}">
                <a16:creationId xmlns:a16="http://schemas.microsoft.com/office/drawing/2014/main" id="{FF02C3C2-D874-465D-99EC-F546B119677D}"/>
              </a:ext>
            </a:extLst>
          </p:cNvPr>
          <p:cNvSpPr>
            <a:spLocks noGrp="1"/>
          </p:cNvSpPr>
          <p:nvPr>
            <p:ph type="ftr" sz="quarter" idx="11"/>
          </p:nvPr>
        </p:nvSpPr>
        <p:spPr/>
        <p:txBody>
          <a:bodyPr/>
          <a:lstStyle/>
          <a:p>
            <a:r>
              <a:rPr lang="en-US"/>
              <a:t>Sample Footer Text</a:t>
            </a:r>
            <a:endParaRPr lang="en-US" b="1" dirty="0"/>
          </a:p>
        </p:txBody>
      </p:sp>
      <p:sp>
        <p:nvSpPr>
          <p:cNvPr id="6" name="Slide Number Placeholder 5">
            <a:extLst>
              <a:ext uri="{FF2B5EF4-FFF2-40B4-BE49-F238E27FC236}">
                <a16:creationId xmlns:a16="http://schemas.microsoft.com/office/drawing/2014/main" id="{471D0DBB-6E14-40C1-9AD1-D5E741106654}"/>
              </a:ext>
            </a:extLst>
          </p:cNvPr>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0014551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3E3ACD-4609-47EB-AA96-186C36837F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6D7C08-A7E5-49F8-A930-FB89A51478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EBC978-0059-458F-81D1-8F872B64C581}"/>
              </a:ext>
            </a:extLst>
          </p:cNvPr>
          <p:cNvSpPr>
            <a:spLocks noGrp="1"/>
          </p:cNvSpPr>
          <p:nvPr>
            <p:ph type="dt" sz="half" idx="10"/>
          </p:nvPr>
        </p:nvSpPr>
        <p:spPr/>
        <p:txBody>
          <a:bodyPr/>
          <a:lstStyle/>
          <a:p>
            <a:fld id="{5ECD8B30-1B71-45A1-8314-D59C86F581E1}" type="datetime1">
              <a:rPr lang="en-US" smtClean="0"/>
              <a:pPr/>
              <a:t>3/19/2021</a:t>
            </a:fld>
            <a:endParaRPr lang="en-US" b="1" dirty="0"/>
          </a:p>
        </p:txBody>
      </p:sp>
      <p:sp>
        <p:nvSpPr>
          <p:cNvPr id="5" name="Footer Placeholder 4">
            <a:extLst>
              <a:ext uri="{FF2B5EF4-FFF2-40B4-BE49-F238E27FC236}">
                <a16:creationId xmlns:a16="http://schemas.microsoft.com/office/drawing/2014/main" id="{099DC0D9-E569-4849-918F-EA895133F3CD}"/>
              </a:ext>
            </a:extLst>
          </p:cNvPr>
          <p:cNvSpPr>
            <a:spLocks noGrp="1"/>
          </p:cNvSpPr>
          <p:nvPr>
            <p:ph type="ftr" sz="quarter" idx="11"/>
          </p:nvPr>
        </p:nvSpPr>
        <p:spPr/>
        <p:txBody>
          <a:bodyPr/>
          <a:lstStyle/>
          <a:p>
            <a:r>
              <a:rPr lang="en-US"/>
              <a:t>Sample Footer Text</a:t>
            </a:r>
            <a:endParaRPr lang="en-US" b="1" dirty="0"/>
          </a:p>
        </p:txBody>
      </p:sp>
      <p:sp>
        <p:nvSpPr>
          <p:cNvPr id="6" name="Slide Number Placeholder 5">
            <a:extLst>
              <a:ext uri="{FF2B5EF4-FFF2-40B4-BE49-F238E27FC236}">
                <a16:creationId xmlns:a16="http://schemas.microsoft.com/office/drawing/2014/main" id="{D248393A-A5C4-4C55-B270-09B97422AE29}"/>
              </a:ext>
            </a:extLst>
          </p:cNvPr>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66137694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311AD-4DAC-4F93-A95D-E4FCD2BA92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B0AEEA-CACB-4F00-AC86-C243875D16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003CF-B00B-48AD-9C58-6CFC9D4C4E04}"/>
              </a:ext>
            </a:extLst>
          </p:cNvPr>
          <p:cNvSpPr>
            <a:spLocks noGrp="1"/>
          </p:cNvSpPr>
          <p:nvPr>
            <p:ph type="dt" sz="half" idx="10"/>
          </p:nvPr>
        </p:nvSpPr>
        <p:spPr/>
        <p:txBody>
          <a:bodyPr/>
          <a:lstStyle/>
          <a:p>
            <a:fld id="{5ECD8B30-1B71-45A1-8314-D59C86F581E1}" type="datetime1">
              <a:rPr lang="en-US" smtClean="0"/>
              <a:pPr/>
              <a:t>3/19/2021</a:t>
            </a:fld>
            <a:endParaRPr lang="en-US" b="1" dirty="0"/>
          </a:p>
        </p:txBody>
      </p:sp>
      <p:sp>
        <p:nvSpPr>
          <p:cNvPr id="5" name="Footer Placeholder 4">
            <a:extLst>
              <a:ext uri="{FF2B5EF4-FFF2-40B4-BE49-F238E27FC236}">
                <a16:creationId xmlns:a16="http://schemas.microsoft.com/office/drawing/2014/main" id="{498F87E8-1232-423C-91EC-39F944AB30AD}"/>
              </a:ext>
            </a:extLst>
          </p:cNvPr>
          <p:cNvSpPr>
            <a:spLocks noGrp="1"/>
          </p:cNvSpPr>
          <p:nvPr>
            <p:ph type="ftr" sz="quarter" idx="11"/>
          </p:nvPr>
        </p:nvSpPr>
        <p:spPr/>
        <p:txBody>
          <a:bodyPr/>
          <a:lstStyle/>
          <a:p>
            <a:r>
              <a:rPr lang="en-US"/>
              <a:t>Sample Footer Text</a:t>
            </a:r>
            <a:endParaRPr lang="en-US" b="1" dirty="0"/>
          </a:p>
        </p:txBody>
      </p:sp>
      <p:sp>
        <p:nvSpPr>
          <p:cNvPr id="6" name="Slide Number Placeholder 5">
            <a:extLst>
              <a:ext uri="{FF2B5EF4-FFF2-40B4-BE49-F238E27FC236}">
                <a16:creationId xmlns:a16="http://schemas.microsoft.com/office/drawing/2014/main" id="{A91EDA6F-C051-4D65-AC1C-DCFD92FF79A8}"/>
              </a:ext>
            </a:extLst>
          </p:cNvPr>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67070760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E589-6F1E-428C-9363-EF9F1F4E73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AFE6A5-6C0D-4919-9677-9920CB36CD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747A90-9DF4-4AA4-80E2-7F0D95895ED0}"/>
              </a:ext>
            </a:extLst>
          </p:cNvPr>
          <p:cNvSpPr>
            <a:spLocks noGrp="1"/>
          </p:cNvSpPr>
          <p:nvPr>
            <p:ph type="dt" sz="half" idx="10"/>
          </p:nvPr>
        </p:nvSpPr>
        <p:spPr/>
        <p:txBody>
          <a:bodyPr/>
          <a:lstStyle/>
          <a:p>
            <a:fld id="{5ECD8B30-1B71-45A1-8314-D59C86F581E1}" type="datetime1">
              <a:rPr lang="en-US" smtClean="0"/>
              <a:pPr/>
              <a:t>3/19/2021</a:t>
            </a:fld>
            <a:endParaRPr lang="en-US" b="1" dirty="0"/>
          </a:p>
        </p:txBody>
      </p:sp>
      <p:sp>
        <p:nvSpPr>
          <p:cNvPr id="5" name="Footer Placeholder 4">
            <a:extLst>
              <a:ext uri="{FF2B5EF4-FFF2-40B4-BE49-F238E27FC236}">
                <a16:creationId xmlns:a16="http://schemas.microsoft.com/office/drawing/2014/main" id="{A2B778FC-586F-4948-A688-3D142CEE5CFF}"/>
              </a:ext>
            </a:extLst>
          </p:cNvPr>
          <p:cNvSpPr>
            <a:spLocks noGrp="1"/>
          </p:cNvSpPr>
          <p:nvPr>
            <p:ph type="ftr" sz="quarter" idx="11"/>
          </p:nvPr>
        </p:nvSpPr>
        <p:spPr/>
        <p:txBody>
          <a:bodyPr/>
          <a:lstStyle/>
          <a:p>
            <a:r>
              <a:rPr lang="en-US"/>
              <a:t>Sample Footer Text</a:t>
            </a:r>
            <a:endParaRPr lang="en-US" b="1" dirty="0"/>
          </a:p>
        </p:txBody>
      </p:sp>
      <p:sp>
        <p:nvSpPr>
          <p:cNvPr id="6" name="Slide Number Placeholder 5">
            <a:extLst>
              <a:ext uri="{FF2B5EF4-FFF2-40B4-BE49-F238E27FC236}">
                <a16:creationId xmlns:a16="http://schemas.microsoft.com/office/drawing/2014/main" id="{EB10BAD1-398E-48DD-9399-D1232ABDABF3}"/>
              </a:ext>
            </a:extLst>
          </p:cNvPr>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427791148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09BD6-0C64-440A-849C-F266E835BB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025465-7CF2-4724-90A2-433F67B468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21BFDC-19FC-4A9B-BBE4-753EFB6B37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7C0F29-F994-4120-A754-172780082FF5}"/>
              </a:ext>
            </a:extLst>
          </p:cNvPr>
          <p:cNvSpPr>
            <a:spLocks noGrp="1"/>
          </p:cNvSpPr>
          <p:nvPr>
            <p:ph type="dt" sz="half" idx="10"/>
          </p:nvPr>
        </p:nvSpPr>
        <p:spPr/>
        <p:txBody>
          <a:bodyPr/>
          <a:lstStyle/>
          <a:p>
            <a:fld id="{5ECD8B30-1B71-45A1-8314-D59C86F581E1}" type="datetime1">
              <a:rPr lang="en-US" smtClean="0"/>
              <a:pPr/>
              <a:t>3/19/2021</a:t>
            </a:fld>
            <a:endParaRPr lang="en-US" b="1" dirty="0"/>
          </a:p>
        </p:txBody>
      </p:sp>
      <p:sp>
        <p:nvSpPr>
          <p:cNvPr id="6" name="Footer Placeholder 5">
            <a:extLst>
              <a:ext uri="{FF2B5EF4-FFF2-40B4-BE49-F238E27FC236}">
                <a16:creationId xmlns:a16="http://schemas.microsoft.com/office/drawing/2014/main" id="{8DDE837C-827A-4667-8AE1-4664EB1F52E7}"/>
              </a:ext>
            </a:extLst>
          </p:cNvPr>
          <p:cNvSpPr>
            <a:spLocks noGrp="1"/>
          </p:cNvSpPr>
          <p:nvPr>
            <p:ph type="ftr" sz="quarter" idx="11"/>
          </p:nvPr>
        </p:nvSpPr>
        <p:spPr/>
        <p:txBody>
          <a:bodyPr/>
          <a:lstStyle/>
          <a:p>
            <a:r>
              <a:rPr lang="en-US"/>
              <a:t>Sample Footer Text</a:t>
            </a:r>
            <a:endParaRPr lang="en-US" b="1" dirty="0"/>
          </a:p>
        </p:txBody>
      </p:sp>
      <p:sp>
        <p:nvSpPr>
          <p:cNvPr id="7" name="Slide Number Placeholder 6">
            <a:extLst>
              <a:ext uri="{FF2B5EF4-FFF2-40B4-BE49-F238E27FC236}">
                <a16:creationId xmlns:a16="http://schemas.microsoft.com/office/drawing/2014/main" id="{CA8F392F-9B73-4838-BFE6-4C6E17F15B96}"/>
              </a:ext>
            </a:extLst>
          </p:cNvPr>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34394276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C9139-EA8C-49D4-9E8A-6C64AA8851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B7929C-B335-4627-A8D7-9D1E39840A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C3A82F-1C37-44E0-8A23-93F12C3E4E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3A1300-DB4E-4A7B-B7F7-7B0545C205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02E250-C340-473D-8E49-398B1061C0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E4A4F4-A314-44BD-954B-C81659A40A83}"/>
              </a:ext>
            </a:extLst>
          </p:cNvPr>
          <p:cNvSpPr>
            <a:spLocks noGrp="1"/>
          </p:cNvSpPr>
          <p:nvPr>
            <p:ph type="dt" sz="half" idx="10"/>
          </p:nvPr>
        </p:nvSpPr>
        <p:spPr/>
        <p:txBody>
          <a:bodyPr/>
          <a:lstStyle/>
          <a:p>
            <a:fld id="{5ECD8B30-1B71-45A1-8314-D59C86F581E1}" type="datetime1">
              <a:rPr lang="en-US" smtClean="0"/>
              <a:pPr/>
              <a:t>3/19/2021</a:t>
            </a:fld>
            <a:endParaRPr lang="en-US" b="1" dirty="0"/>
          </a:p>
        </p:txBody>
      </p:sp>
      <p:sp>
        <p:nvSpPr>
          <p:cNvPr id="8" name="Footer Placeholder 7">
            <a:extLst>
              <a:ext uri="{FF2B5EF4-FFF2-40B4-BE49-F238E27FC236}">
                <a16:creationId xmlns:a16="http://schemas.microsoft.com/office/drawing/2014/main" id="{8D694E14-D582-42AA-9C3A-D9F71D5E1237}"/>
              </a:ext>
            </a:extLst>
          </p:cNvPr>
          <p:cNvSpPr>
            <a:spLocks noGrp="1"/>
          </p:cNvSpPr>
          <p:nvPr>
            <p:ph type="ftr" sz="quarter" idx="11"/>
          </p:nvPr>
        </p:nvSpPr>
        <p:spPr/>
        <p:txBody>
          <a:bodyPr/>
          <a:lstStyle/>
          <a:p>
            <a:r>
              <a:rPr lang="en-US"/>
              <a:t>Sample Footer Text</a:t>
            </a:r>
            <a:endParaRPr lang="en-US" b="1" dirty="0"/>
          </a:p>
        </p:txBody>
      </p:sp>
      <p:sp>
        <p:nvSpPr>
          <p:cNvPr id="9" name="Slide Number Placeholder 8">
            <a:extLst>
              <a:ext uri="{FF2B5EF4-FFF2-40B4-BE49-F238E27FC236}">
                <a16:creationId xmlns:a16="http://schemas.microsoft.com/office/drawing/2014/main" id="{3B4F9E08-7189-463C-9E41-CD16B10D987B}"/>
              </a:ext>
            </a:extLst>
          </p:cNvPr>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48852873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2223F-1847-4F9D-9825-5CA7258F84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66BA27-3CB9-42AE-9DF7-ADEA175071C9}"/>
              </a:ext>
            </a:extLst>
          </p:cNvPr>
          <p:cNvSpPr>
            <a:spLocks noGrp="1"/>
          </p:cNvSpPr>
          <p:nvPr>
            <p:ph type="dt" sz="half" idx="10"/>
          </p:nvPr>
        </p:nvSpPr>
        <p:spPr/>
        <p:txBody>
          <a:bodyPr/>
          <a:lstStyle/>
          <a:p>
            <a:fld id="{5ECD8B30-1B71-45A1-8314-D59C86F581E1}" type="datetime1">
              <a:rPr lang="en-US" smtClean="0"/>
              <a:pPr/>
              <a:t>3/19/2021</a:t>
            </a:fld>
            <a:endParaRPr lang="en-US" b="1" dirty="0"/>
          </a:p>
        </p:txBody>
      </p:sp>
      <p:sp>
        <p:nvSpPr>
          <p:cNvPr id="4" name="Footer Placeholder 3">
            <a:extLst>
              <a:ext uri="{FF2B5EF4-FFF2-40B4-BE49-F238E27FC236}">
                <a16:creationId xmlns:a16="http://schemas.microsoft.com/office/drawing/2014/main" id="{1FEFD789-2960-4EB7-AE46-CBE79B16D166}"/>
              </a:ext>
            </a:extLst>
          </p:cNvPr>
          <p:cNvSpPr>
            <a:spLocks noGrp="1"/>
          </p:cNvSpPr>
          <p:nvPr>
            <p:ph type="ftr" sz="quarter" idx="11"/>
          </p:nvPr>
        </p:nvSpPr>
        <p:spPr/>
        <p:txBody>
          <a:bodyPr/>
          <a:lstStyle/>
          <a:p>
            <a:r>
              <a:rPr lang="en-US"/>
              <a:t>Sample Footer Text</a:t>
            </a:r>
            <a:endParaRPr lang="en-US" b="1" dirty="0"/>
          </a:p>
        </p:txBody>
      </p:sp>
      <p:sp>
        <p:nvSpPr>
          <p:cNvPr id="5" name="Slide Number Placeholder 4">
            <a:extLst>
              <a:ext uri="{FF2B5EF4-FFF2-40B4-BE49-F238E27FC236}">
                <a16:creationId xmlns:a16="http://schemas.microsoft.com/office/drawing/2014/main" id="{20743D68-A81E-411C-9094-C1136C42BAF2}"/>
              </a:ext>
            </a:extLst>
          </p:cNvPr>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69999579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414443-7554-4259-9A50-B247AE00DB8C}"/>
              </a:ext>
            </a:extLst>
          </p:cNvPr>
          <p:cNvSpPr>
            <a:spLocks noGrp="1"/>
          </p:cNvSpPr>
          <p:nvPr>
            <p:ph type="dt" sz="half" idx="10"/>
          </p:nvPr>
        </p:nvSpPr>
        <p:spPr/>
        <p:txBody>
          <a:bodyPr/>
          <a:lstStyle/>
          <a:p>
            <a:fld id="{5ECD8B30-1B71-45A1-8314-D59C86F581E1}" type="datetime1">
              <a:rPr lang="en-US" smtClean="0"/>
              <a:pPr/>
              <a:t>3/19/2021</a:t>
            </a:fld>
            <a:endParaRPr lang="en-US" b="1" dirty="0"/>
          </a:p>
        </p:txBody>
      </p:sp>
      <p:sp>
        <p:nvSpPr>
          <p:cNvPr id="3" name="Footer Placeholder 2">
            <a:extLst>
              <a:ext uri="{FF2B5EF4-FFF2-40B4-BE49-F238E27FC236}">
                <a16:creationId xmlns:a16="http://schemas.microsoft.com/office/drawing/2014/main" id="{E72C6836-BAD4-451F-AA79-F7DC9D2ACCAD}"/>
              </a:ext>
            </a:extLst>
          </p:cNvPr>
          <p:cNvSpPr>
            <a:spLocks noGrp="1"/>
          </p:cNvSpPr>
          <p:nvPr>
            <p:ph type="ftr" sz="quarter" idx="11"/>
          </p:nvPr>
        </p:nvSpPr>
        <p:spPr/>
        <p:txBody>
          <a:bodyPr/>
          <a:lstStyle/>
          <a:p>
            <a:r>
              <a:rPr lang="en-US"/>
              <a:t>Sample Footer Text</a:t>
            </a:r>
            <a:endParaRPr lang="en-US" b="1" dirty="0"/>
          </a:p>
        </p:txBody>
      </p:sp>
      <p:sp>
        <p:nvSpPr>
          <p:cNvPr id="4" name="Slide Number Placeholder 3">
            <a:extLst>
              <a:ext uri="{FF2B5EF4-FFF2-40B4-BE49-F238E27FC236}">
                <a16:creationId xmlns:a16="http://schemas.microsoft.com/office/drawing/2014/main" id="{27186B79-3A7A-4CFA-90A6-E4DA7AD68D7A}"/>
              </a:ext>
            </a:extLst>
          </p:cNvPr>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44909335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CFB9-A3AA-4560-A48C-06CC228DB0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EED5F9-8787-4EEC-A764-EE5BF7A1CA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DA6ED1-A494-471A-AEAA-AD9B4C587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695687-5BD0-47BA-8E2A-286C1325666C}"/>
              </a:ext>
            </a:extLst>
          </p:cNvPr>
          <p:cNvSpPr>
            <a:spLocks noGrp="1"/>
          </p:cNvSpPr>
          <p:nvPr>
            <p:ph type="dt" sz="half" idx="10"/>
          </p:nvPr>
        </p:nvSpPr>
        <p:spPr/>
        <p:txBody>
          <a:bodyPr/>
          <a:lstStyle/>
          <a:p>
            <a:fld id="{5ECD8B30-1B71-45A1-8314-D59C86F581E1}" type="datetime1">
              <a:rPr lang="en-US" smtClean="0"/>
              <a:pPr/>
              <a:t>3/19/2021</a:t>
            </a:fld>
            <a:endParaRPr lang="en-US" b="1" dirty="0"/>
          </a:p>
        </p:txBody>
      </p:sp>
      <p:sp>
        <p:nvSpPr>
          <p:cNvPr id="6" name="Footer Placeholder 5">
            <a:extLst>
              <a:ext uri="{FF2B5EF4-FFF2-40B4-BE49-F238E27FC236}">
                <a16:creationId xmlns:a16="http://schemas.microsoft.com/office/drawing/2014/main" id="{A33A7B19-1536-4A76-83C4-04E93DF73DF0}"/>
              </a:ext>
            </a:extLst>
          </p:cNvPr>
          <p:cNvSpPr>
            <a:spLocks noGrp="1"/>
          </p:cNvSpPr>
          <p:nvPr>
            <p:ph type="ftr" sz="quarter" idx="11"/>
          </p:nvPr>
        </p:nvSpPr>
        <p:spPr/>
        <p:txBody>
          <a:bodyPr/>
          <a:lstStyle/>
          <a:p>
            <a:r>
              <a:rPr lang="en-US"/>
              <a:t>Sample Footer Text</a:t>
            </a:r>
            <a:endParaRPr lang="en-US" b="1" dirty="0"/>
          </a:p>
        </p:txBody>
      </p:sp>
      <p:sp>
        <p:nvSpPr>
          <p:cNvPr id="7" name="Slide Number Placeholder 6">
            <a:extLst>
              <a:ext uri="{FF2B5EF4-FFF2-40B4-BE49-F238E27FC236}">
                <a16:creationId xmlns:a16="http://schemas.microsoft.com/office/drawing/2014/main" id="{A7F55B49-2870-4F1E-A8A6-98D60586B1DE}"/>
              </a:ext>
            </a:extLst>
          </p:cNvPr>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20625809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8EDC-CFE1-4115-ABF9-4A8ECFF80A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8D027D-1614-4973-BE82-EB0201E18D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C3755C-744F-4CC4-8655-AB34EEBDB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12CFF4-D539-4B73-B496-DFE87BF756AE}"/>
              </a:ext>
            </a:extLst>
          </p:cNvPr>
          <p:cNvSpPr>
            <a:spLocks noGrp="1"/>
          </p:cNvSpPr>
          <p:nvPr>
            <p:ph type="dt" sz="half" idx="10"/>
          </p:nvPr>
        </p:nvSpPr>
        <p:spPr/>
        <p:txBody>
          <a:bodyPr/>
          <a:lstStyle/>
          <a:p>
            <a:fld id="{5ECD8B30-1B71-45A1-8314-D59C86F581E1}" type="datetime1">
              <a:rPr lang="en-US" smtClean="0"/>
              <a:pPr/>
              <a:t>3/19/2021</a:t>
            </a:fld>
            <a:endParaRPr lang="en-US" b="1" dirty="0"/>
          </a:p>
        </p:txBody>
      </p:sp>
      <p:sp>
        <p:nvSpPr>
          <p:cNvPr id="6" name="Footer Placeholder 5">
            <a:extLst>
              <a:ext uri="{FF2B5EF4-FFF2-40B4-BE49-F238E27FC236}">
                <a16:creationId xmlns:a16="http://schemas.microsoft.com/office/drawing/2014/main" id="{12E49663-E803-40CE-B85E-96E2160EC7C8}"/>
              </a:ext>
            </a:extLst>
          </p:cNvPr>
          <p:cNvSpPr>
            <a:spLocks noGrp="1"/>
          </p:cNvSpPr>
          <p:nvPr>
            <p:ph type="ftr" sz="quarter" idx="11"/>
          </p:nvPr>
        </p:nvSpPr>
        <p:spPr/>
        <p:txBody>
          <a:bodyPr/>
          <a:lstStyle/>
          <a:p>
            <a:r>
              <a:rPr lang="en-US"/>
              <a:t>Sample Footer Text</a:t>
            </a:r>
            <a:endParaRPr lang="en-US" b="1" dirty="0"/>
          </a:p>
        </p:txBody>
      </p:sp>
      <p:sp>
        <p:nvSpPr>
          <p:cNvPr id="7" name="Slide Number Placeholder 6">
            <a:extLst>
              <a:ext uri="{FF2B5EF4-FFF2-40B4-BE49-F238E27FC236}">
                <a16:creationId xmlns:a16="http://schemas.microsoft.com/office/drawing/2014/main" id="{26C05752-39E2-44AF-B78F-1E4B85EDAF4F}"/>
              </a:ext>
            </a:extLst>
          </p:cNvPr>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6809937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8FA7A6-76D3-4037-B917-CDC78892E3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7F350E-F003-484C-9102-E959BB8B36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512EC-5F0F-462C-B102-065F06A3F4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D8B30-1B71-45A1-8314-D59C86F581E1}" type="datetime1">
              <a:rPr lang="en-US" smtClean="0"/>
              <a:pPr/>
              <a:t>3/19/2021</a:t>
            </a:fld>
            <a:endParaRPr lang="en-US" b="1" dirty="0"/>
          </a:p>
        </p:txBody>
      </p:sp>
      <p:sp>
        <p:nvSpPr>
          <p:cNvPr id="5" name="Footer Placeholder 4">
            <a:extLst>
              <a:ext uri="{FF2B5EF4-FFF2-40B4-BE49-F238E27FC236}">
                <a16:creationId xmlns:a16="http://schemas.microsoft.com/office/drawing/2014/main" id="{1B86E069-9CF3-4AA0-81AA-B969EBC382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b="1" dirty="0"/>
          </a:p>
        </p:txBody>
      </p:sp>
      <p:sp>
        <p:nvSpPr>
          <p:cNvPr id="6" name="Slide Number Placeholder 5">
            <a:extLst>
              <a:ext uri="{FF2B5EF4-FFF2-40B4-BE49-F238E27FC236}">
                <a16:creationId xmlns:a16="http://schemas.microsoft.com/office/drawing/2014/main" id="{8B0E5167-BB47-4C3F-BC44-B521883CDD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53976141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rchive.ics.uci.edu/ml/datasets/Automobil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c/titani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datasciencebootcamp@nyu.edu" TargetMode="External"/><Relationship Id="rId2" Type="http://schemas.openxmlformats.org/officeDocument/2006/relationships/hyperlink" Target="https://docs.google.com/forms/d/e/1FAIpQLSeLlGFHbW5bkTYzcc78cikRu9vWYa0kN9FJD8QJTLF1pDaVFA/viewform?usp=sf_lin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47D6575-0B06-40B2-9D0F-298202F6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Arc 26">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893682-1AE4-400B-82A9-776D626A2AD5}"/>
              </a:ext>
            </a:extLst>
          </p:cNvPr>
          <p:cNvSpPr>
            <a:spLocks noGrp="1"/>
          </p:cNvSpPr>
          <p:nvPr>
            <p:ph type="ctrTitle"/>
          </p:nvPr>
        </p:nvSpPr>
        <p:spPr>
          <a:xfrm>
            <a:off x="892818" y="1370171"/>
            <a:ext cx="5085580" cy="2387600"/>
          </a:xfrm>
        </p:spPr>
        <p:txBody>
          <a:bodyPr>
            <a:normAutofit/>
          </a:bodyPr>
          <a:lstStyle/>
          <a:p>
            <a:pPr algn="l"/>
            <a:r>
              <a:rPr lang="en-US" dirty="0">
                <a:solidFill>
                  <a:schemeClr val="bg1"/>
                </a:solidFill>
              </a:rPr>
              <a:t>DATA ANALYSIS</a:t>
            </a:r>
          </a:p>
        </p:txBody>
      </p:sp>
      <p:sp>
        <p:nvSpPr>
          <p:cNvPr id="29" name="Oval 28">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9802" y="832686"/>
            <a:ext cx="1104943" cy="10749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0" name="Picture 2">
            <a:extLst>
              <a:ext uri="{FF2B5EF4-FFF2-40B4-BE49-F238E27FC236}">
                <a16:creationId xmlns:a16="http://schemas.microsoft.com/office/drawing/2014/main" id="{3319FC1E-4BEB-4FF8-8F69-1C77C6AC3310}"/>
              </a:ext>
            </a:extLst>
          </p:cNvPr>
          <p:cNvPicPr>
            <a:picLocks noChangeAspect="1"/>
          </p:cNvPicPr>
          <p:nvPr/>
        </p:nvPicPr>
        <p:blipFill rotWithShape="1">
          <a:blip r:embed="rId2"/>
          <a:srcRect l="14510" r="20990" b="1"/>
          <a:stretch/>
        </p:blipFill>
        <p:spPr>
          <a:xfrm>
            <a:off x="6520859" y="795510"/>
            <a:ext cx="5137520" cy="5137520"/>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31" name="Rectangle 30">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2154" y="4925384"/>
            <a:ext cx="876704" cy="876704"/>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2328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B0E02E-3394-483E-9DDC-3F1B91155F01}"/>
              </a:ext>
            </a:extLst>
          </p:cNvPr>
          <p:cNvSpPr>
            <a:spLocks noGrp="1"/>
          </p:cNvSpPr>
          <p:nvPr>
            <p:ph type="ctrTitle"/>
          </p:nvPr>
        </p:nvSpPr>
        <p:spPr>
          <a:xfrm>
            <a:off x="1467282" y="1093288"/>
            <a:ext cx="5425781" cy="2152650"/>
          </a:xfrm>
        </p:spPr>
        <p:txBody>
          <a:bodyPr>
            <a:noAutofit/>
          </a:bodyPr>
          <a:lstStyle/>
          <a:p>
            <a:pPr algn="l"/>
            <a:br>
              <a:rPr lang="en-US" sz="5000" dirty="0"/>
            </a:br>
            <a:br>
              <a:rPr lang="en-US" sz="5000" dirty="0"/>
            </a:br>
            <a:br>
              <a:rPr lang="en-US" sz="5000" dirty="0"/>
            </a:br>
            <a:br>
              <a:rPr lang="en-US" sz="5000" dirty="0"/>
            </a:br>
            <a:br>
              <a:rPr lang="en-US" sz="5000" dirty="0"/>
            </a:br>
            <a:r>
              <a:rPr lang="en-US" sz="5000" dirty="0"/>
              <a:t>AGENDA</a:t>
            </a:r>
            <a:br>
              <a:rPr lang="en-US" sz="5000" dirty="0"/>
            </a:br>
            <a:br>
              <a:rPr lang="en-US" sz="5000" dirty="0"/>
            </a:br>
            <a:endParaRPr lang="en-US" sz="5000" dirty="0"/>
          </a:p>
        </p:txBody>
      </p:sp>
      <p:sp>
        <p:nvSpPr>
          <p:cNvPr id="9" name="Freeform: Shape 8">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val 10">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Block Arc 12">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7" name="Straight Connector 16">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Arc 20">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245E63C-0E39-4828-9325-6544DF15E76C}"/>
              </a:ext>
            </a:extLst>
          </p:cNvPr>
          <p:cNvSpPr txBox="1"/>
          <p:nvPr/>
        </p:nvSpPr>
        <p:spPr>
          <a:xfrm>
            <a:off x="726608" y="2805752"/>
            <a:ext cx="5270378" cy="1246495"/>
          </a:xfrm>
          <a:prstGeom prst="rect">
            <a:avLst/>
          </a:prstGeom>
          <a:noFill/>
        </p:spPr>
        <p:txBody>
          <a:bodyPr wrap="square" rtlCol="0">
            <a:spAutoFit/>
          </a:bodyPr>
          <a:lstStyle/>
          <a:p>
            <a:pPr marL="342900" indent="-342900">
              <a:buFont typeface="+mj-lt"/>
              <a:buAutoNum type="arabicPeriod"/>
            </a:pPr>
            <a:r>
              <a:rPr lang="en-US" sz="2500" dirty="0"/>
              <a:t>What is Data Analysis?</a:t>
            </a:r>
          </a:p>
          <a:p>
            <a:pPr marL="342900" indent="-342900">
              <a:buFont typeface="+mj-lt"/>
              <a:buAutoNum type="arabicPeriod"/>
            </a:pPr>
            <a:r>
              <a:rPr lang="en-US" sz="2500" dirty="0"/>
              <a:t>Why is it important?</a:t>
            </a:r>
          </a:p>
          <a:p>
            <a:pPr marL="342900" indent="-342900">
              <a:buFont typeface="+mj-lt"/>
              <a:buAutoNum type="arabicPeriod"/>
            </a:pPr>
            <a:r>
              <a:rPr lang="en-US" sz="2500" dirty="0"/>
              <a:t>How to start/what are the steps?</a:t>
            </a:r>
          </a:p>
        </p:txBody>
      </p:sp>
    </p:spTree>
    <p:extLst>
      <p:ext uri="{BB962C8B-B14F-4D97-AF65-F5344CB8AC3E}">
        <p14:creationId xmlns:p14="http://schemas.microsoft.com/office/powerpoint/2010/main" val="79433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val 10">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Block Arc 12">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7" name="Straight Connector 16">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Arc 20">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68D211-A60A-45EE-A6CA-64462BEEC679}"/>
              </a:ext>
            </a:extLst>
          </p:cNvPr>
          <p:cNvSpPr txBox="1"/>
          <p:nvPr/>
        </p:nvSpPr>
        <p:spPr>
          <a:xfrm>
            <a:off x="1408670" y="1692876"/>
            <a:ext cx="5103341" cy="2785378"/>
          </a:xfrm>
          <a:prstGeom prst="rect">
            <a:avLst/>
          </a:prstGeom>
          <a:noFill/>
        </p:spPr>
        <p:txBody>
          <a:bodyPr wrap="square" rtlCol="0">
            <a:spAutoFit/>
          </a:bodyPr>
          <a:lstStyle/>
          <a:p>
            <a:pPr marL="342900" indent="-342900">
              <a:buFont typeface="+mj-lt"/>
              <a:buAutoNum type="arabicPeriod"/>
            </a:pPr>
            <a:r>
              <a:rPr lang="en-US" sz="2500" dirty="0"/>
              <a:t>Formulate your question </a:t>
            </a:r>
          </a:p>
          <a:p>
            <a:r>
              <a:rPr lang="en-US" sz="2500" dirty="0"/>
              <a:t>(</a:t>
            </a:r>
            <a:r>
              <a:rPr lang="en-US" sz="2500" dirty="0" err="1"/>
              <a:t>eg</a:t>
            </a:r>
            <a:r>
              <a:rPr lang="en-US" sz="2500" dirty="0"/>
              <a:t>: </a:t>
            </a:r>
            <a:r>
              <a:rPr lang="en-US" sz="2500" dirty="0" err="1"/>
              <a:t>covid</a:t>
            </a:r>
            <a:r>
              <a:rPr lang="en-US" sz="2500" dirty="0"/>
              <a:t> cases on east/west coast)</a:t>
            </a:r>
          </a:p>
          <a:p>
            <a:pPr marL="342900" indent="-342900">
              <a:buFont typeface="+mj-lt"/>
              <a:buAutoNum type="arabicPeriod"/>
            </a:pPr>
            <a:r>
              <a:rPr lang="en-US" sz="2500" dirty="0"/>
              <a:t>Read in your data</a:t>
            </a:r>
          </a:p>
          <a:p>
            <a:pPr marL="342900" indent="-342900">
              <a:buFont typeface="+mj-lt"/>
              <a:buAutoNum type="arabicPeriod"/>
            </a:pPr>
            <a:r>
              <a:rPr lang="en-US" sz="2500" dirty="0"/>
              <a:t>Check the packaging</a:t>
            </a:r>
          </a:p>
          <a:p>
            <a:pPr marL="342900" indent="-342900">
              <a:buFont typeface="+mj-lt"/>
              <a:buAutoNum type="arabicPeriod"/>
            </a:pPr>
            <a:r>
              <a:rPr lang="en-US" sz="2500" dirty="0"/>
              <a:t>Try the easy solution first</a:t>
            </a:r>
          </a:p>
          <a:p>
            <a:pPr marL="342900" indent="-342900">
              <a:buFont typeface="+mj-lt"/>
              <a:buAutoNum type="arabicPeriod"/>
            </a:pPr>
            <a:r>
              <a:rPr lang="en-US" sz="2500" dirty="0"/>
              <a:t>Challenge your solution</a:t>
            </a:r>
          </a:p>
          <a:p>
            <a:pPr marL="342900" indent="-342900">
              <a:buFont typeface="+mj-lt"/>
              <a:buAutoNum type="arabicPeriod"/>
            </a:pPr>
            <a:r>
              <a:rPr lang="en-US" sz="2500" dirty="0"/>
              <a:t>Follow up (is the dataset correct?)</a:t>
            </a:r>
          </a:p>
        </p:txBody>
      </p:sp>
      <p:sp>
        <p:nvSpPr>
          <p:cNvPr id="6" name="TextBox 5">
            <a:extLst>
              <a:ext uri="{FF2B5EF4-FFF2-40B4-BE49-F238E27FC236}">
                <a16:creationId xmlns:a16="http://schemas.microsoft.com/office/drawing/2014/main" id="{FF68B3B4-5708-4593-88D5-CFC50113FA6C}"/>
              </a:ext>
            </a:extLst>
          </p:cNvPr>
          <p:cNvSpPr txBox="1"/>
          <p:nvPr/>
        </p:nvSpPr>
        <p:spPr>
          <a:xfrm>
            <a:off x="1248032" y="630195"/>
            <a:ext cx="4847968" cy="784830"/>
          </a:xfrm>
          <a:prstGeom prst="rect">
            <a:avLst/>
          </a:prstGeom>
          <a:noFill/>
        </p:spPr>
        <p:txBody>
          <a:bodyPr wrap="square" rtlCol="0">
            <a:spAutoFit/>
          </a:bodyPr>
          <a:lstStyle/>
          <a:p>
            <a:r>
              <a:rPr lang="en-US" dirty="0"/>
              <a:t>		</a:t>
            </a:r>
            <a:r>
              <a:rPr lang="en-US" sz="4500" dirty="0"/>
              <a:t>STEPS</a:t>
            </a:r>
          </a:p>
        </p:txBody>
      </p:sp>
    </p:spTree>
    <p:extLst>
      <p:ext uri="{BB962C8B-B14F-4D97-AF65-F5344CB8AC3E}">
        <p14:creationId xmlns:p14="http://schemas.microsoft.com/office/powerpoint/2010/main" val="2846291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29052-024B-4E0D-BF7A-7B13EE183B29}"/>
              </a:ext>
            </a:extLst>
          </p:cNvPr>
          <p:cNvSpPr>
            <a:spLocks noGrp="1"/>
          </p:cNvSpPr>
          <p:nvPr>
            <p:ph type="title"/>
          </p:nvPr>
        </p:nvSpPr>
        <p:spPr>
          <a:xfrm>
            <a:off x="956826" y="1112969"/>
            <a:ext cx="3937298" cy="4166010"/>
          </a:xfrm>
        </p:spPr>
        <p:txBody>
          <a:bodyPr>
            <a:normAutofit/>
          </a:bodyPr>
          <a:lstStyle/>
          <a:p>
            <a:r>
              <a:rPr lang="en-US">
                <a:solidFill>
                  <a:srgbClr val="FFFFFF"/>
                </a:solidFill>
              </a:rPr>
              <a:t>What can be found out.</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0E6B5EF-C003-48D6-8D7F-3F56A1C622B6}"/>
              </a:ext>
            </a:extLst>
          </p:cNvPr>
          <p:cNvSpPr>
            <a:spLocks noGrp="1"/>
          </p:cNvSpPr>
          <p:nvPr>
            <p:ph idx="1"/>
          </p:nvPr>
        </p:nvSpPr>
        <p:spPr>
          <a:xfrm>
            <a:off x="5189917" y="1296536"/>
            <a:ext cx="7297876" cy="4889350"/>
          </a:xfrm>
        </p:spPr>
        <p:txBody>
          <a:bodyPr anchor="t">
            <a:normAutofit/>
          </a:bodyPr>
          <a:lstStyle/>
          <a:p>
            <a:r>
              <a:rPr lang="en-US" sz="2500" dirty="0"/>
              <a:t>avg of the data</a:t>
            </a:r>
          </a:p>
          <a:p>
            <a:r>
              <a:rPr lang="en-US" sz="2500" dirty="0"/>
              <a:t>spread among the data members</a:t>
            </a:r>
          </a:p>
          <a:p>
            <a:r>
              <a:rPr lang="en-US" sz="2500" dirty="0"/>
              <a:t>skewness of the data</a:t>
            </a:r>
          </a:p>
          <a:p>
            <a:r>
              <a:rPr lang="en-US" sz="2500" dirty="0"/>
              <a:t>correlation among the elements in the dataset</a:t>
            </a:r>
          </a:p>
          <a:p>
            <a:r>
              <a:rPr lang="en-US" sz="2500" dirty="0"/>
              <a:t>time variance of parameters</a:t>
            </a:r>
          </a:p>
          <a:p>
            <a:r>
              <a:rPr lang="en-US" sz="2500" dirty="0"/>
              <a:t>presence of outliers in the data</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884379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4E6409-17E9-4295-B715-B4A13C9C6E11}"/>
              </a:ext>
            </a:extLst>
          </p:cNvPr>
          <p:cNvSpPr>
            <a:spLocks noGrp="1"/>
          </p:cNvSpPr>
          <p:nvPr>
            <p:ph type="title"/>
          </p:nvPr>
        </p:nvSpPr>
        <p:spPr>
          <a:xfrm>
            <a:off x="134272" y="250009"/>
            <a:ext cx="9435083" cy="1278324"/>
          </a:xfrm>
        </p:spPr>
        <p:txBody>
          <a:bodyPr>
            <a:normAutofit/>
          </a:bodyPr>
          <a:lstStyle/>
          <a:p>
            <a:r>
              <a:rPr lang="en-US" sz="3500" dirty="0"/>
              <a:t>Univariate, Bivariate, Multivariate </a:t>
            </a:r>
            <a:br>
              <a:rPr lang="en-US" sz="3500" dirty="0"/>
            </a:br>
            <a:r>
              <a:rPr lang="en-US" sz="3500" dirty="0"/>
              <a:t>			Analysis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A148638-3A91-4ADE-924D-204C2F4312FF}"/>
              </a:ext>
            </a:extLst>
          </p:cNvPr>
          <p:cNvSpPr>
            <a:spLocks noGrp="1"/>
          </p:cNvSpPr>
          <p:nvPr>
            <p:ph idx="1"/>
          </p:nvPr>
        </p:nvSpPr>
        <p:spPr>
          <a:xfrm>
            <a:off x="311283" y="1898599"/>
            <a:ext cx="6201792" cy="4351338"/>
          </a:xfrm>
        </p:spPr>
        <p:txBody>
          <a:bodyPr>
            <a:noAutofit/>
          </a:bodyPr>
          <a:lstStyle/>
          <a:p>
            <a:pPr algn="just"/>
            <a:r>
              <a:rPr lang="en-US" sz="2000" dirty="0"/>
              <a:t>Univariate (One): Simplest form of analyzing data. It doesn't deal with causes or relationships and its major purpose is to describe. It takes data, summarizes that data and finds patterns in the data.</a:t>
            </a:r>
          </a:p>
          <a:p>
            <a:pPr algn="just"/>
            <a:r>
              <a:rPr lang="en-US" sz="2000" dirty="0"/>
              <a:t>Bivariate: Involves the analysis of two variables, for the purpose of determining the empirical relationship between them. </a:t>
            </a:r>
            <a:r>
              <a:rPr lang="en-US" sz="2000" dirty="0" err="1"/>
              <a:t>eg</a:t>
            </a:r>
            <a:r>
              <a:rPr lang="en-US" sz="2000" dirty="0"/>
              <a:t>: relation between sales of ice cream and day’s temperature.</a:t>
            </a:r>
          </a:p>
          <a:p>
            <a:pPr algn="just"/>
            <a:r>
              <a:rPr lang="en-US" sz="2000" dirty="0"/>
              <a:t>Multivariate: Examine patters in the multi dimensional data by considering several data variables. It is an expansion of bivariate data analysis. </a:t>
            </a:r>
            <a:r>
              <a:rPr lang="en-US" sz="2000" dirty="0" err="1"/>
              <a:t>eg</a:t>
            </a:r>
            <a:r>
              <a:rPr lang="en-US" sz="2000" dirty="0"/>
              <a:t>: relation between blood pressure, weight, cholesterol etc. with functioning of heart.</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7238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3EA20F-2610-458E-B401-887408444D77}"/>
              </a:ext>
            </a:extLst>
          </p:cNvPr>
          <p:cNvSpPr>
            <a:spLocks noGrp="1"/>
          </p:cNvSpPr>
          <p:nvPr>
            <p:ph type="title"/>
          </p:nvPr>
        </p:nvSpPr>
        <p:spPr>
          <a:xfrm>
            <a:off x="568173" y="3679916"/>
            <a:ext cx="5893970" cy="2202152"/>
          </a:xfrm>
        </p:spPr>
        <p:txBody>
          <a:bodyPr>
            <a:normAutofit fontScale="90000"/>
          </a:bodyPr>
          <a:lstStyle/>
          <a:p>
            <a:r>
              <a:rPr lang="en-US" sz="3500" dirty="0">
                <a:solidFill>
                  <a:srgbClr val="FFFFFF"/>
                </a:solidFill>
              </a:rPr>
              <a:t>        </a:t>
            </a:r>
            <a:r>
              <a:rPr lang="en-US" sz="4000" dirty="0">
                <a:solidFill>
                  <a:srgbClr val="FFFFFF"/>
                </a:solidFill>
              </a:rPr>
              <a:t>UCI Cars Dataset</a:t>
            </a:r>
            <a:br>
              <a:rPr lang="en-US" sz="4000" dirty="0">
                <a:solidFill>
                  <a:srgbClr val="FFFFFF"/>
                </a:solidFill>
              </a:rPr>
            </a:br>
            <a:r>
              <a:rPr lang="en-US" sz="1100" dirty="0">
                <a:solidFill>
                  <a:srgbClr val="FFFFFF"/>
                </a:solidFill>
              </a:rPr>
              <a:t>       	   </a:t>
            </a: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r>
              <a:rPr lang="en-US" sz="2000" dirty="0" err="1"/>
              <a:t>src:</a:t>
            </a:r>
            <a:r>
              <a:rPr lang="en-US" sz="2000" dirty="0" err="1">
                <a:solidFill>
                  <a:srgbClr val="FFFFFF"/>
                </a:solidFill>
                <a:hlinkClick r:id="rId2"/>
              </a:rPr>
              <a:t>https</a:t>
            </a:r>
            <a:r>
              <a:rPr lang="en-US" sz="2000" dirty="0">
                <a:solidFill>
                  <a:srgbClr val="FFFFFF"/>
                </a:solidFill>
                <a:hlinkClick r:id="rId2"/>
              </a:rPr>
              <a:t>://archive.ics.uci.edu/ml/datasets/Automobile</a:t>
            </a:r>
            <a:endParaRPr lang="en-US" sz="2000"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66D3EE6-C039-44C2-A69F-A68AAA21E2CD}"/>
              </a:ext>
            </a:extLst>
          </p:cNvPr>
          <p:cNvSpPr>
            <a:spLocks noGrp="1"/>
          </p:cNvSpPr>
          <p:nvPr>
            <p:ph idx="1"/>
          </p:nvPr>
        </p:nvSpPr>
        <p:spPr>
          <a:xfrm>
            <a:off x="5370153" y="1526033"/>
            <a:ext cx="5536397" cy="3935281"/>
          </a:xfrm>
        </p:spPr>
        <p:txBody>
          <a:bodyPr>
            <a:normAutofit/>
          </a:bodyPr>
          <a:lstStyle/>
          <a:p>
            <a:pPr marL="0" indent="0">
              <a:buNone/>
            </a:pPr>
            <a:r>
              <a:rPr lang="en-US" sz="1500" b="1" dirty="0"/>
              <a:t>Data Set Information:</a:t>
            </a:r>
            <a:endParaRPr lang="en-US" sz="1500" dirty="0"/>
          </a:p>
          <a:p>
            <a:r>
              <a:rPr lang="en-US" sz="1500" dirty="0"/>
              <a:t>This data set consists of three types of entities: </a:t>
            </a:r>
          </a:p>
          <a:p>
            <a:pPr marL="342900" indent="-342900">
              <a:buAutoNum type="alphaLcParenBoth"/>
            </a:pPr>
            <a:r>
              <a:rPr lang="en-US" sz="1500" dirty="0"/>
              <a:t>the specification of an auto in terms of various characteristics </a:t>
            </a:r>
          </a:p>
          <a:p>
            <a:pPr marL="0" indent="0">
              <a:buNone/>
            </a:pPr>
            <a:r>
              <a:rPr lang="en-US" sz="1500" dirty="0"/>
              <a:t>(b) its assigned insurance risk rating</a:t>
            </a:r>
          </a:p>
          <a:p>
            <a:pPr marL="0" indent="0">
              <a:buNone/>
            </a:pPr>
            <a:r>
              <a:rPr lang="en-US" sz="1500" dirty="0"/>
              <a:t>(c) its normalized losses in use as compared to other cars. The second rating corresponds to the degree to which the auto is more risky than its price indicates. Cars are initially assigned a risk factor symbol associated with its price. Then, if it is more risky (or less), this symbol is adjusted by moving it up (or down) the scale. </a:t>
            </a:r>
            <a:r>
              <a:rPr lang="en-US" sz="1500" dirty="0" err="1"/>
              <a:t>Actuarians</a:t>
            </a:r>
            <a:r>
              <a:rPr lang="en-US" sz="1500" dirty="0"/>
              <a:t> call this process "</a:t>
            </a:r>
            <a:r>
              <a:rPr lang="en-US" sz="1500" dirty="0" err="1"/>
              <a:t>symboling</a:t>
            </a:r>
            <a:r>
              <a:rPr lang="en-US" sz="1500" dirty="0"/>
              <a:t>". A value of +3 indicates that the auto is risky, -3 that it is probably pretty safe.</a:t>
            </a:r>
            <a:br>
              <a:rPr lang="en-US" sz="1500" dirty="0"/>
            </a:br>
            <a:br>
              <a:rPr lang="en-US" sz="1500" dirty="0"/>
            </a:br>
            <a:r>
              <a:rPr lang="en-US" sz="1500" dirty="0"/>
              <a:t>The third factor is the relative average loss payment per insured vehicle year. This value is normalized for all autos within a particular size classification (two-door small, station wagons, sports/</a:t>
            </a:r>
            <a:r>
              <a:rPr lang="en-US" sz="1500" dirty="0" err="1"/>
              <a:t>speciality</a:t>
            </a:r>
            <a:r>
              <a:rPr lang="en-US" sz="1500" dirty="0"/>
              <a:t>, etc...), and represents the average loss per car per year.</a:t>
            </a:r>
          </a:p>
        </p:txBody>
      </p:sp>
    </p:spTree>
    <p:extLst>
      <p:ext uri="{BB962C8B-B14F-4D97-AF65-F5344CB8AC3E}">
        <p14:creationId xmlns:p14="http://schemas.microsoft.com/office/powerpoint/2010/main" val="4028789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90F2E-A0BD-4BC3-B463-8BD19291CAEF}"/>
              </a:ext>
            </a:extLst>
          </p:cNvPr>
          <p:cNvSpPr>
            <a:spLocks noGrp="1"/>
          </p:cNvSpPr>
          <p:nvPr>
            <p:ph idx="1"/>
          </p:nvPr>
        </p:nvSpPr>
        <p:spPr>
          <a:xfrm>
            <a:off x="400050" y="82550"/>
            <a:ext cx="10515600" cy="6775450"/>
          </a:xfrm>
        </p:spPr>
        <p:txBody>
          <a:bodyPr>
            <a:noAutofit/>
          </a:bodyPr>
          <a:lstStyle/>
          <a:p>
            <a:pPr marL="0" indent="0">
              <a:buNone/>
            </a:pPr>
            <a:br>
              <a:rPr lang="en-US" sz="1500" dirty="0"/>
            </a:br>
            <a:r>
              <a:rPr lang="en-US" sz="1500" b="1" dirty="0"/>
              <a:t>Attribute Information:</a:t>
            </a:r>
            <a:endParaRPr lang="en-US" sz="1500" dirty="0"/>
          </a:p>
          <a:p>
            <a:r>
              <a:rPr lang="en-US" sz="1500" dirty="0"/>
              <a:t>Attribute: Attribute Range</a:t>
            </a:r>
            <a:br>
              <a:rPr lang="en-US" sz="1500" dirty="0"/>
            </a:br>
            <a:br>
              <a:rPr lang="en-US" sz="1500" dirty="0"/>
            </a:br>
            <a:r>
              <a:rPr lang="en-US" sz="1500" dirty="0"/>
              <a:t>1. </a:t>
            </a:r>
            <a:r>
              <a:rPr lang="en-US" sz="1500" dirty="0" err="1"/>
              <a:t>symboling</a:t>
            </a:r>
            <a:r>
              <a:rPr lang="en-US" sz="1500" dirty="0"/>
              <a:t>: -3, -2, -1, 0, 1, 2, 3.</a:t>
            </a:r>
            <a:br>
              <a:rPr lang="en-US" sz="1500" dirty="0"/>
            </a:br>
            <a:r>
              <a:rPr lang="en-US" sz="1500" dirty="0"/>
              <a:t>2. normalized-losses: continuous from 65 to 256.</a:t>
            </a:r>
            <a:br>
              <a:rPr lang="en-US" sz="1500" dirty="0"/>
            </a:br>
            <a:r>
              <a:rPr lang="en-US" sz="1500" dirty="0"/>
              <a:t>3. make: alfa-</a:t>
            </a:r>
            <a:r>
              <a:rPr lang="en-US" sz="1500" dirty="0" err="1"/>
              <a:t>romero</a:t>
            </a:r>
            <a:r>
              <a:rPr lang="en-US" sz="1500" dirty="0"/>
              <a:t>, </a:t>
            </a:r>
            <a:r>
              <a:rPr lang="en-US" sz="1500" dirty="0" err="1"/>
              <a:t>audi</a:t>
            </a:r>
            <a:r>
              <a:rPr lang="en-US" sz="1500" dirty="0"/>
              <a:t>, </a:t>
            </a:r>
            <a:r>
              <a:rPr lang="en-US" sz="1500" dirty="0" err="1"/>
              <a:t>bmw</a:t>
            </a:r>
            <a:r>
              <a:rPr lang="en-US" sz="1500" dirty="0"/>
              <a:t>, </a:t>
            </a:r>
            <a:r>
              <a:rPr lang="en-US" sz="1500" dirty="0" err="1"/>
              <a:t>chevrolet</a:t>
            </a:r>
            <a:r>
              <a:rPr lang="en-US" sz="1500" dirty="0"/>
              <a:t>, dodge, </a:t>
            </a:r>
            <a:r>
              <a:rPr lang="en-US" sz="1500" dirty="0" err="1"/>
              <a:t>honda</a:t>
            </a:r>
            <a:r>
              <a:rPr lang="en-US" sz="1500" dirty="0"/>
              <a:t>, </a:t>
            </a:r>
            <a:r>
              <a:rPr lang="en-US" sz="1500" dirty="0" err="1"/>
              <a:t>isuzu</a:t>
            </a:r>
            <a:r>
              <a:rPr lang="en-US" sz="1500" dirty="0"/>
              <a:t>, jaguar, </a:t>
            </a:r>
            <a:r>
              <a:rPr lang="en-US" sz="1500" dirty="0" err="1"/>
              <a:t>mazda</a:t>
            </a:r>
            <a:r>
              <a:rPr lang="en-US" sz="1500" dirty="0"/>
              <a:t>, </a:t>
            </a:r>
            <a:r>
              <a:rPr lang="en-US" sz="1500" dirty="0" err="1"/>
              <a:t>mercedes-benz</a:t>
            </a:r>
            <a:r>
              <a:rPr lang="en-US" sz="1500" dirty="0"/>
              <a:t>, mercury,</a:t>
            </a:r>
            <a:br>
              <a:rPr lang="en-US" sz="1500" dirty="0"/>
            </a:br>
            <a:r>
              <a:rPr lang="en-US" sz="1500" dirty="0" err="1"/>
              <a:t>mitsubishi</a:t>
            </a:r>
            <a:r>
              <a:rPr lang="en-US" sz="1500" dirty="0"/>
              <a:t>, </a:t>
            </a:r>
            <a:r>
              <a:rPr lang="en-US" sz="1500" dirty="0" err="1"/>
              <a:t>nissan</a:t>
            </a:r>
            <a:r>
              <a:rPr lang="en-US" sz="1500" dirty="0"/>
              <a:t>, </a:t>
            </a:r>
            <a:r>
              <a:rPr lang="en-US" sz="1500" dirty="0" err="1"/>
              <a:t>peugot</a:t>
            </a:r>
            <a:r>
              <a:rPr lang="en-US" sz="1500" dirty="0"/>
              <a:t>, </a:t>
            </a:r>
            <a:r>
              <a:rPr lang="en-US" sz="1500" dirty="0" err="1"/>
              <a:t>plymouth</a:t>
            </a:r>
            <a:r>
              <a:rPr lang="en-US" sz="1500" dirty="0"/>
              <a:t>, </a:t>
            </a:r>
            <a:r>
              <a:rPr lang="en-US" sz="1500" dirty="0" err="1"/>
              <a:t>porsche</a:t>
            </a:r>
            <a:r>
              <a:rPr lang="en-US" sz="1500" dirty="0"/>
              <a:t>, </a:t>
            </a:r>
            <a:r>
              <a:rPr lang="en-US" sz="1500" dirty="0" err="1"/>
              <a:t>renault</a:t>
            </a:r>
            <a:r>
              <a:rPr lang="en-US" sz="1500" dirty="0"/>
              <a:t>, </a:t>
            </a:r>
            <a:r>
              <a:rPr lang="en-US" sz="1500" dirty="0" err="1"/>
              <a:t>saab</a:t>
            </a:r>
            <a:r>
              <a:rPr lang="en-US" sz="1500" dirty="0"/>
              <a:t>, </a:t>
            </a:r>
            <a:r>
              <a:rPr lang="en-US" sz="1500" dirty="0" err="1"/>
              <a:t>subaru</a:t>
            </a:r>
            <a:r>
              <a:rPr lang="en-US" sz="1500" dirty="0"/>
              <a:t>, </a:t>
            </a:r>
            <a:r>
              <a:rPr lang="en-US" sz="1500" dirty="0" err="1"/>
              <a:t>toyota</a:t>
            </a:r>
            <a:r>
              <a:rPr lang="en-US" sz="1500" dirty="0"/>
              <a:t>, </a:t>
            </a:r>
            <a:r>
              <a:rPr lang="en-US" sz="1500" dirty="0" err="1"/>
              <a:t>volkswagen</a:t>
            </a:r>
            <a:r>
              <a:rPr lang="en-US" sz="1500" dirty="0"/>
              <a:t>, </a:t>
            </a:r>
            <a:r>
              <a:rPr lang="en-US" sz="1500" dirty="0" err="1"/>
              <a:t>volvo</a:t>
            </a:r>
            <a:br>
              <a:rPr lang="en-US" sz="1500" dirty="0"/>
            </a:br>
            <a:r>
              <a:rPr lang="en-US" sz="1500" dirty="0"/>
              <a:t>4. fuel-type: diesel, gas.</a:t>
            </a:r>
            <a:br>
              <a:rPr lang="en-US" sz="1500" dirty="0"/>
            </a:br>
            <a:r>
              <a:rPr lang="en-US" sz="1500" dirty="0"/>
              <a:t>5. aspiration: std, turbo.</a:t>
            </a:r>
            <a:br>
              <a:rPr lang="en-US" sz="1500" dirty="0"/>
            </a:br>
            <a:r>
              <a:rPr lang="en-US" sz="1500" dirty="0"/>
              <a:t>6. num-of-doors: four, two.</a:t>
            </a:r>
            <a:br>
              <a:rPr lang="en-US" sz="1500" dirty="0"/>
            </a:br>
            <a:r>
              <a:rPr lang="en-US" sz="1500" dirty="0"/>
              <a:t>7. body-style: hardtop, wagon, sedan, hatchback, convertible.</a:t>
            </a:r>
            <a:br>
              <a:rPr lang="en-US" sz="1500" dirty="0"/>
            </a:br>
            <a:r>
              <a:rPr lang="en-US" sz="1500" dirty="0"/>
              <a:t>8. drive-wheels: 4wd, </a:t>
            </a:r>
            <a:r>
              <a:rPr lang="en-US" sz="1500" dirty="0" err="1"/>
              <a:t>fwd</a:t>
            </a:r>
            <a:r>
              <a:rPr lang="en-US" sz="1500" dirty="0"/>
              <a:t>, </a:t>
            </a:r>
            <a:r>
              <a:rPr lang="en-US" sz="1500" dirty="0" err="1"/>
              <a:t>rwd</a:t>
            </a:r>
            <a:r>
              <a:rPr lang="en-US" sz="1500" dirty="0"/>
              <a:t>.</a:t>
            </a:r>
            <a:br>
              <a:rPr lang="en-US" sz="1500" dirty="0"/>
            </a:br>
            <a:r>
              <a:rPr lang="en-US" sz="1500" dirty="0"/>
              <a:t>9. engine-location: front, rear.</a:t>
            </a:r>
            <a:br>
              <a:rPr lang="en-US" sz="1500" dirty="0"/>
            </a:br>
            <a:r>
              <a:rPr lang="en-US" sz="1500" dirty="0"/>
              <a:t>10. wheel-base: continuous from 86.6 120.9.</a:t>
            </a:r>
            <a:br>
              <a:rPr lang="en-US" sz="1500" dirty="0"/>
            </a:br>
            <a:r>
              <a:rPr lang="en-US" sz="1500" dirty="0"/>
              <a:t>11. length: continuous from 141.1 to 208.1.</a:t>
            </a:r>
            <a:br>
              <a:rPr lang="en-US" sz="1500" dirty="0"/>
            </a:br>
            <a:r>
              <a:rPr lang="en-US" sz="1500" dirty="0"/>
              <a:t>12. width: continuous from 60.3 to 72.3.</a:t>
            </a:r>
            <a:br>
              <a:rPr lang="en-US" sz="1500" dirty="0"/>
            </a:br>
            <a:r>
              <a:rPr lang="en-US" sz="1500" dirty="0"/>
              <a:t>13. height: continuous from 47.8 to 59.8.</a:t>
            </a:r>
            <a:br>
              <a:rPr lang="en-US" sz="1500" dirty="0"/>
            </a:br>
            <a:r>
              <a:rPr lang="en-US" sz="1500" dirty="0"/>
              <a:t>14. curb-weight: continuous from 1488 to 4066.</a:t>
            </a:r>
            <a:br>
              <a:rPr lang="en-US" sz="1500" dirty="0"/>
            </a:br>
            <a:r>
              <a:rPr lang="en-US" sz="1500" dirty="0"/>
              <a:t>15. engine-type: </a:t>
            </a:r>
            <a:r>
              <a:rPr lang="en-US" sz="1500" dirty="0" err="1"/>
              <a:t>dohc</a:t>
            </a:r>
            <a:r>
              <a:rPr lang="en-US" sz="1500" dirty="0"/>
              <a:t>, </a:t>
            </a:r>
            <a:r>
              <a:rPr lang="en-US" sz="1500" dirty="0" err="1"/>
              <a:t>dohcv</a:t>
            </a:r>
            <a:r>
              <a:rPr lang="en-US" sz="1500" dirty="0"/>
              <a:t>, l, </a:t>
            </a:r>
            <a:r>
              <a:rPr lang="en-US" sz="1500" dirty="0" err="1"/>
              <a:t>ohc</a:t>
            </a:r>
            <a:r>
              <a:rPr lang="en-US" sz="1500" dirty="0"/>
              <a:t>, </a:t>
            </a:r>
            <a:r>
              <a:rPr lang="en-US" sz="1500" dirty="0" err="1"/>
              <a:t>ohcf</a:t>
            </a:r>
            <a:r>
              <a:rPr lang="en-US" sz="1500" dirty="0"/>
              <a:t>, </a:t>
            </a:r>
            <a:r>
              <a:rPr lang="en-US" sz="1500" dirty="0" err="1"/>
              <a:t>ohcv</a:t>
            </a:r>
            <a:r>
              <a:rPr lang="en-US" sz="1500" dirty="0"/>
              <a:t>, rotor.</a:t>
            </a:r>
            <a:br>
              <a:rPr lang="en-US" sz="1500" dirty="0"/>
            </a:br>
            <a:r>
              <a:rPr lang="en-US" sz="1500" dirty="0"/>
              <a:t>16. num-of-cylinders: eight, five, four, six, three, twelve, two.</a:t>
            </a:r>
            <a:br>
              <a:rPr lang="en-US" sz="1500" dirty="0"/>
            </a:br>
            <a:r>
              <a:rPr lang="en-US" sz="1500" dirty="0"/>
              <a:t>17. engine-size: continuous from 61 to 326.</a:t>
            </a:r>
            <a:br>
              <a:rPr lang="en-US" sz="1500" dirty="0"/>
            </a:br>
            <a:r>
              <a:rPr lang="en-US" sz="1500" dirty="0"/>
              <a:t>18. fuel-system: 1bbl, 2bbl, 4bbl, </a:t>
            </a:r>
            <a:r>
              <a:rPr lang="en-US" sz="1500" dirty="0" err="1"/>
              <a:t>idi</a:t>
            </a:r>
            <a:r>
              <a:rPr lang="en-US" sz="1500" dirty="0"/>
              <a:t>, </a:t>
            </a:r>
            <a:r>
              <a:rPr lang="en-US" sz="1500" dirty="0" err="1"/>
              <a:t>mfi</a:t>
            </a:r>
            <a:r>
              <a:rPr lang="en-US" sz="1500" dirty="0"/>
              <a:t>, </a:t>
            </a:r>
            <a:r>
              <a:rPr lang="en-US" sz="1500" dirty="0" err="1"/>
              <a:t>mpfi</a:t>
            </a:r>
            <a:r>
              <a:rPr lang="en-US" sz="1500" dirty="0"/>
              <a:t>, </a:t>
            </a:r>
            <a:r>
              <a:rPr lang="en-US" sz="1500" dirty="0" err="1"/>
              <a:t>spdi</a:t>
            </a:r>
            <a:r>
              <a:rPr lang="en-US" sz="1500" dirty="0"/>
              <a:t>, </a:t>
            </a:r>
            <a:r>
              <a:rPr lang="en-US" sz="1500" dirty="0" err="1"/>
              <a:t>spfi</a:t>
            </a:r>
            <a:r>
              <a:rPr lang="en-US" sz="1500" dirty="0"/>
              <a:t>.</a:t>
            </a:r>
            <a:br>
              <a:rPr lang="en-US" sz="1500" dirty="0"/>
            </a:br>
            <a:r>
              <a:rPr lang="en-US" sz="1500" dirty="0"/>
              <a:t>19. bore: continuous from 2.54 to 3.94.</a:t>
            </a:r>
            <a:br>
              <a:rPr lang="en-US" sz="1500" dirty="0"/>
            </a:br>
            <a:r>
              <a:rPr lang="en-US" sz="1500" dirty="0"/>
              <a:t>20. stroke: continuous from 2.07 to 4.17.</a:t>
            </a:r>
            <a:br>
              <a:rPr lang="en-US" sz="1500" dirty="0"/>
            </a:br>
            <a:r>
              <a:rPr lang="en-US" sz="1500" dirty="0"/>
              <a:t>21. compression-ratio: continuous from 7 to 23.</a:t>
            </a:r>
            <a:br>
              <a:rPr lang="en-US" sz="1500" dirty="0"/>
            </a:br>
            <a:r>
              <a:rPr lang="en-US" sz="1500" dirty="0"/>
              <a:t>22. horsepower: continuous from 48 to 288.</a:t>
            </a:r>
            <a:br>
              <a:rPr lang="en-US" sz="1500" dirty="0"/>
            </a:br>
            <a:r>
              <a:rPr lang="en-US" sz="1500" dirty="0"/>
              <a:t>23. peak-rpm: continuous from 4150 to 6600.</a:t>
            </a:r>
            <a:br>
              <a:rPr lang="en-US" sz="1500" dirty="0"/>
            </a:br>
            <a:r>
              <a:rPr lang="en-US" sz="1500" dirty="0"/>
              <a:t>24. city-mpg: continuous from 13 to 49.</a:t>
            </a:r>
            <a:br>
              <a:rPr lang="en-US" sz="1500" dirty="0"/>
            </a:br>
            <a:r>
              <a:rPr lang="en-US" sz="1500" dirty="0"/>
              <a:t>25. highway-mpg: continuous from 16 to 54.</a:t>
            </a:r>
            <a:br>
              <a:rPr lang="en-US" sz="1500" dirty="0"/>
            </a:br>
            <a:r>
              <a:rPr lang="en-US" sz="1500" dirty="0"/>
              <a:t>26. price: continuous from 5118 to 45400.</a:t>
            </a:r>
          </a:p>
          <a:p>
            <a:br>
              <a:rPr lang="en-US" sz="1500" dirty="0"/>
            </a:br>
            <a:endParaRPr lang="en-US" sz="1500" dirty="0"/>
          </a:p>
          <a:p>
            <a:endParaRPr lang="en-US" sz="1500" dirty="0"/>
          </a:p>
        </p:txBody>
      </p:sp>
    </p:spTree>
    <p:extLst>
      <p:ext uri="{BB962C8B-B14F-4D97-AF65-F5344CB8AC3E}">
        <p14:creationId xmlns:p14="http://schemas.microsoft.com/office/powerpoint/2010/main" val="1429099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3C2EB-421C-42F5-84BD-BB8EAE9AC386}"/>
              </a:ext>
            </a:extLst>
          </p:cNvPr>
          <p:cNvSpPr>
            <a:spLocks noGrp="1"/>
          </p:cNvSpPr>
          <p:nvPr>
            <p:ph type="title"/>
          </p:nvPr>
        </p:nvSpPr>
        <p:spPr/>
        <p:txBody>
          <a:bodyPr/>
          <a:lstStyle/>
          <a:p>
            <a:r>
              <a:rPr lang="en-US" dirty="0"/>
              <a:t>	Titanic Dataset: Kaggle Competition</a:t>
            </a:r>
          </a:p>
        </p:txBody>
      </p:sp>
      <p:sp>
        <p:nvSpPr>
          <p:cNvPr id="3" name="Content Placeholder 2">
            <a:extLst>
              <a:ext uri="{FF2B5EF4-FFF2-40B4-BE49-F238E27FC236}">
                <a16:creationId xmlns:a16="http://schemas.microsoft.com/office/drawing/2014/main" id="{BB09CCEF-6EA7-449E-8608-F7C760E6EC45}"/>
              </a:ext>
            </a:extLst>
          </p:cNvPr>
          <p:cNvSpPr>
            <a:spLocks noGrp="1"/>
          </p:cNvSpPr>
          <p:nvPr>
            <p:ph idx="1"/>
          </p:nvPr>
        </p:nvSpPr>
        <p:spPr/>
        <p:txBody>
          <a:bodyPr/>
          <a:lstStyle/>
          <a:p>
            <a:r>
              <a:rPr lang="en-US" dirty="0"/>
              <a:t>Good dataset to start practicing with.</a:t>
            </a:r>
          </a:p>
          <a:p>
            <a:r>
              <a:rPr lang="en-US" dirty="0"/>
              <a:t>Can be accessed at: </a:t>
            </a:r>
            <a:r>
              <a:rPr lang="en-US" dirty="0">
                <a:hlinkClick r:id="rId2"/>
              </a:rPr>
              <a:t>https://www.kaggle.com/c/titanic</a:t>
            </a:r>
            <a:endParaRPr lang="en-US" dirty="0"/>
          </a:p>
        </p:txBody>
      </p:sp>
    </p:spTree>
    <p:extLst>
      <p:ext uri="{BB962C8B-B14F-4D97-AF65-F5344CB8AC3E}">
        <p14:creationId xmlns:p14="http://schemas.microsoft.com/office/powerpoint/2010/main" val="4052668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FCC969-ADC3-41A5-A09D-9DEBAB3371B0}"/>
              </a:ext>
            </a:extLst>
          </p:cNvPr>
          <p:cNvSpPr>
            <a:spLocks noGrp="1"/>
          </p:cNvSpPr>
          <p:nvPr>
            <p:ph type="title"/>
          </p:nvPr>
        </p:nvSpPr>
        <p:spPr>
          <a:xfrm>
            <a:off x="970908" y="1220919"/>
            <a:ext cx="5425781" cy="2387600"/>
          </a:xfrm>
        </p:spPr>
        <p:txBody>
          <a:bodyPr vert="horz" lIns="91440" tIns="45720" rIns="91440" bIns="45720" rtlCol="0" anchor="b">
            <a:normAutofit/>
          </a:bodyPr>
          <a:lstStyle/>
          <a:p>
            <a:r>
              <a:rPr lang="en-US" sz="6000" kern="1200" dirty="0">
                <a:solidFill>
                  <a:schemeClr val="tx1"/>
                </a:solidFill>
                <a:latin typeface="+mj-lt"/>
                <a:ea typeface="+mj-ea"/>
                <a:cs typeface="+mj-cs"/>
              </a:rPr>
              <a:t>Thank you!</a:t>
            </a:r>
          </a:p>
        </p:txBody>
      </p:sp>
      <p:sp>
        <p:nvSpPr>
          <p:cNvPr id="9" name="Freeform: Shape 8">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val 10">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Block Arc 12">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7" name="Straight Connector 16">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Arc 20">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AD55580-D9C7-428D-9D04-E0B6352FC833}"/>
              </a:ext>
            </a:extLst>
          </p:cNvPr>
          <p:cNvSpPr txBox="1"/>
          <p:nvPr/>
        </p:nvSpPr>
        <p:spPr>
          <a:xfrm>
            <a:off x="1106743" y="5993335"/>
            <a:ext cx="5154109" cy="646331"/>
          </a:xfrm>
          <a:prstGeom prst="rect">
            <a:avLst/>
          </a:prstGeom>
          <a:noFill/>
        </p:spPr>
        <p:txBody>
          <a:bodyPr wrap="square" rtlCol="0">
            <a:spAutoFit/>
          </a:bodyPr>
          <a:lstStyle/>
          <a:p>
            <a:r>
              <a:rPr lang="en-US" dirty="0"/>
              <a:t>Feedback: </a:t>
            </a:r>
            <a:r>
              <a:rPr lang="en-US" dirty="0">
                <a:hlinkClick r:id="rId2"/>
              </a:rPr>
              <a:t>link </a:t>
            </a:r>
            <a:endParaRPr lang="en-US" dirty="0"/>
          </a:p>
          <a:p>
            <a:r>
              <a:rPr lang="en-US" dirty="0"/>
              <a:t>Contact: </a:t>
            </a:r>
            <a:r>
              <a:rPr lang="en-US" dirty="0">
                <a:hlinkClick r:id="rId3"/>
              </a:rPr>
              <a:t>datasciencebootcamp@nyu.edu</a:t>
            </a:r>
            <a:endParaRPr lang="en-US" dirty="0"/>
          </a:p>
        </p:txBody>
      </p:sp>
    </p:spTree>
    <p:extLst>
      <p:ext uri="{BB962C8B-B14F-4D97-AF65-F5344CB8AC3E}">
        <p14:creationId xmlns:p14="http://schemas.microsoft.com/office/powerpoint/2010/main" val="2540041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863</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DATA ANALYSIS</vt:lpstr>
      <vt:lpstr>     AGENDA  </vt:lpstr>
      <vt:lpstr>PowerPoint Presentation</vt:lpstr>
      <vt:lpstr>What can be found out.</vt:lpstr>
      <vt:lpstr>Univariate, Bivariate, Multivariate     Analysis</vt:lpstr>
      <vt:lpstr>        UCI Cars Dataset                                src:https://archive.ics.uci.edu/ml/datasets/Automobile</vt:lpstr>
      <vt:lpstr>PowerPoint Presentation</vt:lpstr>
      <vt:lpstr> Titanic Dataset: Kaggle Competition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dc:title>
  <dc:creator>VISHNU THAKRAL</dc:creator>
  <cp:lastModifiedBy>VISHNU THAKRAL</cp:lastModifiedBy>
  <cp:revision>8</cp:revision>
  <dcterms:created xsi:type="dcterms:W3CDTF">2020-07-27T15:58:56Z</dcterms:created>
  <dcterms:modified xsi:type="dcterms:W3CDTF">2021-03-19T13:22:07Z</dcterms:modified>
</cp:coreProperties>
</file>