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A7B1D-B5C0-4BC0-A1C3-925564051ED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E6A36C-39A2-4149-A6EF-01A717D7AB93}">
      <dgm:prSet/>
      <dgm:spPr/>
      <dgm:t>
        <a:bodyPr/>
        <a:lstStyle/>
        <a:p>
          <a:r>
            <a:rPr lang="en-US"/>
            <a:t>Group by</a:t>
          </a:r>
        </a:p>
      </dgm:t>
    </dgm:pt>
    <dgm:pt modelId="{026DFEC6-92AE-4728-BC32-8A7B82E034AD}" type="parTrans" cxnId="{AD4A7C2D-C70B-44BC-B52F-0441624FC360}">
      <dgm:prSet/>
      <dgm:spPr/>
      <dgm:t>
        <a:bodyPr/>
        <a:lstStyle/>
        <a:p>
          <a:endParaRPr lang="en-US"/>
        </a:p>
      </dgm:t>
    </dgm:pt>
    <dgm:pt modelId="{FECC729D-9ED3-45C9-A78B-A16AD34A49C5}" type="sibTrans" cxnId="{AD4A7C2D-C70B-44BC-B52F-0441624FC360}">
      <dgm:prSet/>
      <dgm:spPr/>
      <dgm:t>
        <a:bodyPr/>
        <a:lstStyle/>
        <a:p>
          <a:endParaRPr lang="en-US"/>
        </a:p>
      </dgm:t>
    </dgm:pt>
    <dgm:pt modelId="{3B8E2C5B-AA79-4050-B813-8C0D7642AF3E}">
      <dgm:prSet/>
      <dgm:spPr/>
      <dgm:t>
        <a:bodyPr/>
        <a:lstStyle/>
        <a:p>
          <a:r>
            <a:rPr lang="en-US"/>
            <a:t>Joins</a:t>
          </a:r>
        </a:p>
      </dgm:t>
    </dgm:pt>
    <dgm:pt modelId="{24F33099-551B-4050-A0B5-FF28F5A22D5C}" type="parTrans" cxnId="{5D753931-DD88-4E35-89F4-3BE65EC68CC1}">
      <dgm:prSet/>
      <dgm:spPr/>
      <dgm:t>
        <a:bodyPr/>
        <a:lstStyle/>
        <a:p>
          <a:endParaRPr lang="en-US"/>
        </a:p>
      </dgm:t>
    </dgm:pt>
    <dgm:pt modelId="{30D3C224-9FA9-4088-BC4B-50698FC8FB3E}" type="sibTrans" cxnId="{5D753931-DD88-4E35-89F4-3BE65EC68CC1}">
      <dgm:prSet/>
      <dgm:spPr/>
      <dgm:t>
        <a:bodyPr/>
        <a:lstStyle/>
        <a:p>
          <a:endParaRPr lang="en-US"/>
        </a:p>
      </dgm:t>
    </dgm:pt>
    <dgm:pt modelId="{43A3D7DC-C26A-4D82-8C77-1D6117CCA9CB}">
      <dgm:prSet/>
      <dgm:spPr/>
      <dgm:t>
        <a:bodyPr/>
        <a:lstStyle/>
        <a:p>
          <a:r>
            <a:rPr lang="en-US"/>
            <a:t>Having</a:t>
          </a:r>
        </a:p>
      </dgm:t>
    </dgm:pt>
    <dgm:pt modelId="{9DCCE422-41C0-48CF-82F0-6F7E227E3512}" type="parTrans" cxnId="{151FB908-21B5-4B9F-811D-9D42DE1FDE83}">
      <dgm:prSet/>
      <dgm:spPr/>
      <dgm:t>
        <a:bodyPr/>
        <a:lstStyle/>
        <a:p>
          <a:endParaRPr lang="en-US"/>
        </a:p>
      </dgm:t>
    </dgm:pt>
    <dgm:pt modelId="{60662047-A716-466C-B87C-D5424611FCA4}" type="sibTrans" cxnId="{151FB908-21B5-4B9F-811D-9D42DE1FDE83}">
      <dgm:prSet/>
      <dgm:spPr/>
      <dgm:t>
        <a:bodyPr/>
        <a:lstStyle/>
        <a:p>
          <a:endParaRPr lang="en-US"/>
        </a:p>
      </dgm:t>
    </dgm:pt>
    <dgm:pt modelId="{5F516827-11BE-48E0-8267-DF63423631FA}">
      <dgm:prSet/>
      <dgm:spPr/>
      <dgm:t>
        <a:bodyPr/>
        <a:lstStyle/>
        <a:p>
          <a:r>
            <a:rPr lang="en-US"/>
            <a:t>Rollup</a:t>
          </a:r>
        </a:p>
      </dgm:t>
    </dgm:pt>
    <dgm:pt modelId="{F9F905DD-72A3-4ECB-BD98-83A5CA66B4EC}" type="parTrans" cxnId="{A6783CD4-EF77-4C1E-B3A2-A726997D911A}">
      <dgm:prSet/>
      <dgm:spPr/>
      <dgm:t>
        <a:bodyPr/>
        <a:lstStyle/>
        <a:p>
          <a:endParaRPr lang="en-US"/>
        </a:p>
      </dgm:t>
    </dgm:pt>
    <dgm:pt modelId="{BE834611-7757-461C-A3F3-3F1CD850E800}" type="sibTrans" cxnId="{A6783CD4-EF77-4C1E-B3A2-A726997D911A}">
      <dgm:prSet/>
      <dgm:spPr/>
      <dgm:t>
        <a:bodyPr/>
        <a:lstStyle/>
        <a:p>
          <a:endParaRPr lang="en-US"/>
        </a:p>
      </dgm:t>
    </dgm:pt>
    <dgm:pt modelId="{4CE21BBE-DB7C-4F54-8662-6AEDBF9D3382}">
      <dgm:prSet/>
      <dgm:spPr/>
      <dgm:t>
        <a:bodyPr/>
        <a:lstStyle/>
        <a:p>
          <a:r>
            <a:rPr lang="en-US"/>
            <a:t>CTE</a:t>
          </a:r>
        </a:p>
      </dgm:t>
    </dgm:pt>
    <dgm:pt modelId="{25013F21-378E-4D8E-8603-3120CBF7F3D4}" type="parTrans" cxnId="{0013C676-F951-4E13-ABD0-5D55FE0EB85A}">
      <dgm:prSet/>
      <dgm:spPr/>
      <dgm:t>
        <a:bodyPr/>
        <a:lstStyle/>
        <a:p>
          <a:endParaRPr lang="en-US"/>
        </a:p>
      </dgm:t>
    </dgm:pt>
    <dgm:pt modelId="{6423A32F-62E4-493F-8784-321803971B09}" type="sibTrans" cxnId="{0013C676-F951-4E13-ABD0-5D55FE0EB85A}">
      <dgm:prSet/>
      <dgm:spPr/>
      <dgm:t>
        <a:bodyPr/>
        <a:lstStyle/>
        <a:p>
          <a:endParaRPr lang="en-US"/>
        </a:p>
      </dgm:t>
    </dgm:pt>
    <dgm:pt modelId="{F1925160-A72B-45FC-BB58-ECC8B0B32409}">
      <dgm:prSet/>
      <dgm:spPr/>
      <dgm:t>
        <a:bodyPr/>
        <a:lstStyle/>
        <a:p>
          <a:r>
            <a:rPr lang="en-US"/>
            <a:t>Window Functions</a:t>
          </a:r>
        </a:p>
      </dgm:t>
    </dgm:pt>
    <dgm:pt modelId="{52E0FA5A-3260-4241-9EE8-8F6639E693C5}" type="parTrans" cxnId="{9DEC68B9-EE92-47EE-AA93-1E62734C95D3}">
      <dgm:prSet/>
      <dgm:spPr/>
      <dgm:t>
        <a:bodyPr/>
        <a:lstStyle/>
        <a:p>
          <a:endParaRPr lang="en-US"/>
        </a:p>
      </dgm:t>
    </dgm:pt>
    <dgm:pt modelId="{91F32C23-281D-4C44-AAF6-B03E6C417A24}" type="sibTrans" cxnId="{9DEC68B9-EE92-47EE-AA93-1E62734C95D3}">
      <dgm:prSet/>
      <dgm:spPr/>
      <dgm:t>
        <a:bodyPr/>
        <a:lstStyle/>
        <a:p>
          <a:endParaRPr lang="en-US"/>
        </a:p>
      </dgm:t>
    </dgm:pt>
    <dgm:pt modelId="{4F399B51-8E05-4D76-8F46-831C9D5DE1D1}" type="pres">
      <dgm:prSet presAssocID="{0F7A7B1D-B5C0-4BC0-A1C3-925564051ED9}" presName="linear" presStyleCnt="0">
        <dgm:presLayoutVars>
          <dgm:dir/>
          <dgm:animLvl val="lvl"/>
          <dgm:resizeHandles val="exact"/>
        </dgm:presLayoutVars>
      </dgm:prSet>
      <dgm:spPr/>
    </dgm:pt>
    <dgm:pt modelId="{CFEC3E0D-5E8B-46E0-8B47-8988AE1EB35A}" type="pres">
      <dgm:prSet presAssocID="{EDE6A36C-39A2-4149-A6EF-01A717D7AB93}" presName="parentLin" presStyleCnt="0"/>
      <dgm:spPr/>
    </dgm:pt>
    <dgm:pt modelId="{C23FFC74-DEE6-427E-BB90-C0573F81E71C}" type="pres">
      <dgm:prSet presAssocID="{EDE6A36C-39A2-4149-A6EF-01A717D7AB93}" presName="parentLeftMargin" presStyleLbl="node1" presStyleIdx="0" presStyleCnt="6"/>
      <dgm:spPr/>
    </dgm:pt>
    <dgm:pt modelId="{F099FC5D-8CA8-4A03-A857-FC135EA91B6C}" type="pres">
      <dgm:prSet presAssocID="{EDE6A36C-39A2-4149-A6EF-01A717D7AB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90178EC-686E-46AD-8021-39D941CF98F1}" type="pres">
      <dgm:prSet presAssocID="{EDE6A36C-39A2-4149-A6EF-01A717D7AB93}" presName="negativeSpace" presStyleCnt="0"/>
      <dgm:spPr/>
    </dgm:pt>
    <dgm:pt modelId="{01E4BEB4-DBCE-431B-AE33-C7126468FEAD}" type="pres">
      <dgm:prSet presAssocID="{EDE6A36C-39A2-4149-A6EF-01A717D7AB93}" presName="childText" presStyleLbl="conFgAcc1" presStyleIdx="0" presStyleCnt="6">
        <dgm:presLayoutVars>
          <dgm:bulletEnabled val="1"/>
        </dgm:presLayoutVars>
      </dgm:prSet>
      <dgm:spPr/>
    </dgm:pt>
    <dgm:pt modelId="{39A8CF62-B7A8-469F-B0BB-4AC6DBD55B63}" type="pres">
      <dgm:prSet presAssocID="{FECC729D-9ED3-45C9-A78B-A16AD34A49C5}" presName="spaceBetweenRectangles" presStyleCnt="0"/>
      <dgm:spPr/>
    </dgm:pt>
    <dgm:pt modelId="{77625FB2-B8BE-4587-962C-6E28E21AB3CA}" type="pres">
      <dgm:prSet presAssocID="{3B8E2C5B-AA79-4050-B813-8C0D7642AF3E}" presName="parentLin" presStyleCnt="0"/>
      <dgm:spPr/>
    </dgm:pt>
    <dgm:pt modelId="{E4C4CFC2-7C5A-4E61-BE21-9841E90FF1AE}" type="pres">
      <dgm:prSet presAssocID="{3B8E2C5B-AA79-4050-B813-8C0D7642AF3E}" presName="parentLeftMargin" presStyleLbl="node1" presStyleIdx="0" presStyleCnt="6"/>
      <dgm:spPr/>
    </dgm:pt>
    <dgm:pt modelId="{0D55C6D2-0916-486B-A107-F6AA22787F04}" type="pres">
      <dgm:prSet presAssocID="{3B8E2C5B-AA79-4050-B813-8C0D7642AF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BE4E99-6F34-4809-88F8-89181592DEA4}" type="pres">
      <dgm:prSet presAssocID="{3B8E2C5B-AA79-4050-B813-8C0D7642AF3E}" presName="negativeSpace" presStyleCnt="0"/>
      <dgm:spPr/>
    </dgm:pt>
    <dgm:pt modelId="{5032DE80-39A8-4160-B80C-05646DBC6F72}" type="pres">
      <dgm:prSet presAssocID="{3B8E2C5B-AA79-4050-B813-8C0D7642AF3E}" presName="childText" presStyleLbl="conFgAcc1" presStyleIdx="1" presStyleCnt="6">
        <dgm:presLayoutVars>
          <dgm:bulletEnabled val="1"/>
        </dgm:presLayoutVars>
      </dgm:prSet>
      <dgm:spPr/>
    </dgm:pt>
    <dgm:pt modelId="{1A5E9544-B517-449E-A387-F909F37C8EA8}" type="pres">
      <dgm:prSet presAssocID="{30D3C224-9FA9-4088-BC4B-50698FC8FB3E}" presName="spaceBetweenRectangles" presStyleCnt="0"/>
      <dgm:spPr/>
    </dgm:pt>
    <dgm:pt modelId="{D39E5721-5195-402E-8944-EA446B998346}" type="pres">
      <dgm:prSet presAssocID="{43A3D7DC-C26A-4D82-8C77-1D6117CCA9CB}" presName="parentLin" presStyleCnt="0"/>
      <dgm:spPr/>
    </dgm:pt>
    <dgm:pt modelId="{1C664F2A-6A5D-4888-B8A3-141A75A81D71}" type="pres">
      <dgm:prSet presAssocID="{43A3D7DC-C26A-4D82-8C77-1D6117CCA9CB}" presName="parentLeftMargin" presStyleLbl="node1" presStyleIdx="1" presStyleCnt="6"/>
      <dgm:spPr/>
    </dgm:pt>
    <dgm:pt modelId="{D2779A58-A1DB-49A8-A74E-8932F1D30AA3}" type="pres">
      <dgm:prSet presAssocID="{43A3D7DC-C26A-4D82-8C77-1D6117CCA9C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D37357D-D814-4AD7-A89A-6C0737636552}" type="pres">
      <dgm:prSet presAssocID="{43A3D7DC-C26A-4D82-8C77-1D6117CCA9CB}" presName="negativeSpace" presStyleCnt="0"/>
      <dgm:spPr/>
    </dgm:pt>
    <dgm:pt modelId="{50236C83-F009-40A2-8EF4-AFBC6FFBB306}" type="pres">
      <dgm:prSet presAssocID="{43A3D7DC-C26A-4D82-8C77-1D6117CCA9CB}" presName="childText" presStyleLbl="conFgAcc1" presStyleIdx="2" presStyleCnt="6">
        <dgm:presLayoutVars>
          <dgm:bulletEnabled val="1"/>
        </dgm:presLayoutVars>
      </dgm:prSet>
      <dgm:spPr/>
    </dgm:pt>
    <dgm:pt modelId="{671AAAE1-33B4-45F0-83E1-7FDBA9985532}" type="pres">
      <dgm:prSet presAssocID="{60662047-A716-466C-B87C-D5424611FCA4}" presName="spaceBetweenRectangles" presStyleCnt="0"/>
      <dgm:spPr/>
    </dgm:pt>
    <dgm:pt modelId="{087BCAEF-BA80-4938-8945-25BF0FE6EB0A}" type="pres">
      <dgm:prSet presAssocID="{5F516827-11BE-48E0-8267-DF63423631FA}" presName="parentLin" presStyleCnt="0"/>
      <dgm:spPr/>
    </dgm:pt>
    <dgm:pt modelId="{23013282-F519-4E02-AD55-1458DC828698}" type="pres">
      <dgm:prSet presAssocID="{5F516827-11BE-48E0-8267-DF63423631FA}" presName="parentLeftMargin" presStyleLbl="node1" presStyleIdx="2" presStyleCnt="6"/>
      <dgm:spPr/>
    </dgm:pt>
    <dgm:pt modelId="{6FE3193D-151A-44E8-9F11-FB041527D95A}" type="pres">
      <dgm:prSet presAssocID="{5F516827-11BE-48E0-8267-DF63423631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14BDEC-9CC5-4CE3-B6CA-96380916DB22}" type="pres">
      <dgm:prSet presAssocID="{5F516827-11BE-48E0-8267-DF63423631FA}" presName="negativeSpace" presStyleCnt="0"/>
      <dgm:spPr/>
    </dgm:pt>
    <dgm:pt modelId="{39BA5B36-AB02-43A0-87B3-B75ADB58342A}" type="pres">
      <dgm:prSet presAssocID="{5F516827-11BE-48E0-8267-DF63423631FA}" presName="childText" presStyleLbl="conFgAcc1" presStyleIdx="3" presStyleCnt="6">
        <dgm:presLayoutVars>
          <dgm:bulletEnabled val="1"/>
        </dgm:presLayoutVars>
      </dgm:prSet>
      <dgm:spPr/>
    </dgm:pt>
    <dgm:pt modelId="{150D396A-2AF7-40A3-908A-612EAEF7F42F}" type="pres">
      <dgm:prSet presAssocID="{BE834611-7757-461C-A3F3-3F1CD850E800}" presName="spaceBetweenRectangles" presStyleCnt="0"/>
      <dgm:spPr/>
    </dgm:pt>
    <dgm:pt modelId="{D945B4DA-C3AF-4959-8A0A-6EE5F55429CE}" type="pres">
      <dgm:prSet presAssocID="{4CE21BBE-DB7C-4F54-8662-6AEDBF9D3382}" presName="parentLin" presStyleCnt="0"/>
      <dgm:spPr/>
    </dgm:pt>
    <dgm:pt modelId="{79DDB00D-20A0-445D-B149-86272BE7C2B9}" type="pres">
      <dgm:prSet presAssocID="{4CE21BBE-DB7C-4F54-8662-6AEDBF9D3382}" presName="parentLeftMargin" presStyleLbl="node1" presStyleIdx="3" presStyleCnt="6"/>
      <dgm:spPr/>
    </dgm:pt>
    <dgm:pt modelId="{08110F6F-63D2-4842-96D4-85D595C2BFBF}" type="pres">
      <dgm:prSet presAssocID="{4CE21BBE-DB7C-4F54-8662-6AEDBF9D338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5BD9213-EF45-4A90-A41E-6A9273DE25BE}" type="pres">
      <dgm:prSet presAssocID="{4CE21BBE-DB7C-4F54-8662-6AEDBF9D3382}" presName="negativeSpace" presStyleCnt="0"/>
      <dgm:spPr/>
    </dgm:pt>
    <dgm:pt modelId="{7D6E9A9C-CC4E-46B1-A41F-2CEA03A93D7E}" type="pres">
      <dgm:prSet presAssocID="{4CE21BBE-DB7C-4F54-8662-6AEDBF9D3382}" presName="childText" presStyleLbl="conFgAcc1" presStyleIdx="4" presStyleCnt="6">
        <dgm:presLayoutVars>
          <dgm:bulletEnabled val="1"/>
        </dgm:presLayoutVars>
      </dgm:prSet>
      <dgm:spPr/>
    </dgm:pt>
    <dgm:pt modelId="{2C01B5EA-2D52-4012-96A3-18996756B317}" type="pres">
      <dgm:prSet presAssocID="{6423A32F-62E4-493F-8784-321803971B09}" presName="spaceBetweenRectangles" presStyleCnt="0"/>
      <dgm:spPr/>
    </dgm:pt>
    <dgm:pt modelId="{9E8EB1EB-9FA2-417A-92A9-82C85EBF0FCD}" type="pres">
      <dgm:prSet presAssocID="{F1925160-A72B-45FC-BB58-ECC8B0B32409}" presName="parentLin" presStyleCnt="0"/>
      <dgm:spPr/>
    </dgm:pt>
    <dgm:pt modelId="{2E05D825-7D2C-41D7-B5D4-4BB85DADEB1A}" type="pres">
      <dgm:prSet presAssocID="{F1925160-A72B-45FC-BB58-ECC8B0B32409}" presName="parentLeftMargin" presStyleLbl="node1" presStyleIdx="4" presStyleCnt="6"/>
      <dgm:spPr/>
    </dgm:pt>
    <dgm:pt modelId="{22F4F88D-8FA2-4510-A8D4-28C3BF3279D3}" type="pres">
      <dgm:prSet presAssocID="{F1925160-A72B-45FC-BB58-ECC8B0B3240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DD5509E-364D-4F50-B7FC-F52241B9EB36}" type="pres">
      <dgm:prSet presAssocID="{F1925160-A72B-45FC-BB58-ECC8B0B32409}" presName="negativeSpace" presStyleCnt="0"/>
      <dgm:spPr/>
    </dgm:pt>
    <dgm:pt modelId="{7AD58CED-C38D-43DD-B90F-239B7B67ECC0}" type="pres">
      <dgm:prSet presAssocID="{F1925160-A72B-45FC-BB58-ECC8B0B3240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1BE1003-C361-47D3-9EB8-A20D5A4AB67F}" type="presOf" srcId="{EDE6A36C-39A2-4149-A6EF-01A717D7AB93}" destId="{F099FC5D-8CA8-4A03-A857-FC135EA91B6C}" srcOrd="1" destOrd="0" presId="urn:microsoft.com/office/officeart/2005/8/layout/list1"/>
    <dgm:cxn modelId="{EDFC0F08-6773-44AC-B97E-9328AFCD0A12}" type="presOf" srcId="{5F516827-11BE-48E0-8267-DF63423631FA}" destId="{23013282-F519-4E02-AD55-1458DC828698}" srcOrd="0" destOrd="0" presId="urn:microsoft.com/office/officeart/2005/8/layout/list1"/>
    <dgm:cxn modelId="{151FB908-21B5-4B9F-811D-9D42DE1FDE83}" srcId="{0F7A7B1D-B5C0-4BC0-A1C3-925564051ED9}" destId="{43A3D7DC-C26A-4D82-8C77-1D6117CCA9CB}" srcOrd="2" destOrd="0" parTransId="{9DCCE422-41C0-48CF-82F0-6F7E227E3512}" sibTransId="{60662047-A716-466C-B87C-D5424611FCA4}"/>
    <dgm:cxn modelId="{05B08912-4DAF-4FC5-BB3E-31A5EF194BC5}" type="presOf" srcId="{3B8E2C5B-AA79-4050-B813-8C0D7642AF3E}" destId="{0D55C6D2-0916-486B-A107-F6AA22787F04}" srcOrd="1" destOrd="0" presId="urn:microsoft.com/office/officeart/2005/8/layout/list1"/>
    <dgm:cxn modelId="{AD4A7C2D-C70B-44BC-B52F-0441624FC360}" srcId="{0F7A7B1D-B5C0-4BC0-A1C3-925564051ED9}" destId="{EDE6A36C-39A2-4149-A6EF-01A717D7AB93}" srcOrd="0" destOrd="0" parTransId="{026DFEC6-92AE-4728-BC32-8A7B82E034AD}" sibTransId="{FECC729D-9ED3-45C9-A78B-A16AD34A49C5}"/>
    <dgm:cxn modelId="{5D753931-DD88-4E35-89F4-3BE65EC68CC1}" srcId="{0F7A7B1D-B5C0-4BC0-A1C3-925564051ED9}" destId="{3B8E2C5B-AA79-4050-B813-8C0D7642AF3E}" srcOrd="1" destOrd="0" parTransId="{24F33099-551B-4050-A0B5-FF28F5A22D5C}" sibTransId="{30D3C224-9FA9-4088-BC4B-50698FC8FB3E}"/>
    <dgm:cxn modelId="{9AF95245-642B-4E63-8E38-703888B43DE2}" type="presOf" srcId="{43A3D7DC-C26A-4D82-8C77-1D6117CCA9CB}" destId="{D2779A58-A1DB-49A8-A74E-8932F1D30AA3}" srcOrd="1" destOrd="0" presId="urn:microsoft.com/office/officeart/2005/8/layout/list1"/>
    <dgm:cxn modelId="{5A35C050-9082-4F54-B973-70195F0B2DC8}" type="presOf" srcId="{0F7A7B1D-B5C0-4BC0-A1C3-925564051ED9}" destId="{4F399B51-8E05-4D76-8F46-831C9D5DE1D1}" srcOrd="0" destOrd="0" presId="urn:microsoft.com/office/officeart/2005/8/layout/list1"/>
    <dgm:cxn modelId="{62C16F53-5CD4-4696-914F-2B2D9910EFD3}" type="presOf" srcId="{4CE21BBE-DB7C-4F54-8662-6AEDBF9D3382}" destId="{79DDB00D-20A0-445D-B149-86272BE7C2B9}" srcOrd="0" destOrd="0" presId="urn:microsoft.com/office/officeart/2005/8/layout/list1"/>
    <dgm:cxn modelId="{0013C676-F951-4E13-ABD0-5D55FE0EB85A}" srcId="{0F7A7B1D-B5C0-4BC0-A1C3-925564051ED9}" destId="{4CE21BBE-DB7C-4F54-8662-6AEDBF9D3382}" srcOrd="4" destOrd="0" parTransId="{25013F21-378E-4D8E-8603-3120CBF7F3D4}" sibTransId="{6423A32F-62E4-493F-8784-321803971B09}"/>
    <dgm:cxn modelId="{4A42CD78-07CE-4FC6-9151-A953B43C5528}" type="presOf" srcId="{3B8E2C5B-AA79-4050-B813-8C0D7642AF3E}" destId="{E4C4CFC2-7C5A-4E61-BE21-9841E90FF1AE}" srcOrd="0" destOrd="0" presId="urn:microsoft.com/office/officeart/2005/8/layout/list1"/>
    <dgm:cxn modelId="{B13DE35A-814B-45BB-82BB-15C97E76E2EA}" type="presOf" srcId="{EDE6A36C-39A2-4149-A6EF-01A717D7AB93}" destId="{C23FFC74-DEE6-427E-BB90-C0573F81E71C}" srcOrd="0" destOrd="0" presId="urn:microsoft.com/office/officeart/2005/8/layout/list1"/>
    <dgm:cxn modelId="{3AE05D9B-463D-4E49-9E89-5309296ED0A3}" type="presOf" srcId="{F1925160-A72B-45FC-BB58-ECC8B0B32409}" destId="{22F4F88D-8FA2-4510-A8D4-28C3BF3279D3}" srcOrd="1" destOrd="0" presId="urn:microsoft.com/office/officeart/2005/8/layout/list1"/>
    <dgm:cxn modelId="{CE01509F-664A-4ACA-9A96-D18EF1093793}" type="presOf" srcId="{5F516827-11BE-48E0-8267-DF63423631FA}" destId="{6FE3193D-151A-44E8-9F11-FB041527D95A}" srcOrd="1" destOrd="0" presId="urn:microsoft.com/office/officeart/2005/8/layout/list1"/>
    <dgm:cxn modelId="{9DEC68B9-EE92-47EE-AA93-1E62734C95D3}" srcId="{0F7A7B1D-B5C0-4BC0-A1C3-925564051ED9}" destId="{F1925160-A72B-45FC-BB58-ECC8B0B32409}" srcOrd="5" destOrd="0" parTransId="{52E0FA5A-3260-4241-9EE8-8F6639E693C5}" sibTransId="{91F32C23-281D-4C44-AAF6-B03E6C417A24}"/>
    <dgm:cxn modelId="{F4D8DAC6-E472-4E5D-8C5D-5008FA6A8C59}" type="presOf" srcId="{4CE21BBE-DB7C-4F54-8662-6AEDBF9D3382}" destId="{08110F6F-63D2-4842-96D4-85D595C2BFBF}" srcOrd="1" destOrd="0" presId="urn:microsoft.com/office/officeart/2005/8/layout/list1"/>
    <dgm:cxn modelId="{08B773C7-8BD3-4CC9-A3B1-271086173F1E}" type="presOf" srcId="{F1925160-A72B-45FC-BB58-ECC8B0B32409}" destId="{2E05D825-7D2C-41D7-B5D4-4BB85DADEB1A}" srcOrd="0" destOrd="0" presId="urn:microsoft.com/office/officeart/2005/8/layout/list1"/>
    <dgm:cxn modelId="{A6783CD4-EF77-4C1E-B3A2-A726997D911A}" srcId="{0F7A7B1D-B5C0-4BC0-A1C3-925564051ED9}" destId="{5F516827-11BE-48E0-8267-DF63423631FA}" srcOrd="3" destOrd="0" parTransId="{F9F905DD-72A3-4ECB-BD98-83A5CA66B4EC}" sibTransId="{BE834611-7757-461C-A3F3-3F1CD850E800}"/>
    <dgm:cxn modelId="{5E73D7ED-C95A-428F-A3AC-2A3440F5990A}" type="presOf" srcId="{43A3D7DC-C26A-4D82-8C77-1D6117CCA9CB}" destId="{1C664F2A-6A5D-4888-B8A3-141A75A81D71}" srcOrd="0" destOrd="0" presId="urn:microsoft.com/office/officeart/2005/8/layout/list1"/>
    <dgm:cxn modelId="{D5FCC96B-F98F-4A92-870D-A3463F130A55}" type="presParOf" srcId="{4F399B51-8E05-4D76-8F46-831C9D5DE1D1}" destId="{CFEC3E0D-5E8B-46E0-8B47-8988AE1EB35A}" srcOrd="0" destOrd="0" presId="urn:microsoft.com/office/officeart/2005/8/layout/list1"/>
    <dgm:cxn modelId="{A5646F46-D328-4B29-867E-0BE21BAD7E0F}" type="presParOf" srcId="{CFEC3E0D-5E8B-46E0-8B47-8988AE1EB35A}" destId="{C23FFC74-DEE6-427E-BB90-C0573F81E71C}" srcOrd="0" destOrd="0" presId="urn:microsoft.com/office/officeart/2005/8/layout/list1"/>
    <dgm:cxn modelId="{2C66B62F-BC1F-4CDC-A340-485A826449E0}" type="presParOf" srcId="{CFEC3E0D-5E8B-46E0-8B47-8988AE1EB35A}" destId="{F099FC5D-8CA8-4A03-A857-FC135EA91B6C}" srcOrd="1" destOrd="0" presId="urn:microsoft.com/office/officeart/2005/8/layout/list1"/>
    <dgm:cxn modelId="{F7F6E7E0-5316-45CF-A0A2-D7B52E5DF1AA}" type="presParOf" srcId="{4F399B51-8E05-4D76-8F46-831C9D5DE1D1}" destId="{E90178EC-686E-46AD-8021-39D941CF98F1}" srcOrd="1" destOrd="0" presId="urn:microsoft.com/office/officeart/2005/8/layout/list1"/>
    <dgm:cxn modelId="{72B818E1-ABAC-402C-A5F9-1ED24943FB72}" type="presParOf" srcId="{4F399B51-8E05-4D76-8F46-831C9D5DE1D1}" destId="{01E4BEB4-DBCE-431B-AE33-C7126468FEAD}" srcOrd="2" destOrd="0" presId="urn:microsoft.com/office/officeart/2005/8/layout/list1"/>
    <dgm:cxn modelId="{6364BC69-3863-40E0-B488-97519CF0B27C}" type="presParOf" srcId="{4F399B51-8E05-4D76-8F46-831C9D5DE1D1}" destId="{39A8CF62-B7A8-469F-B0BB-4AC6DBD55B63}" srcOrd="3" destOrd="0" presId="urn:microsoft.com/office/officeart/2005/8/layout/list1"/>
    <dgm:cxn modelId="{56771922-D1A3-4FEE-877F-9C0466F24B5E}" type="presParOf" srcId="{4F399B51-8E05-4D76-8F46-831C9D5DE1D1}" destId="{77625FB2-B8BE-4587-962C-6E28E21AB3CA}" srcOrd="4" destOrd="0" presId="urn:microsoft.com/office/officeart/2005/8/layout/list1"/>
    <dgm:cxn modelId="{88818FA9-D986-4093-AA7C-E98793208E8E}" type="presParOf" srcId="{77625FB2-B8BE-4587-962C-6E28E21AB3CA}" destId="{E4C4CFC2-7C5A-4E61-BE21-9841E90FF1AE}" srcOrd="0" destOrd="0" presId="urn:microsoft.com/office/officeart/2005/8/layout/list1"/>
    <dgm:cxn modelId="{940A178A-7C41-4149-82EF-010AA5C4F38A}" type="presParOf" srcId="{77625FB2-B8BE-4587-962C-6E28E21AB3CA}" destId="{0D55C6D2-0916-486B-A107-F6AA22787F04}" srcOrd="1" destOrd="0" presId="urn:microsoft.com/office/officeart/2005/8/layout/list1"/>
    <dgm:cxn modelId="{6730C7D1-8FA2-428B-BC56-CF76F66A0BD3}" type="presParOf" srcId="{4F399B51-8E05-4D76-8F46-831C9D5DE1D1}" destId="{ECBE4E99-6F34-4809-88F8-89181592DEA4}" srcOrd="5" destOrd="0" presId="urn:microsoft.com/office/officeart/2005/8/layout/list1"/>
    <dgm:cxn modelId="{A7C01606-7A9E-4353-9BDA-F1F3E727A6E6}" type="presParOf" srcId="{4F399B51-8E05-4D76-8F46-831C9D5DE1D1}" destId="{5032DE80-39A8-4160-B80C-05646DBC6F72}" srcOrd="6" destOrd="0" presId="urn:microsoft.com/office/officeart/2005/8/layout/list1"/>
    <dgm:cxn modelId="{080033F5-3358-4B64-BD30-1A06FBEC4A2E}" type="presParOf" srcId="{4F399B51-8E05-4D76-8F46-831C9D5DE1D1}" destId="{1A5E9544-B517-449E-A387-F909F37C8EA8}" srcOrd="7" destOrd="0" presId="urn:microsoft.com/office/officeart/2005/8/layout/list1"/>
    <dgm:cxn modelId="{C21BD4C1-003F-4BC8-97F9-0661D452659F}" type="presParOf" srcId="{4F399B51-8E05-4D76-8F46-831C9D5DE1D1}" destId="{D39E5721-5195-402E-8944-EA446B998346}" srcOrd="8" destOrd="0" presId="urn:microsoft.com/office/officeart/2005/8/layout/list1"/>
    <dgm:cxn modelId="{71F2BB66-F8FB-4E39-8114-A44C207E15E9}" type="presParOf" srcId="{D39E5721-5195-402E-8944-EA446B998346}" destId="{1C664F2A-6A5D-4888-B8A3-141A75A81D71}" srcOrd="0" destOrd="0" presId="urn:microsoft.com/office/officeart/2005/8/layout/list1"/>
    <dgm:cxn modelId="{AEDC2903-D5E2-47F8-92D2-1C7477D1EE5F}" type="presParOf" srcId="{D39E5721-5195-402E-8944-EA446B998346}" destId="{D2779A58-A1DB-49A8-A74E-8932F1D30AA3}" srcOrd="1" destOrd="0" presId="urn:microsoft.com/office/officeart/2005/8/layout/list1"/>
    <dgm:cxn modelId="{9980D65F-24BD-4425-BDDF-78D7B2BD093D}" type="presParOf" srcId="{4F399B51-8E05-4D76-8F46-831C9D5DE1D1}" destId="{3D37357D-D814-4AD7-A89A-6C0737636552}" srcOrd="9" destOrd="0" presId="urn:microsoft.com/office/officeart/2005/8/layout/list1"/>
    <dgm:cxn modelId="{042DAAD4-605F-475D-ADE6-781E209453C3}" type="presParOf" srcId="{4F399B51-8E05-4D76-8F46-831C9D5DE1D1}" destId="{50236C83-F009-40A2-8EF4-AFBC6FFBB306}" srcOrd="10" destOrd="0" presId="urn:microsoft.com/office/officeart/2005/8/layout/list1"/>
    <dgm:cxn modelId="{FF808A53-7351-4A24-9300-081C439A4EFD}" type="presParOf" srcId="{4F399B51-8E05-4D76-8F46-831C9D5DE1D1}" destId="{671AAAE1-33B4-45F0-83E1-7FDBA9985532}" srcOrd="11" destOrd="0" presId="urn:microsoft.com/office/officeart/2005/8/layout/list1"/>
    <dgm:cxn modelId="{17BE93F1-8F4B-49EC-B24A-F98655314F27}" type="presParOf" srcId="{4F399B51-8E05-4D76-8F46-831C9D5DE1D1}" destId="{087BCAEF-BA80-4938-8945-25BF0FE6EB0A}" srcOrd="12" destOrd="0" presId="urn:microsoft.com/office/officeart/2005/8/layout/list1"/>
    <dgm:cxn modelId="{26BD19DC-E233-4A57-A726-8BCEE4378A66}" type="presParOf" srcId="{087BCAEF-BA80-4938-8945-25BF0FE6EB0A}" destId="{23013282-F519-4E02-AD55-1458DC828698}" srcOrd="0" destOrd="0" presId="urn:microsoft.com/office/officeart/2005/8/layout/list1"/>
    <dgm:cxn modelId="{573D63ED-5353-4DE3-A9E6-92841C3B2117}" type="presParOf" srcId="{087BCAEF-BA80-4938-8945-25BF0FE6EB0A}" destId="{6FE3193D-151A-44E8-9F11-FB041527D95A}" srcOrd="1" destOrd="0" presId="urn:microsoft.com/office/officeart/2005/8/layout/list1"/>
    <dgm:cxn modelId="{7777E14D-8732-4B43-AFB7-5E9C3C16D513}" type="presParOf" srcId="{4F399B51-8E05-4D76-8F46-831C9D5DE1D1}" destId="{4314BDEC-9CC5-4CE3-B6CA-96380916DB22}" srcOrd="13" destOrd="0" presId="urn:microsoft.com/office/officeart/2005/8/layout/list1"/>
    <dgm:cxn modelId="{57FD537B-D6A8-4D2F-A631-D12F99E11D35}" type="presParOf" srcId="{4F399B51-8E05-4D76-8F46-831C9D5DE1D1}" destId="{39BA5B36-AB02-43A0-87B3-B75ADB58342A}" srcOrd="14" destOrd="0" presId="urn:microsoft.com/office/officeart/2005/8/layout/list1"/>
    <dgm:cxn modelId="{45310E4C-E25C-47A8-A1D4-2DB08C1FEA18}" type="presParOf" srcId="{4F399B51-8E05-4D76-8F46-831C9D5DE1D1}" destId="{150D396A-2AF7-40A3-908A-612EAEF7F42F}" srcOrd="15" destOrd="0" presId="urn:microsoft.com/office/officeart/2005/8/layout/list1"/>
    <dgm:cxn modelId="{4F121D86-DB22-4809-A30F-C529DFFDEF5A}" type="presParOf" srcId="{4F399B51-8E05-4D76-8F46-831C9D5DE1D1}" destId="{D945B4DA-C3AF-4959-8A0A-6EE5F55429CE}" srcOrd="16" destOrd="0" presId="urn:microsoft.com/office/officeart/2005/8/layout/list1"/>
    <dgm:cxn modelId="{0AE93766-547E-4851-B2C0-B82C6DF8C7FF}" type="presParOf" srcId="{D945B4DA-C3AF-4959-8A0A-6EE5F55429CE}" destId="{79DDB00D-20A0-445D-B149-86272BE7C2B9}" srcOrd="0" destOrd="0" presId="urn:microsoft.com/office/officeart/2005/8/layout/list1"/>
    <dgm:cxn modelId="{06954992-2C28-453D-833C-FE3FDE40E374}" type="presParOf" srcId="{D945B4DA-C3AF-4959-8A0A-6EE5F55429CE}" destId="{08110F6F-63D2-4842-96D4-85D595C2BFBF}" srcOrd="1" destOrd="0" presId="urn:microsoft.com/office/officeart/2005/8/layout/list1"/>
    <dgm:cxn modelId="{96ED5078-2A6A-48BF-A2D1-8DD7281DBDA3}" type="presParOf" srcId="{4F399B51-8E05-4D76-8F46-831C9D5DE1D1}" destId="{05BD9213-EF45-4A90-A41E-6A9273DE25BE}" srcOrd="17" destOrd="0" presId="urn:microsoft.com/office/officeart/2005/8/layout/list1"/>
    <dgm:cxn modelId="{B7C75DB6-EFBC-46A5-8D13-8B0A93A9523C}" type="presParOf" srcId="{4F399B51-8E05-4D76-8F46-831C9D5DE1D1}" destId="{7D6E9A9C-CC4E-46B1-A41F-2CEA03A93D7E}" srcOrd="18" destOrd="0" presId="urn:microsoft.com/office/officeart/2005/8/layout/list1"/>
    <dgm:cxn modelId="{6BD6B1BA-67C0-4DD9-B636-8AFD91C0C055}" type="presParOf" srcId="{4F399B51-8E05-4D76-8F46-831C9D5DE1D1}" destId="{2C01B5EA-2D52-4012-96A3-18996756B317}" srcOrd="19" destOrd="0" presId="urn:microsoft.com/office/officeart/2005/8/layout/list1"/>
    <dgm:cxn modelId="{C0A8D2DD-3D8D-42A1-B124-483B6FC434DB}" type="presParOf" srcId="{4F399B51-8E05-4D76-8F46-831C9D5DE1D1}" destId="{9E8EB1EB-9FA2-417A-92A9-82C85EBF0FCD}" srcOrd="20" destOrd="0" presId="urn:microsoft.com/office/officeart/2005/8/layout/list1"/>
    <dgm:cxn modelId="{6785DF36-CBB5-4FBF-A176-5106EFD53241}" type="presParOf" srcId="{9E8EB1EB-9FA2-417A-92A9-82C85EBF0FCD}" destId="{2E05D825-7D2C-41D7-B5D4-4BB85DADEB1A}" srcOrd="0" destOrd="0" presId="urn:microsoft.com/office/officeart/2005/8/layout/list1"/>
    <dgm:cxn modelId="{F86431E6-2174-41C5-A30B-7DB988FB01E3}" type="presParOf" srcId="{9E8EB1EB-9FA2-417A-92A9-82C85EBF0FCD}" destId="{22F4F88D-8FA2-4510-A8D4-28C3BF3279D3}" srcOrd="1" destOrd="0" presId="urn:microsoft.com/office/officeart/2005/8/layout/list1"/>
    <dgm:cxn modelId="{91575D09-5FA3-42DE-979B-B960D1DC0081}" type="presParOf" srcId="{4F399B51-8E05-4D76-8F46-831C9D5DE1D1}" destId="{6DD5509E-364D-4F50-B7FC-F52241B9EB36}" srcOrd="21" destOrd="0" presId="urn:microsoft.com/office/officeart/2005/8/layout/list1"/>
    <dgm:cxn modelId="{41291F77-F159-4898-A754-34BE03F979F3}" type="presParOf" srcId="{4F399B51-8E05-4D76-8F46-831C9D5DE1D1}" destId="{7AD58CED-C38D-43DD-B90F-239B7B67ECC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4BEB4-DBCE-431B-AE33-C7126468FEAD}">
      <dsp:nvSpPr>
        <dsp:cNvPr id="0" name=""/>
        <dsp:cNvSpPr/>
      </dsp:nvSpPr>
      <dsp:spPr>
        <a:xfrm>
          <a:off x="0" y="384515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9FC5D-8CA8-4A03-A857-FC135EA91B6C}">
      <dsp:nvSpPr>
        <dsp:cNvPr id="0" name=""/>
        <dsp:cNvSpPr/>
      </dsp:nvSpPr>
      <dsp:spPr>
        <a:xfrm>
          <a:off x="318211" y="89315"/>
          <a:ext cx="445495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Group by</a:t>
          </a:r>
        </a:p>
      </dsp:txBody>
      <dsp:txXfrm>
        <a:off x="347032" y="118136"/>
        <a:ext cx="4397314" cy="532758"/>
      </dsp:txXfrm>
    </dsp:sp>
    <dsp:sp modelId="{5032DE80-39A8-4160-B80C-05646DBC6F72}">
      <dsp:nvSpPr>
        <dsp:cNvPr id="0" name=""/>
        <dsp:cNvSpPr/>
      </dsp:nvSpPr>
      <dsp:spPr>
        <a:xfrm>
          <a:off x="0" y="12917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5C6D2-0916-486B-A107-F6AA22787F04}">
      <dsp:nvSpPr>
        <dsp:cNvPr id="0" name=""/>
        <dsp:cNvSpPr/>
      </dsp:nvSpPr>
      <dsp:spPr>
        <a:xfrm>
          <a:off x="318211" y="996515"/>
          <a:ext cx="4454956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Joins</a:t>
          </a:r>
        </a:p>
      </dsp:txBody>
      <dsp:txXfrm>
        <a:off x="347032" y="1025336"/>
        <a:ext cx="4397314" cy="532758"/>
      </dsp:txXfrm>
    </dsp:sp>
    <dsp:sp modelId="{50236C83-F009-40A2-8EF4-AFBC6FFBB306}">
      <dsp:nvSpPr>
        <dsp:cNvPr id="0" name=""/>
        <dsp:cNvSpPr/>
      </dsp:nvSpPr>
      <dsp:spPr>
        <a:xfrm>
          <a:off x="0" y="21989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79A58-A1DB-49A8-A74E-8932F1D30AA3}">
      <dsp:nvSpPr>
        <dsp:cNvPr id="0" name=""/>
        <dsp:cNvSpPr/>
      </dsp:nvSpPr>
      <dsp:spPr>
        <a:xfrm>
          <a:off x="318211" y="1903716"/>
          <a:ext cx="4454956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Having</a:t>
          </a:r>
        </a:p>
      </dsp:txBody>
      <dsp:txXfrm>
        <a:off x="347032" y="1932537"/>
        <a:ext cx="4397314" cy="532758"/>
      </dsp:txXfrm>
    </dsp:sp>
    <dsp:sp modelId="{39BA5B36-AB02-43A0-87B3-B75ADB58342A}">
      <dsp:nvSpPr>
        <dsp:cNvPr id="0" name=""/>
        <dsp:cNvSpPr/>
      </dsp:nvSpPr>
      <dsp:spPr>
        <a:xfrm>
          <a:off x="0" y="31061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3193D-151A-44E8-9F11-FB041527D95A}">
      <dsp:nvSpPr>
        <dsp:cNvPr id="0" name=""/>
        <dsp:cNvSpPr/>
      </dsp:nvSpPr>
      <dsp:spPr>
        <a:xfrm>
          <a:off x="318211" y="2810916"/>
          <a:ext cx="4454956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Rollup</a:t>
          </a:r>
        </a:p>
      </dsp:txBody>
      <dsp:txXfrm>
        <a:off x="347032" y="2839737"/>
        <a:ext cx="4397314" cy="532758"/>
      </dsp:txXfrm>
    </dsp:sp>
    <dsp:sp modelId="{7D6E9A9C-CC4E-46B1-A41F-2CEA03A93D7E}">
      <dsp:nvSpPr>
        <dsp:cNvPr id="0" name=""/>
        <dsp:cNvSpPr/>
      </dsp:nvSpPr>
      <dsp:spPr>
        <a:xfrm>
          <a:off x="0" y="40133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10F6F-63D2-4842-96D4-85D595C2BFBF}">
      <dsp:nvSpPr>
        <dsp:cNvPr id="0" name=""/>
        <dsp:cNvSpPr/>
      </dsp:nvSpPr>
      <dsp:spPr>
        <a:xfrm>
          <a:off x="318211" y="3718116"/>
          <a:ext cx="4454956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CTE</a:t>
          </a:r>
        </a:p>
      </dsp:txBody>
      <dsp:txXfrm>
        <a:off x="347032" y="3746937"/>
        <a:ext cx="4397314" cy="532758"/>
      </dsp:txXfrm>
    </dsp:sp>
    <dsp:sp modelId="{7AD58CED-C38D-43DD-B90F-239B7B67ECC0}">
      <dsp:nvSpPr>
        <dsp:cNvPr id="0" name=""/>
        <dsp:cNvSpPr/>
      </dsp:nvSpPr>
      <dsp:spPr>
        <a:xfrm>
          <a:off x="0" y="49205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4F88D-8FA2-4510-A8D4-28C3BF3279D3}">
      <dsp:nvSpPr>
        <dsp:cNvPr id="0" name=""/>
        <dsp:cNvSpPr/>
      </dsp:nvSpPr>
      <dsp:spPr>
        <a:xfrm>
          <a:off x="318211" y="4625316"/>
          <a:ext cx="445495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Window Functions</a:t>
          </a:r>
        </a:p>
      </dsp:txBody>
      <dsp:txXfrm>
        <a:off x="347032" y="4654137"/>
        <a:ext cx="4397314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4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LlGFHbW5bkTYzcc78cikRu9vWYa0kN9FJD8QJTLF1pDaVFA/viewform?usp=sf_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atasciencebootcamp@ny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6FA99BD9-A2D5-470E-81C6-BE3963680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2243-6203-4308-A916-0F2F6F5CF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Data Science Bootcamp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C41F7-967C-4160-B465-231D837F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SQL (Part 2)</a:t>
            </a:r>
          </a:p>
        </p:txBody>
      </p:sp>
    </p:spTree>
    <p:extLst>
      <p:ext uri="{BB962C8B-B14F-4D97-AF65-F5344CB8AC3E}">
        <p14:creationId xmlns:p14="http://schemas.microsoft.com/office/powerpoint/2010/main" val="253983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1B83-505A-4A59-BCC4-B58EE214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F438-0BBB-4ADF-B9E3-8F2D4385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Note: use </a:t>
            </a:r>
            <a:r>
              <a:rPr lang="en-US" dirty="0" err="1"/>
              <a:t>cte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Find details of top 5 representative (from agents table) based on </a:t>
            </a:r>
            <a:r>
              <a:rPr lang="en-US" dirty="0" err="1"/>
              <a:t>totalorder</a:t>
            </a:r>
            <a:r>
              <a:rPr lang="en-US" dirty="0"/>
              <a:t> value for each agent code in orders 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FA17-AEE9-4159-B455-E18A836F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CCE8-8161-41A8-B2B1-F3028236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helpful to analyze data in easier and faster methods.</a:t>
            </a:r>
          </a:p>
          <a:p>
            <a:r>
              <a:rPr lang="en-US" dirty="0"/>
              <a:t>Works on subset of data like </a:t>
            </a:r>
            <a:r>
              <a:rPr lang="en-US" dirty="0" err="1"/>
              <a:t>agg</a:t>
            </a:r>
            <a:r>
              <a:rPr lang="en-US" dirty="0"/>
              <a:t> functions + group by clause</a:t>
            </a:r>
          </a:p>
          <a:p>
            <a:pPr marL="2743200" lvl="6" indent="0">
              <a:buNone/>
            </a:pPr>
            <a:r>
              <a:rPr lang="en-US" b="1" dirty="0"/>
              <a:t>  BUT</a:t>
            </a:r>
          </a:p>
          <a:p>
            <a:pPr marL="0" indent="0">
              <a:buNone/>
            </a:pPr>
            <a:r>
              <a:rPr lang="en-US" b="1" dirty="0"/>
              <a:t>    Do not reduce the result set size.</a:t>
            </a:r>
          </a:p>
        </p:txBody>
      </p:sp>
    </p:spTree>
    <p:extLst>
      <p:ext uri="{BB962C8B-B14F-4D97-AF65-F5344CB8AC3E}">
        <p14:creationId xmlns:p14="http://schemas.microsoft.com/office/powerpoint/2010/main" val="231588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2BB5E3-A31E-4DEB-B878-D1C113BE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" y="2884844"/>
            <a:ext cx="11248008" cy="3734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29A17-F786-43A3-9D03-8CB446ED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80" y="238698"/>
            <a:ext cx="7036816" cy="154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E034-82CB-455D-9E4B-2B1D28FF19AF}"/>
              </a:ext>
            </a:extLst>
          </p:cNvPr>
          <p:cNvSpPr txBox="1"/>
          <p:nvPr/>
        </p:nvSpPr>
        <p:spPr>
          <a:xfrm flipH="1">
            <a:off x="9154208" y="825557"/>
            <a:ext cx="24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 + Group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89C18-A7D7-43D4-BF46-9F11C5C609AA}"/>
              </a:ext>
            </a:extLst>
          </p:cNvPr>
          <p:cNvSpPr txBox="1"/>
          <p:nvPr/>
        </p:nvSpPr>
        <p:spPr>
          <a:xfrm>
            <a:off x="4688396" y="251551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Function</a:t>
            </a:r>
          </a:p>
        </p:txBody>
      </p:sp>
    </p:spTree>
    <p:extLst>
      <p:ext uri="{BB962C8B-B14F-4D97-AF65-F5344CB8AC3E}">
        <p14:creationId xmlns:p14="http://schemas.microsoft.com/office/powerpoint/2010/main" val="109750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1A4FD-505F-4D97-A11F-25C47A8B97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88" y="244475"/>
            <a:ext cx="10167937" cy="1179513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0B93C-C793-4AA9-BDDB-86578CFA55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7841" y="1423989"/>
            <a:ext cx="4815839" cy="15528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window_function_name</a:t>
            </a:r>
            <a:r>
              <a:rPr lang="en-US" dirty="0"/>
              <a:t>(expression) OVER ( 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partition_defintion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order_definition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frame_definition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4A32E-6A42-479C-A7F3-9282E966DC11}"/>
              </a:ext>
            </a:extLst>
          </p:cNvPr>
          <p:cNvSpPr/>
          <p:nvPr/>
        </p:nvSpPr>
        <p:spPr>
          <a:xfrm>
            <a:off x="457201" y="3485836"/>
            <a:ext cx="526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PARTITION BY &lt;expression&gt;[{,&lt;expression&gt;...}]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AB500-62B9-4FE7-B171-C807DC9356D5}"/>
              </a:ext>
            </a:extLst>
          </p:cNvPr>
          <p:cNvSpPr/>
          <p:nvPr/>
        </p:nvSpPr>
        <p:spPr>
          <a:xfrm>
            <a:off x="416560" y="3941912"/>
            <a:ext cx="798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ORDER BY &lt;expression&gt; [ASC|DESC], [{,&lt;expression&gt;...}]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7EC7B-D76F-49D2-85B0-993849181B49}"/>
              </a:ext>
            </a:extLst>
          </p:cNvPr>
          <p:cNvSpPr/>
          <p:nvPr/>
        </p:nvSpPr>
        <p:spPr>
          <a:xfrm>
            <a:off x="416560" y="4367885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Frame_unit</a:t>
            </a:r>
            <a:r>
              <a:rPr lang="en-US" dirty="0"/>
              <a:t> {&lt;</a:t>
            </a:r>
            <a:r>
              <a:rPr lang="en-US" dirty="0" err="1"/>
              <a:t>frame_start</a:t>
            </a:r>
            <a:r>
              <a:rPr lang="en-US" dirty="0"/>
              <a:t>&gt;| &lt;</a:t>
            </a:r>
            <a:r>
              <a:rPr lang="en-US" dirty="0" err="1"/>
              <a:t>frame_between</a:t>
            </a:r>
            <a:r>
              <a:rPr lang="en-US" dirty="0"/>
              <a:t>&gt;}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076CC-7471-4AB7-8263-E42C205900BC}"/>
              </a:ext>
            </a:extLst>
          </p:cNvPr>
          <p:cNvSpPr txBox="1"/>
          <p:nvPr/>
        </p:nvSpPr>
        <p:spPr>
          <a:xfrm>
            <a:off x="416560" y="4684367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1D131-33F3-4D81-9469-F7DA588EBA36}"/>
              </a:ext>
            </a:extLst>
          </p:cNvPr>
          <p:cNvSpPr/>
          <p:nvPr/>
        </p:nvSpPr>
        <p:spPr>
          <a:xfrm>
            <a:off x="1753076" y="472385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Unbounded </a:t>
            </a:r>
          </a:p>
          <a:p>
            <a:r>
              <a:rPr lang="en-US" sz="1400" dirty="0"/>
              <a:t>      Preceding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 Preceding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Row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6F346-3682-4B13-93A4-7B1253403964}"/>
              </a:ext>
            </a:extLst>
          </p:cNvPr>
          <p:cNvSpPr/>
          <p:nvPr/>
        </p:nvSpPr>
        <p:spPr>
          <a:xfrm>
            <a:off x="3410826" y="4737217"/>
            <a:ext cx="49487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BETWEEN frame_boundary_1 AND frame_boundary_2</a:t>
            </a:r>
          </a:p>
          <a:p>
            <a:r>
              <a:rPr lang="en-US" sz="1400" dirty="0"/>
              <a:t>      Both boundary can be any of the following</a:t>
            </a:r>
          </a:p>
          <a:p>
            <a:r>
              <a:rPr lang="en-US" sz="1400" dirty="0"/>
              <a:t>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9FD6A-600F-4840-BD92-F07F37B14D13}"/>
              </a:ext>
            </a:extLst>
          </p:cNvPr>
          <p:cNvSpPr txBox="1"/>
          <p:nvPr/>
        </p:nvSpPr>
        <p:spPr>
          <a:xfrm>
            <a:off x="4018109" y="5212085"/>
            <a:ext cx="377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Frame_start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Unbounded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C9C47F-2AF0-4C9E-B787-4DBACBF2FAAC}"/>
              </a:ext>
            </a:extLst>
          </p:cNvPr>
          <p:cNvSpPr/>
          <p:nvPr/>
        </p:nvSpPr>
        <p:spPr>
          <a:xfrm>
            <a:off x="1760302" y="6277754"/>
            <a:ext cx="8999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Default : RANGE BETWEEN UNBOUNDED PRECEDING AND CURRENT ROW</a:t>
            </a:r>
          </a:p>
        </p:txBody>
      </p:sp>
    </p:spTree>
    <p:extLst>
      <p:ext uri="{BB962C8B-B14F-4D97-AF65-F5344CB8AC3E}">
        <p14:creationId xmlns:p14="http://schemas.microsoft.com/office/powerpoint/2010/main" val="101280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A06E5-BA20-4EBC-A9CB-062F6D6A39D1}"/>
              </a:ext>
            </a:extLst>
          </p:cNvPr>
          <p:cNvSpPr/>
          <p:nvPr/>
        </p:nvSpPr>
        <p:spPr>
          <a:xfrm>
            <a:off x="153878" y="359013"/>
            <a:ext cx="118487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lvl="1"/>
            <a:r>
              <a:rPr lang="en-US" dirty="0"/>
              <a:t>SELECT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agent_code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ord_amount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SUM(</a:t>
            </a:r>
            <a:r>
              <a:rPr lang="en-US" dirty="0" err="1"/>
              <a:t>ord_amount</a:t>
            </a:r>
            <a:r>
              <a:rPr lang="en-US" dirty="0"/>
              <a:t>) OVER (PARTITION BY </a:t>
            </a:r>
            <a:r>
              <a:rPr lang="en-US" dirty="0" err="1"/>
              <a:t>agent_Code</a:t>
            </a:r>
            <a:r>
              <a:rPr lang="en-US" dirty="0"/>
              <a:t> order by </a:t>
            </a:r>
            <a:r>
              <a:rPr lang="en-US" dirty="0" err="1"/>
              <a:t>ord_amount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 RANGE BETWEEN 	UNBOUNDED PRECEDING AND UNBOUNDED FOLLOWING) as </a:t>
            </a:r>
            <a:r>
              <a:rPr lang="en-US" dirty="0" err="1"/>
              <a:t>total_sale_value</a:t>
            </a:r>
            <a:endParaRPr lang="en-US" dirty="0"/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/>
              <a:t>    orders;</a:t>
            </a:r>
          </a:p>
        </p:txBody>
      </p:sp>
    </p:spTree>
    <p:extLst>
      <p:ext uri="{BB962C8B-B14F-4D97-AF65-F5344CB8AC3E}">
        <p14:creationId xmlns:p14="http://schemas.microsoft.com/office/powerpoint/2010/main" val="97005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2E5B4-061F-426B-B2CD-65B4D997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Window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9C3B7F-7687-42CF-8DD7-E16501F3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Number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Dense Rank</a:t>
            </a:r>
          </a:p>
          <a:p>
            <a:r>
              <a:rPr lang="en-US" dirty="0"/>
              <a:t>Lead </a:t>
            </a:r>
          </a:p>
          <a:p>
            <a:r>
              <a:rPr lang="en-US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24237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926-D554-473E-87DB-E4378212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77D6-2B6D-4299-BA17-348804C7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sequential number to each row beginning with one</a:t>
            </a:r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ROW_NUMBER() OVER (&lt;</a:t>
            </a:r>
            <a:r>
              <a:rPr lang="en-US" dirty="0" err="1"/>
              <a:t>partition_definition</a:t>
            </a:r>
            <a:r>
              <a:rPr lang="en-US" dirty="0"/>
              <a:t>&gt; &lt;</a:t>
            </a:r>
            <a:r>
              <a:rPr lang="en-US" dirty="0" err="1"/>
              <a:t>order_definition</a:t>
            </a:r>
            <a:r>
              <a:rPr lang="en-US" dirty="0"/>
              <a:t>&gt;)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C5837-AB22-4EC5-8E22-1EF0BE1E7C9D}"/>
              </a:ext>
            </a:extLst>
          </p:cNvPr>
          <p:cNvSpPr txBox="1"/>
          <p:nvPr/>
        </p:nvSpPr>
        <p:spPr>
          <a:xfrm>
            <a:off x="914400" y="4663440"/>
            <a:ext cx="953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Select </a:t>
            </a:r>
            <a:r>
              <a:rPr lang="en-US" dirty="0" err="1"/>
              <a:t>row_number</a:t>
            </a:r>
            <a:r>
              <a:rPr lang="en-US" dirty="0"/>
              <a:t>, </a:t>
            </a:r>
            <a:r>
              <a:rPr lang="en-US" dirty="0" err="1"/>
              <a:t>agent_code</a:t>
            </a:r>
            <a:r>
              <a:rPr lang="en-US" dirty="0"/>
              <a:t>, </a:t>
            </a:r>
            <a:r>
              <a:rPr lang="en-US" dirty="0" err="1"/>
              <a:t>agent_name</a:t>
            </a:r>
            <a:r>
              <a:rPr lang="en-US" dirty="0"/>
              <a:t> from agents table </a:t>
            </a:r>
          </a:p>
          <a:p>
            <a:endParaRPr lang="en-US" dirty="0"/>
          </a:p>
          <a:p>
            <a:r>
              <a:rPr lang="en-US" dirty="0"/>
              <a:t>(Create row number based on </a:t>
            </a:r>
            <a:r>
              <a:rPr lang="en-US" dirty="0" err="1"/>
              <a:t>agent_code</a:t>
            </a:r>
            <a:r>
              <a:rPr lang="en-US" dirty="0"/>
              <a:t> column in </a:t>
            </a:r>
            <a:r>
              <a:rPr lang="en-US" dirty="0" err="1"/>
              <a:t>asc</a:t>
            </a:r>
            <a:r>
              <a:rPr lang="en-US" dirty="0"/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67854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3E26-3D52-49B0-B3C2-6877738A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59D5-5A55-4376-8FF8-1F0B16B0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2081784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The RANK() function assigns a rank to each row within the partition of a result set. </a:t>
            </a:r>
          </a:p>
          <a:p>
            <a:r>
              <a:rPr lang="en-US" sz="2000" dirty="0"/>
              <a:t>Rank of a row is specified by one plus the number of ranks that come before it.</a:t>
            </a:r>
          </a:p>
          <a:p>
            <a:r>
              <a:rPr lang="en-US" sz="2000" dirty="0"/>
              <a:t>Behaves like </a:t>
            </a:r>
            <a:r>
              <a:rPr lang="en-US" sz="2000" dirty="0" err="1"/>
              <a:t>row_number</a:t>
            </a:r>
            <a:r>
              <a:rPr lang="en-US" sz="2000" dirty="0"/>
              <a:t> if no duplicates</a:t>
            </a:r>
          </a:p>
          <a:p>
            <a:r>
              <a:rPr lang="en-US" sz="2000" dirty="0"/>
              <a:t>Use case? Rank students based on marks!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77AC-47D9-4B04-89BE-BE8F225D0D98}"/>
              </a:ext>
            </a:extLst>
          </p:cNvPr>
          <p:cNvSpPr/>
          <p:nvPr/>
        </p:nvSpPr>
        <p:spPr>
          <a:xfrm>
            <a:off x="812800" y="4241075"/>
            <a:ext cx="123748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Syntax</a:t>
            </a:r>
          </a:p>
          <a:p>
            <a:r>
              <a:rPr lang="en-US" dirty="0"/>
              <a:t>RANK() OVER (</a:t>
            </a:r>
          </a:p>
          <a:p>
            <a:r>
              <a:rPr lang="en-US" dirty="0"/>
              <a:t>    PARTITION BY &lt;expression&gt;[{,&lt;expression&gt;...}]</a:t>
            </a:r>
          </a:p>
          <a:p>
            <a:r>
              <a:rPr lang="en-US" dirty="0"/>
              <a:t>    ORDER BY &lt;expression&gt; [ASC|DESC], [{,&lt;expression&gt;...}]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0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ABE-A4DA-4C9B-9E94-B6413A9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BB8D-D3F9-4441-ACE0-20979EB1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Assigns a rank to each row within the partition of a result set. </a:t>
            </a:r>
          </a:p>
          <a:p>
            <a:r>
              <a:rPr lang="en-US" sz="2000" dirty="0"/>
              <a:t>Dense rank does not leave gaps in ranking values (unlike rank function)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B2844-DA3F-4561-9B27-46986144357B}"/>
              </a:ext>
            </a:extLst>
          </p:cNvPr>
          <p:cNvSpPr/>
          <p:nvPr/>
        </p:nvSpPr>
        <p:spPr>
          <a:xfrm>
            <a:off x="384048" y="36447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DENSE_RANK() OVER (</a:t>
            </a:r>
          </a:p>
          <a:p>
            <a:r>
              <a:rPr lang="en-US" dirty="0"/>
              <a:t>    PARTITION BY &lt;expression&gt;[{,&lt;expression&gt;...}]</a:t>
            </a:r>
          </a:p>
          <a:p>
            <a:r>
              <a:rPr lang="en-US" dirty="0"/>
              <a:t>    ORDER BY &lt;expression&gt; [ASC|DESC], [{,&lt;expression&gt;...}]</a:t>
            </a:r>
          </a:p>
          <a:p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7C3ED-6CF0-437C-BAA4-CC355C0AFEA3}"/>
              </a:ext>
            </a:extLst>
          </p:cNvPr>
          <p:cNvSpPr txBox="1"/>
          <p:nvPr/>
        </p:nvSpPr>
        <p:spPr>
          <a:xfrm>
            <a:off x="6096000" y="512978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Question.</a:t>
            </a:r>
          </a:p>
          <a:p>
            <a:r>
              <a:rPr lang="en-US" dirty="0"/>
              <a:t>Select agents in top 3 rank (2 agents could share the same rank) based on total order value.</a:t>
            </a:r>
          </a:p>
          <a:p>
            <a:endParaRPr lang="en-US" dirty="0"/>
          </a:p>
          <a:p>
            <a:r>
              <a:rPr lang="en-US" dirty="0"/>
              <a:t>Hint: Use of CTE would be helpful</a:t>
            </a:r>
          </a:p>
        </p:txBody>
      </p:sp>
    </p:spTree>
    <p:extLst>
      <p:ext uri="{BB962C8B-B14F-4D97-AF65-F5344CB8AC3E}">
        <p14:creationId xmlns:p14="http://schemas.microsoft.com/office/powerpoint/2010/main" val="309473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B0CEB-CE06-4FAE-ABFE-51D7CEF8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7644"/>
            <a:ext cx="11206480" cy="5002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DBD99-A219-4D72-B5F4-D152BD721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6720" y="2718435"/>
            <a:ext cx="7985125" cy="86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Feedback at: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Queries at: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datasciencebootcamp@nyu.edu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1A83-2FA4-439D-B678-F0202E35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A4A34-0492-482A-8573-86271D0A1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4148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1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FBEF-E387-49F9-AAEF-A5DC62A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43AD-B06F-494F-9F43-F4DC62E6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Groups a set of rows into a set of summary rows by values of columns or expressions. </a:t>
            </a:r>
          </a:p>
          <a:p>
            <a:r>
              <a:rPr lang="en-US" dirty="0"/>
              <a:t>Returns one row for each group =&gt; reduces the number of rows in the result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c1, c2,..., </a:t>
            </a:r>
            <a:r>
              <a:rPr lang="en-US" dirty="0" err="1"/>
              <a:t>cn</a:t>
            </a:r>
            <a:r>
              <a:rPr lang="en-US" dirty="0"/>
              <a:t>, </a:t>
            </a:r>
            <a:r>
              <a:rPr lang="en-US" dirty="0" err="1"/>
              <a:t>aggregate_function</a:t>
            </a:r>
            <a:r>
              <a:rPr lang="en-US" dirty="0"/>
              <a:t>(ci)           </a:t>
            </a:r>
            <a:r>
              <a:rPr lang="en-US" dirty="0" err="1"/>
              <a:t>aggregate_functions</a:t>
            </a:r>
            <a:r>
              <a:rPr lang="en-US" dirty="0"/>
              <a:t> =&gt; count ,sum, min, </a:t>
            </a:r>
            <a:r>
              <a:rPr lang="en-US" dirty="0" err="1"/>
              <a:t>max,avg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table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where_conditions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c1 , c2,...,</a:t>
            </a:r>
            <a:r>
              <a:rPr lang="en-US" dirty="0" err="1"/>
              <a:t>cn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0D93-B7D8-444D-895B-18FBD1EB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7558-D73F-49FF-8FA6-8FB79645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total amount spend by each customer?</a:t>
            </a:r>
          </a:p>
        </p:txBody>
      </p:sp>
    </p:spTree>
    <p:extLst>
      <p:ext uri="{BB962C8B-B14F-4D97-AF65-F5344CB8AC3E}">
        <p14:creationId xmlns:p14="http://schemas.microsoft.com/office/powerpoint/2010/main" val="35141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0A41-C596-446C-A758-A4BDEBD6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8AA-E03C-4A8C-98C1-A3BBA187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similar to where clause</a:t>
            </a:r>
          </a:p>
          <a:p>
            <a:r>
              <a:rPr lang="en-US" dirty="0"/>
              <a:t>Useful with group of rows resulting from group by</a:t>
            </a:r>
          </a:p>
          <a:p>
            <a:r>
              <a:rPr lang="en-US" dirty="0"/>
              <a:t>Behaves like where clause if no group by used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DA7FA-3407-47DB-B52A-1BE333DD28EF}"/>
              </a:ext>
            </a:extLst>
          </p:cNvPr>
          <p:cNvSpPr txBox="1"/>
          <p:nvPr/>
        </p:nvSpPr>
        <p:spPr>
          <a:xfrm>
            <a:off x="1115568" y="4325112"/>
            <a:ext cx="92822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col_list</a:t>
            </a:r>
            <a:endParaRPr lang="en-US" sz="1400" dirty="0"/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table_name</a:t>
            </a:r>
            <a:endParaRPr lang="en-US" sz="1400" dirty="0"/>
          </a:p>
          <a:p>
            <a:r>
              <a:rPr lang="en-US" sz="1400" dirty="0"/>
              <a:t>WHERE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search_condition</a:t>
            </a:r>
            <a:endParaRPr lang="en-US" sz="1400" dirty="0"/>
          </a:p>
          <a:p>
            <a:r>
              <a:rPr lang="en-US" sz="1400" dirty="0"/>
              <a:t>GROUP BY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group_by_expression</a:t>
            </a:r>
            <a:endParaRPr lang="en-US" sz="1400" dirty="0"/>
          </a:p>
          <a:p>
            <a:r>
              <a:rPr lang="en-US" sz="1400" dirty="0"/>
              <a:t>HAVING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group_condition</a:t>
            </a:r>
            <a:r>
              <a:rPr lang="en-US" sz="1400" dirty="0"/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404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3EDB-E0F5-4558-921A-338D6F6C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3117-6884-44FA-AFD5-22074591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the total amount of orders specific to each customer for whom the agent is from the list('A001','A002','A003','A004’) and the total expenses are &lt;2500 but &gt;1000.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</a:t>
            </a:r>
          </a:p>
          <a:p>
            <a:pPr marL="457200" indent="-457200">
              <a:buAutoNum type="arabicPeriod"/>
            </a:pPr>
            <a:r>
              <a:rPr lang="en-US" dirty="0"/>
              <a:t>use the orders table</a:t>
            </a:r>
          </a:p>
          <a:p>
            <a:pPr marL="457200" indent="-457200">
              <a:buAutoNum type="arabicPeriod"/>
            </a:pPr>
            <a:r>
              <a:rPr lang="en-US" sz="2600" dirty="0"/>
              <a:t> </a:t>
            </a:r>
            <a:r>
              <a:rPr lang="en-US" sz="2600" b="1" dirty="0"/>
              <a:t>between a and b</a:t>
            </a:r>
            <a:r>
              <a:rPr lang="en-US" dirty="0"/>
              <a:t> can be used when we have the lower and upper limits condition</a:t>
            </a:r>
          </a:p>
        </p:txBody>
      </p:sp>
    </p:spTree>
    <p:extLst>
      <p:ext uri="{BB962C8B-B14F-4D97-AF65-F5344CB8AC3E}">
        <p14:creationId xmlns:p14="http://schemas.microsoft.com/office/powerpoint/2010/main" val="22649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3441-762B-45A5-9CC8-D83CB06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3A95-F40E-4812-B75E-0161A41B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1624"/>
            <a:ext cx="10168128" cy="580136"/>
          </a:xfrm>
        </p:spPr>
        <p:txBody>
          <a:bodyPr/>
          <a:lstStyle/>
          <a:p>
            <a:r>
              <a:rPr lang="en-US" dirty="0"/>
              <a:t>Useful to generate sub totals and grand totals.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AD20B-F686-47FE-A8EE-A244F341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74" y="4506631"/>
            <a:ext cx="7772400" cy="21267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2E2E1F-132E-45BC-B54A-F91AC663B7BB}"/>
              </a:ext>
            </a:extLst>
          </p:cNvPr>
          <p:cNvSpPr/>
          <p:nvPr/>
        </p:nvSpPr>
        <p:spPr>
          <a:xfrm>
            <a:off x="1521041" y="2821246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Syntax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col_list</a:t>
            </a:r>
            <a:endParaRPr lang="en-US" sz="1400" dirty="0"/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table_name</a:t>
            </a:r>
            <a:endParaRPr lang="en-US" sz="1400" dirty="0"/>
          </a:p>
          <a:p>
            <a:r>
              <a:rPr lang="en-US" sz="1400" dirty="0"/>
              <a:t>GROUP BY</a:t>
            </a:r>
          </a:p>
          <a:p>
            <a:r>
              <a:rPr lang="en-US" sz="1400" dirty="0"/>
              <a:t>    c1, c2, c3 WITH ROLLUP;</a:t>
            </a:r>
          </a:p>
        </p:txBody>
      </p:sp>
    </p:spTree>
    <p:extLst>
      <p:ext uri="{BB962C8B-B14F-4D97-AF65-F5344CB8AC3E}">
        <p14:creationId xmlns:p14="http://schemas.microsoft.com/office/powerpoint/2010/main" val="38974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61A2-EE4F-44F5-87E3-F17B97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B04F-5C8E-49D5-93BA-8007020A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orders data, calculate yearly sales with rollup at month level.</a:t>
            </a:r>
          </a:p>
        </p:txBody>
      </p:sp>
    </p:spTree>
    <p:extLst>
      <p:ext uri="{BB962C8B-B14F-4D97-AF65-F5344CB8AC3E}">
        <p14:creationId xmlns:p14="http://schemas.microsoft.com/office/powerpoint/2010/main" val="8014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2905-46A8-42AB-9106-7A75902A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 (CTE)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6B752E-A28A-4536-BEC2-1EF5418E2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972" y="2077245"/>
            <a:ext cx="950773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Named temporary result set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Exists only within the execution scope of a single SQL statement </a:t>
            </a:r>
            <a:endParaRPr lang="en-US" altLang="en-US" sz="1800" dirty="0">
              <a:solidFill>
                <a:srgbClr val="000000"/>
              </a:solidFill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+mj-lt"/>
              </a:rPr>
              <a:t>Purpose:?</a:t>
            </a: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 Makes the query much more readable unlike subqueries or derived tables.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Can be followed by regular queries like select, insert, delete.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Can be used recursively as well 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55737-658E-416C-AD7D-273D8F2E7725}"/>
              </a:ext>
            </a:extLst>
          </p:cNvPr>
          <p:cNvSpPr/>
          <p:nvPr/>
        </p:nvSpPr>
        <p:spPr>
          <a:xfrm>
            <a:off x="881848" y="40717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Syntax</a:t>
            </a:r>
          </a:p>
          <a:p>
            <a:r>
              <a:rPr lang="en-US" dirty="0"/>
              <a:t>WITH </a:t>
            </a:r>
            <a:r>
              <a:rPr lang="en-US" dirty="0" err="1"/>
              <a:t>cte_name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 AS (</a:t>
            </a:r>
          </a:p>
          <a:p>
            <a:r>
              <a:rPr lang="en-US" dirty="0"/>
              <a:t>    query</a:t>
            </a:r>
          </a:p>
          <a:p>
            <a:r>
              <a:rPr lang="en-US" dirty="0"/>
              <a:t>) </a:t>
            </a:r>
          </a:p>
          <a:p>
            <a:r>
              <a:rPr lang="en-US" dirty="0"/>
              <a:t>SELECT * FROM </a:t>
            </a:r>
            <a:r>
              <a:rPr lang="en-US" dirty="0" err="1"/>
              <a:t>cte_name</a:t>
            </a:r>
            <a:r>
              <a:rPr lang="en-US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224FF-5A93-45FC-8A3F-33267858D3C7}"/>
              </a:ext>
            </a:extLst>
          </p:cNvPr>
          <p:cNvSpPr/>
          <p:nvPr/>
        </p:nvSpPr>
        <p:spPr>
          <a:xfrm>
            <a:off x="6096000" y="36135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2 or more </a:t>
            </a:r>
            <a:r>
              <a:rPr lang="en-US" dirty="0" err="1"/>
              <a:t>cte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cte_name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 AS (</a:t>
            </a:r>
          </a:p>
          <a:p>
            <a:r>
              <a:rPr lang="en-US" dirty="0"/>
              <a:t>    query</a:t>
            </a:r>
          </a:p>
          <a:p>
            <a:r>
              <a:rPr lang="en-US" dirty="0"/>
              <a:t>) </a:t>
            </a:r>
          </a:p>
          <a:p>
            <a:r>
              <a:rPr lang="en-US" dirty="0"/>
              <a:t>cte_2 (</a:t>
            </a:r>
            <a:r>
              <a:rPr lang="en-US" dirty="0" err="1"/>
              <a:t>column_list</a:t>
            </a:r>
            <a:r>
              <a:rPr lang="en-US" dirty="0"/>
              <a:t>) AS (</a:t>
            </a:r>
          </a:p>
          <a:p>
            <a:r>
              <a:rPr lang="en-US" dirty="0"/>
              <a:t>    query</a:t>
            </a:r>
          </a:p>
          <a:p>
            <a:r>
              <a:rPr lang="en-US" dirty="0"/>
              <a:t>) </a:t>
            </a:r>
          </a:p>
          <a:p>
            <a:r>
              <a:rPr lang="en-US" dirty="0"/>
              <a:t>SELECT * FROM </a:t>
            </a:r>
            <a:r>
              <a:rPr lang="en-US" dirty="0" err="1"/>
              <a:t>cte_name</a:t>
            </a:r>
            <a:endParaRPr lang="en-US" dirty="0"/>
          </a:p>
          <a:p>
            <a:r>
              <a:rPr lang="en-US" dirty="0"/>
              <a:t>Join cte_2 on condition;</a:t>
            </a:r>
          </a:p>
        </p:txBody>
      </p:sp>
    </p:spTree>
    <p:extLst>
      <p:ext uri="{BB962C8B-B14F-4D97-AF65-F5344CB8AC3E}">
        <p14:creationId xmlns:p14="http://schemas.microsoft.com/office/powerpoint/2010/main" val="27348069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879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Neue Haas Grotesk Text Pro</vt:lpstr>
      <vt:lpstr>AccentBoxVTI</vt:lpstr>
      <vt:lpstr>Data Science Bootcamp</vt:lpstr>
      <vt:lpstr>Agenda</vt:lpstr>
      <vt:lpstr>Group by</vt:lpstr>
      <vt:lpstr>Question</vt:lpstr>
      <vt:lpstr>Having</vt:lpstr>
      <vt:lpstr>Question</vt:lpstr>
      <vt:lpstr>Rollup</vt:lpstr>
      <vt:lpstr>Question </vt:lpstr>
      <vt:lpstr>Common Table Expression (CTE)</vt:lpstr>
      <vt:lpstr>Question</vt:lpstr>
      <vt:lpstr>Window Function</vt:lpstr>
      <vt:lpstr>PowerPoint Presentation</vt:lpstr>
      <vt:lpstr>Syntax</vt:lpstr>
      <vt:lpstr>PowerPoint Presentation</vt:lpstr>
      <vt:lpstr>Imp Window Functions</vt:lpstr>
      <vt:lpstr>Row Number</vt:lpstr>
      <vt:lpstr>Rank</vt:lpstr>
      <vt:lpstr>Dense Rank</vt:lpstr>
      <vt:lpstr>Feedback at: Link Queries at: datasciencebootcamp@nyu.edu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dc:creator>VISHNU THAKRAL</dc:creator>
  <cp:lastModifiedBy>VISHNU THAKRAL</cp:lastModifiedBy>
  <cp:revision>16</cp:revision>
  <dcterms:created xsi:type="dcterms:W3CDTF">2021-04-07T12:53:54Z</dcterms:created>
  <dcterms:modified xsi:type="dcterms:W3CDTF">2021-04-07T16:56:28Z</dcterms:modified>
</cp:coreProperties>
</file>