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71" r:id="rId6"/>
    <p:sldId id="273" r:id="rId7"/>
    <p:sldId id="260" r:id="rId8"/>
    <p:sldId id="261" r:id="rId9"/>
    <p:sldId id="275" r:id="rId10"/>
    <p:sldId id="262" r:id="rId11"/>
    <p:sldId id="276" r:id="rId12"/>
    <p:sldId id="27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bootcamp@nyu.edu" TargetMode="External"/><Relationship Id="rId7" Type="http://schemas.openxmlformats.org/officeDocument/2006/relationships/image" Target="../media/image20.svg"/><Relationship Id="rId2" Type="http://schemas.openxmlformats.org/officeDocument/2006/relationships/hyperlink" Target="https://forms.gle/XEddeZFh7aj25JkS7" TargetMode="External"/><Relationship Id="rId1" Type="http://schemas.openxmlformats.org/officeDocument/2006/relationships/hyperlink" Target="https://docs.google.com/forms/d/e/1FAIpQLScZW_fk9Dc1a3nN5m4gil0HkyASAm6XV0D7glOFtuld-tZr4w/viewform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ZW_fk9Dc1a3nN5m4gil0HkyASAm6XV0D7glOFtuld-tZr4w/viewform" TargetMode="External"/><Relationship Id="rId7" Type="http://schemas.openxmlformats.org/officeDocument/2006/relationships/hyperlink" Target="mailto:datasciencebootcamp@nyu.edu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hyperlink" Target="https://forms.gle/XEddeZFh7aj25JkS7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5A8B5-CEEF-4AE4-983A-B78E2AC3F4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E69C0A-DC63-4840-9FE7-87C209F303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Feedback: </a:t>
          </a:r>
          <a:r>
            <a:rPr lang="en-US" b="1" dirty="0">
              <a:hlinkClick xmlns:r="http://schemas.openxmlformats.org/officeDocument/2006/relationships" r:id="rId1"/>
            </a:rPr>
            <a:t>Link</a:t>
          </a:r>
          <a:endParaRPr lang="en-US" b="1" dirty="0"/>
        </a:p>
        <a:p>
          <a:pPr>
            <a:lnSpc>
              <a:spcPct val="100000"/>
            </a:lnSpc>
          </a:pPr>
          <a:r>
            <a:rPr lang="en-US" b="1" dirty="0"/>
            <a:t>Project presentation (optional): </a:t>
          </a:r>
          <a:r>
            <a:rPr lang="en-US" b="1" dirty="0">
              <a:hlinkClick xmlns:r="http://schemas.openxmlformats.org/officeDocument/2006/relationships" r:id="rId2"/>
            </a:rPr>
            <a:t>Link</a:t>
          </a:r>
          <a:endParaRPr lang="en-US" dirty="0"/>
        </a:p>
      </dgm:t>
    </dgm:pt>
    <dgm:pt modelId="{B9AD444A-A99A-4381-B075-6C1B4B6ACFDA}" type="parTrans" cxnId="{5D2B24CA-2C0A-41BF-AA47-22D493ED7A1C}">
      <dgm:prSet/>
      <dgm:spPr/>
      <dgm:t>
        <a:bodyPr/>
        <a:lstStyle/>
        <a:p>
          <a:endParaRPr lang="en-US"/>
        </a:p>
      </dgm:t>
    </dgm:pt>
    <dgm:pt modelId="{57E1C333-D6F1-475B-AB09-E5707B52FE2A}" type="sibTrans" cxnId="{5D2B24CA-2C0A-41BF-AA47-22D493ED7A1C}">
      <dgm:prSet/>
      <dgm:spPr/>
      <dgm:t>
        <a:bodyPr/>
        <a:lstStyle/>
        <a:p>
          <a:endParaRPr lang="en-US"/>
        </a:p>
      </dgm:t>
    </dgm:pt>
    <dgm:pt modelId="{30783977-691B-4A8C-ADED-E5D861093E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Contact: </a:t>
          </a:r>
          <a:r>
            <a:rPr lang="en-US" b="1">
              <a:hlinkClick xmlns:r="http://schemas.openxmlformats.org/officeDocument/2006/relationships" r:id="rId3"/>
            </a:rPr>
            <a:t>datasciencebootcamp@nyu.edu</a:t>
          </a:r>
          <a:endParaRPr lang="en-US"/>
        </a:p>
      </dgm:t>
    </dgm:pt>
    <dgm:pt modelId="{1D3B2332-BFAE-40E5-839F-0B8505A377A6}" type="parTrans" cxnId="{D9DB8CDE-835F-48E3-9EFE-275E4368B7C4}">
      <dgm:prSet/>
      <dgm:spPr/>
      <dgm:t>
        <a:bodyPr/>
        <a:lstStyle/>
        <a:p>
          <a:endParaRPr lang="en-US"/>
        </a:p>
      </dgm:t>
    </dgm:pt>
    <dgm:pt modelId="{A611CF5A-4F25-4901-9DEB-C7A68A48C4E6}" type="sibTrans" cxnId="{D9DB8CDE-835F-48E3-9EFE-275E4368B7C4}">
      <dgm:prSet/>
      <dgm:spPr/>
      <dgm:t>
        <a:bodyPr/>
        <a:lstStyle/>
        <a:p>
          <a:endParaRPr lang="en-US"/>
        </a:p>
      </dgm:t>
    </dgm:pt>
    <dgm:pt modelId="{4494A0A1-4230-47A3-B582-95AA584BCA72}" type="pres">
      <dgm:prSet presAssocID="{98B5A8B5-CEEF-4AE4-983A-B78E2AC3F453}" presName="root" presStyleCnt="0">
        <dgm:presLayoutVars>
          <dgm:dir/>
          <dgm:resizeHandles val="exact"/>
        </dgm:presLayoutVars>
      </dgm:prSet>
      <dgm:spPr/>
    </dgm:pt>
    <dgm:pt modelId="{739149B3-8A62-4FC8-A472-3DCC481903C6}" type="pres">
      <dgm:prSet presAssocID="{41E69C0A-DC63-4840-9FE7-87C209F30380}" presName="compNode" presStyleCnt="0"/>
      <dgm:spPr/>
    </dgm:pt>
    <dgm:pt modelId="{C02700FD-7EF1-41E5-B833-9822330C6189}" type="pres">
      <dgm:prSet presAssocID="{41E69C0A-DC63-4840-9FE7-87C209F30380}" presName="bgRect" presStyleLbl="bgShp" presStyleIdx="0" presStyleCnt="2"/>
      <dgm:spPr/>
    </dgm:pt>
    <dgm:pt modelId="{006B9C90-373C-4E9E-A567-C3E91DAD233C}" type="pres">
      <dgm:prSet presAssocID="{41E69C0A-DC63-4840-9FE7-87C209F30380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F94980A-8258-4F22-9336-355348FD0DDA}" type="pres">
      <dgm:prSet presAssocID="{41E69C0A-DC63-4840-9FE7-87C209F30380}" presName="spaceRect" presStyleCnt="0"/>
      <dgm:spPr/>
    </dgm:pt>
    <dgm:pt modelId="{A4CD6A37-8BB1-423A-AD15-6E5E9D770236}" type="pres">
      <dgm:prSet presAssocID="{41E69C0A-DC63-4840-9FE7-87C209F30380}" presName="parTx" presStyleLbl="revTx" presStyleIdx="0" presStyleCnt="2" custScaleX="130859">
        <dgm:presLayoutVars>
          <dgm:chMax val="0"/>
          <dgm:chPref val="0"/>
        </dgm:presLayoutVars>
      </dgm:prSet>
      <dgm:spPr/>
    </dgm:pt>
    <dgm:pt modelId="{7D06FC0C-6215-4E87-8166-6FBEF055F4A8}" type="pres">
      <dgm:prSet presAssocID="{57E1C333-D6F1-475B-AB09-E5707B52FE2A}" presName="sibTrans" presStyleCnt="0"/>
      <dgm:spPr/>
    </dgm:pt>
    <dgm:pt modelId="{E87E3D19-30F6-4965-BD7B-E3E0B2975C97}" type="pres">
      <dgm:prSet presAssocID="{30783977-691B-4A8C-ADED-E5D861093EA5}" presName="compNode" presStyleCnt="0"/>
      <dgm:spPr/>
    </dgm:pt>
    <dgm:pt modelId="{91A9D795-A9CC-4C74-85AA-0D8BAFEED402}" type="pres">
      <dgm:prSet presAssocID="{30783977-691B-4A8C-ADED-E5D861093EA5}" presName="bgRect" presStyleLbl="bgShp" presStyleIdx="1" presStyleCnt="2"/>
      <dgm:spPr/>
    </dgm:pt>
    <dgm:pt modelId="{F58BF551-4EA2-4CE0-9F37-46EAC88DF4C3}" type="pres">
      <dgm:prSet presAssocID="{30783977-691B-4A8C-ADED-E5D861093EA5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1E52FD0-BCE3-4C4D-BB57-030BE6F6EC59}" type="pres">
      <dgm:prSet presAssocID="{30783977-691B-4A8C-ADED-E5D861093EA5}" presName="spaceRect" presStyleCnt="0"/>
      <dgm:spPr/>
    </dgm:pt>
    <dgm:pt modelId="{B5416EAE-6275-4410-B34B-0AFF24AF7C4B}" type="pres">
      <dgm:prSet presAssocID="{30783977-691B-4A8C-ADED-E5D861093E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4A4571B-FFF5-432D-900C-F88A2DE2C164}" type="presOf" srcId="{30783977-691B-4A8C-ADED-E5D861093EA5}" destId="{B5416EAE-6275-4410-B34B-0AFF24AF7C4B}" srcOrd="0" destOrd="0" presId="urn:microsoft.com/office/officeart/2018/2/layout/IconVerticalSolidList"/>
    <dgm:cxn modelId="{01593429-D9CA-452A-B2F6-D30102FB363A}" type="presOf" srcId="{98B5A8B5-CEEF-4AE4-983A-B78E2AC3F453}" destId="{4494A0A1-4230-47A3-B582-95AA584BCA72}" srcOrd="0" destOrd="0" presId="urn:microsoft.com/office/officeart/2018/2/layout/IconVerticalSolidList"/>
    <dgm:cxn modelId="{009022BC-5E83-4DCD-8163-14CB397BA0AA}" type="presOf" srcId="{41E69C0A-DC63-4840-9FE7-87C209F30380}" destId="{A4CD6A37-8BB1-423A-AD15-6E5E9D770236}" srcOrd="0" destOrd="0" presId="urn:microsoft.com/office/officeart/2018/2/layout/IconVerticalSolidList"/>
    <dgm:cxn modelId="{5D2B24CA-2C0A-41BF-AA47-22D493ED7A1C}" srcId="{98B5A8B5-CEEF-4AE4-983A-B78E2AC3F453}" destId="{41E69C0A-DC63-4840-9FE7-87C209F30380}" srcOrd="0" destOrd="0" parTransId="{B9AD444A-A99A-4381-B075-6C1B4B6ACFDA}" sibTransId="{57E1C333-D6F1-475B-AB09-E5707B52FE2A}"/>
    <dgm:cxn modelId="{D9DB8CDE-835F-48E3-9EFE-275E4368B7C4}" srcId="{98B5A8B5-CEEF-4AE4-983A-B78E2AC3F453}" destId="{30783977-691B-4A8C-ADED-E5D861093EA5}" srcOrd="1" destOrd="0" parTransId="{1D3B2332-BFAE-40E5-839F-0B8505A377A6}" sibTransId="{A611CF5A-4F25-4901-9DEB-C7A68A48C4E6}"/>
    <dgm:cxn modelId="{F73CA270-468E-47FD-A074-EB4A50A12E55}" type="presParOf" srcId="{4494A0A1-4230-47A3-B582-95AA584BCA72}" destId="{739149B3-8A62-4FC8-A472-3DCC481903C6}" srcOrd="0" destOrd="0" presId="urn:microsoft.com/office/officeart/2018/2/layout/IconVerticalSolidList"/>
    <dgm:cxn modelId="{C213E7CE-00F6-4F83-9A06-D686CC39A38C}" type="presParOf" srcId="{739149B3-8A62-4FC8-A472-3DCC481903C6}" destId="{C02700FD-7EF1-41E5-B833-9822330C6189}" srcOrd="0" destOrd="0" presId="urn:microsoft.com/office/officeart/2018/2/layout/IconVerticalSolidList"/>
    <dgm:cxn modelId="{E3737B43-54AD-47DE-89BE-1A3ED148D7C7}" type="presParOf" srcId="{739149B3-8A62-4FC8-A472-3DCC481903C6}" destId="{006B9C90-373C-4E9E-A567-C3E91DAD233C}" srcOrd="1" destOrd="0" presId="urn:microsoft.com/office/officeart/2018/2/layout/IconVerticalSolidList"/>
    <dgm:cxn modelId="{366286DF-F469-4BBF-916E-064BC0CD5B05}" type="presParOf" srcId="{739149B3-8A62-4FC8-A472-3DCC481903C6}" destId="{AF94980A-8258-4F22-9336-355348FD0DDA}" srcOrd="2" destOrd="0" presId="urn:microsoft.com/office/officeart/2018/2/layout/IconVerticalSolidList"/>
    <dgm:cxn modelId="{7DA929AA-6AFA-4097-AC59-01A433C84DE5}" type="presParOf" srcId="{739149B3-8A62-4FC8-A472-3DCC481903C6}" destId="{A4CD6A37-8BB1-423A-AD15-6E5E9D770236}" srcOrd="3" destOrd="0" presId="urn:microsoft.com/office/officeart/2018/2/layout/IconVerticalSolidList"/>
    <dgm:cxn modelId="{D61B18DE-4364-4892-9004-A0D766C8F8F0}" type="presParOf" srcId="{4494A0A1-4230-47A3-B582-95AA584BCA72}" destId="{7D06FC0C-6215-4E87-8166-6FBEF055F4A8}" srcOrd="1" destOrd="0" presId="urn:microsoft.com/office/officeart/2018/2/layout/IconVerticalSolidList"/>
    <dgm:cxn modelId="{1A126F20-393E-4C7F-9AD0-3CA45154EB3B}" type="presParOf" srcId="{4494A0A1-4230-47A3-B582-95AA584BCA72}" destId="{E87E3D19-30F6-4965-BD7B-E3E0B2975C97}" srcOrd="2" destOrd="0" presId="urn:microsoft.com/office/officeart/2018/2/layout/IconVerticalSolidList"/>
    <dgm:cxn modelId="{8AB70304-3D7B-48AC-9A83-98E98CB12D9B}" type="presParOf" srcId="{E87E3D19-30F6-4965-BD7B-E3E0B2975C97}" destId="{91A9D795-A9CC-4C74-85AA-0D8BAFEED402}" srcOrd="0" destOrd="0" presId="urn:microsoft.com/office/officeart/2018/2/layout/IconVerticalSolidList"/>
    <dgm:cxn modelId="{34183640-C60E-42CB-822C-64B028D22B3E}" type="presParOf" srcId="{E87E3D19-30F6-4965-BD7B-E3E0B2975C97}" destId="{F58BF551-4EA2-4CE0-9F37-46EAC88DF4C3}" srcOrd="1" destOrd="0" presId="urn:microsoft.com/office/officeart/2018/2/layout/IconVerticalSolidList"/>
    <dgm:cxn modelId="{10FDD0AE-0D94-44ED-9096-8632976C0FD8}" type="presParOf" srcId="{E87E3D19-30F6-4965-BD7B-E3E0B2975C97}" destId="{81E52FD0-BCE3-4C4D-BB57-030BE6F6EC59}" srcOrd="2" destOrd="0" presId="urn:microsoft.com/office/officeart/2018/2/layout/IconVerticalSolidList"/>
    <dgm:cxn modelId="{278561CA-28BD-4F3D-9A40-91F33E0A1ACE}" type="presParOf" srcId="{E87E3D19-30F6-4965-BD7B-E3E0B2975C97}" destId="{B5416EAE-6275-4410-B34B-0AFF24AF7C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700FD-7EF1-41E5-B833-9822330C6189}">
      <dsp:nvSpPr>
        <dsp:cNvPr id="0" name=""/>
        <dsp:cNvSpPr/>
      </dsp:nvSpPr>
      <dsp:spPr>
        <a:xfrm>
          <a:off x="-326182" y="873796"/>
          <a:ext cx="6096000" cy="1593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B9C90-373C-4E9E-A567-C3E91DAD233C}">
      <dsp:nvSpPr>
        <dsp:cNvPr id="0" name=""/>
        <dsp:cNvSpPr/>
      </dsp:nvSpPr>
      <dsp:spPr>
        <a:xfrm>
          <a:off x="155989" y="1232437"/>
          <a:ext cx="876677" cy="876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D6A37-8BB1-423A-AD15-6E5E9D770236}">
      <dsp:nvSpPr>
        <dsp:cNvPr id="0" name=""/>
        <dsp:cNvSpPr/>
      </dsp:nvSpPr>
      <dsp:spPr>
        <a:xfrm>
          <a:off x="858873" y="873796"/>
          <a:ext cx="5563309" cy="159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94" tIns="168694" rIns="168694" bIns="16869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Feedback: </a:t>
          </a:r>
          <a:r>
            <a:rPr lang="en-US" sz="2100" b="1" kern="1200" dirty="0">
              <a:hlinkClick xmlns:r="http://schemas.openxmlformats.org/officeDocument/2006/relationships" r:id="rId3"/>
            </a:rPr>
            <a:t>Link</a:t>
          </a:r>
          <a:endParaRPr lang="en-US" sz="2100" b="1" kern="1200" dirty="0"/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Project presentation (optional): </a:t>
          </a:r>
          <a:r>
            <a:rPr lang="en-US" sz="2100" b="1" kern="1200" dirty="0">
              <a:hlinkClick xmlns:r="http://schemas.openxmlformats.org/officeDocument/2006/relationships" r:id="rId4"/>
            </a:rPr>
            <a:t>Link</a:t>
          </a:r>
          <a:endParaRPr lang="en-US" sz="2100" kern="1200" dirty="0"/>
        </a:p>
      </dsp:txBody>
      <dsp:txXfrm>
        <a:off x="858873" y="873796"/>
        <a:ext cx="5563309" cy="1593958"/>
      </dsp:txXfrm>
    </dsp:sp>
    <dsp:sp modelId="{91A9D795-A9CC-4C74-85AA-0D8BAFEED402}">
      <dsp:nvSpPr>
        <dsp:cNvPr id="0" name=""/>
        <dsp:cNvSpPr/>
      </dsp:nvSpPr>
      <dsp:spPr>
        <a:xfrm>
          <a:off x="-326182" y="2866244"/>
          <a:ext cx="6096000" cy="1593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BF551-4EA2-4CE0-9F37-46EAC88DF4C3}">
      <dsp:nvSpPr>
        <dsp:cNvPr id="0" name=""/>
        <dsp:cNvSpPr/>
      </dsp:nvSpPr>
      <dsp:spPr>
        <a:xfrm>
          <a:off x="155989" y="3224885"/>
          <a:ext cx="876677" cy="876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16EAE-6275-4410-B34B-0AFF24AF7C4B}">
      <dsp:nvSpPr>
        <dsp:cNvPr id="0" name=""/>
        <dsp:cNvSpPr/>
      </dsp:nvSpPr>
      <dsp:spPr>
        <a:xfrm>
          <a:off x="1514839" y="2866244"/>
          <a:ext cx="4251377" cy="159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94" tIns="168694" rIns="168694" bIns="16869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Contact: </a:t>
          </a:r>
          <a:r>
            <a:rPr lang="en-US" sz="2100" b="1" kern="1200">
              <a:hlinkClick xmlns:r="http://schemas.openxmlformats.org/officeDocument/2006/relationships" r:id="rId7"/>
            </a:rPr>
            <a:t>datasciencebootcamp@nyu.edu</a:t>
          </a:r>
          <a:endParaRPr lang="en-US" sz="2100" kern="1200"/>
        </a:p>
      </dsp:txBody>
      <dsp:txXfrm>
        <a:off x="1514839" y="2866244"/>
        <a:ext cx="4251377" cy="1593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3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403AA-46B9-47FC-B33F-AB9F17CE9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75" b="366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50CAB-80E1-4ABD-A4C8-1C7D0388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Machine Learning </a:t>
            </a:r>
            <a:br>
              <a:rPr lang="en-US" sz="4400" dirty="0"/>
            </a:br>
            <a:r>
              <a:rPr lang="en-US" sz="4400" dirty="0"/>
              <a:t>Part -2</a:t>
            </a:r>
          </a:p>
        </p:txBody>
      </p:sp>
    </p:spTree>
    <p:extLst>
      <p:ext uri="{BB962C8B-B14F-4D97-AF65-F5344CB8AC3E}">
        <p14:creationId xmlns:p14="http://schemas.microsoft.com/office/powerpoint/2010/main" val="179460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C553-6DC8-473B-8E09-B0B875C1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0"/>
            <a:ext cx="10668000" cy="942513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D774C47-1FB5-43E8-A094-52CA36BA8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51" y="1282468"/>
            <a:ext cx="4089116" cy="28323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390770-7385-43CD-8028-A28BD555EA9E}"/>
              </a:ext>
            </a:extLst>
          </p:cNvPr>
          <p:cNvSpPr/>
          <p:nvPr/>
        </p:nvSpPr>
        <p:spPr>
          <a:xfrm>
            <a:off x="5246703" y="6581001"/>
            <a:ext cx="7492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source: https://scikit-learn.org/stable/modules/cross_validation.html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2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2252-74F6-42B1-A2D1-C689D703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618" y="221941"/>
            <a:ext cx="10668000" cy="835981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F07CF-0FDF-4DAA-B8E6-A21B8DBD0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223" y="1198484"/>
            <a:ext cx="106680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Use Case:</a:t>
            </a:r>
          </a:p>
          <a:p>
            <a:pPr algn="l"/>
            <a:r>
              <a:rPr lang="en-US" dirty="0"/>
              <a:t>Face Detection</a:t>
            </a:r>
          </a:p>
          <a:p>
            <a:pPr algn="l"/>
            <a:r>
              <a:rPr lang="en-US" dirty="0"/>
              <a:t>Text Processing (handles large features easily)</a:t>
            </a:r>
          </a:p>
        </p:txBody>
      </p:sp>
      <p:pic>
        <p:nvPicPr>
          <p:cNvPr id="3074" name="Picture 2" descr="SVM: Feature Selection and Kernels | by Pier Paolo Ippolito ...">
            <a:extLst>
              <a:ext uri="{FF2B5EF4-FFF2-40B4-BE49-F238E27FC236}">
                <a16:creationId xmlns:a16="http://schemas.microsoft.com/office/drawing/2014/main" id="{AE29AD69-05B5-4C2B-A59B-D9A5AE76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77" y="3067045"/>
            <a:ext cx="5670566" cy="29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5CEA5A-3617-4100-8B0B-30D8EFC75528}"/>
              </a:ext>
            </a:extLst>
          </p:cNvPr>
          <p:cNvSpPr txBox="1"/>
          <p:nvPr/>
        </p:nvSpPr>
        <p:spPr>
          <a:xfrm>
            <a:off x="7963270" y="3222594"/>
            <a:ext cx="243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Margin: Distance between hyperplane and the closest point of any class.</a:t>
            </a:r>
          </a:p>
          <a:p>
            <a:endParaRPr lang="en-US" dirty="0"/>
          </a:p>
          <a:p>
            <a:r>
              <a:rPr lang="en-US" dirty="0"/>
              <a:t>Soft/Hard (on paint)</a:t>
            </a:r>
          </a:p>
        </p:txBody>
      </p:sp>
    </p:spTree>
    <p:extLst>
      <p:ext uri="{BB962C8B-B14F-4D97-AF65-F5344CB8AC3E}">
        <p14:creationId xmlns:p14="http://schemas.microsoft.com/office/powerpoint/2010/main" val="1118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Kernel Trick">
            <a:extLst>
              <a:ext uri="{FF2B5EF4-FFF2-40B4-BE49-F238E27FC236}">
                <a16:creationId xmlns:a16="http://schemas.microsoft.com/office/drawing/2014/main" id="{17109FC4-1CCB-4F74-B00D-2A0487D6A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90"/>
          <a:stretch/>
        </p:blipFill>
        <p:spPr bwMode="auto">
          <a:xfrm>
            <a:off x="5482083" y="270230"/>
            <a:ext cx="2827415" cy="3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CEBBEE-1954-44ED-861B-F276153089A9}"/>
              </a:ext>
            </a:extLst>
          </p:cNvPr>
          <p:cNvSpPr txBox="1"/>
          <p:nvPr/>
        </p:nvSpPr>
        <p:spPr>
          <a:xfrm>
            <a:off x="292964" y="3429000"/>
            <a:ext cx="4243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1D data a point,</a:t>
            </a:r>
          </a:p>
          <a:p>
            <a:r>
              <a:rPr lang="en-US" dirty="0"/>
              <a:t>for 2D data a 1D Line, </a:t>
            </a:r>
          </a:p>
          <a:p>
            <a:r>
              <a:rPr lang="en-US" dirty="0"/>
              <a:t>for 3D data a  2D plane, </a:t>
            </a:r>
          </a:p>
          <a:p>
            <a:r>
              <a:rPr lang="en-US" dirty="0"/>
              <a:t>for 4D or more we call it Hyperplane.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Kernels</a:t>
            </a:r>
          </a:p>
          <a:p>
            <a:r>
              <a:rPr lang="en-US" dirty="0"/>
              <a:t>Polynomial: (</a:t>
            </a:r>
            <a:r>
              <a:rPr lang="en-US" dirty="0" err="1"/>
              <a:t>a.b</a:t>
            </a:r>
            <a:r>
              <a:rPr lang="en-US" dirty="0"/>
              <a:t> + r)</a:t>
            </a:r>
            <a:r>
              <a:rPr lang="en-US" baseline="30000" dirty="0"/>
              <a:t>d</a:t>
            </a:r>
            <a:endParaRPr lang="en-US" dirty="0"/>
          </a:p>
          <a:p>
            <a:r>
              <a:rPr lang="en-US" dirty="0"/>
              <a:t>Radial:  e</a:t>
            </a:r>
            <a:r>
              <a:rPr lang="en-US" baseline="30000" dirty="0"/>
              <a:t>-</a:t>
            </a:r>
            <a:r>
              <a:rPr lang="el-GR" baseline="30000" dirty="0"/>
              <a:t>γ</a:t>
            </a:r>
            <a:r>
              <a:rPr lang="en-US" baseline="30000" dirty="0"/>
              <a:t>(a-b)2</a:t>
            </a:r>
            <a:endParaRPr lang="en-US" dirty="0"/>
          </a:p>
        </p:txBody>
      </p:sp>
      <p:pic>
        <p:nvPicPr>
          <p:cNvPr id="6" name="Picture 2" descr="The Kernel Trick">
            <a:extLst>
              <a:ext uri="{FF2B5EF4-FFF2-40B4-BE49-F238E27FC236}">
                <a16:creationId xmlns:a16="http://schemas.microsoft.com/office/drawing/2014/main" id="{67E1A49F-34A5-4B18-B2D5-013B3EA7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4"/>
          <a:stretch/>
        </p:blipFill>
        <p:spPr bwMode="auto">
          <a:xfrm>
            <a:off x="1938928" y="257393"/>
            <a:ext cx="3410965" cy="3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5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11E0E-E25C-44E7-BCDF-7506BA608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6" y="1260629"/>
            <a:ext cx="4087093" cy="84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dirty="0">
                <a:solidFill>
                  <a:srgbClr val="FFFFFF"/>
                </a:solidFill>
              </a:rPr>
              <a:t>Thank You </a:t>
            </a:r>
            <a:r>
              <a:rPr lang="en-US" sz="50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000" dirty="0">
              <a:solidFill>
                <a:srgbClr val="FFFFFF"/>
              </a:solidFill>
            </a:endParaRPr>
          </a:p>
        </p:txBody>
      </p:sp>
      <p:graphicFrame>
        <p:nvGraphicFramePr>
          <p:cNvPr id="31" name="TextBox 3">
            <a:extLst>
              <a:ext uri="{FF2B5EF4-FFF2-40B4-BE49-F238E27FC236}">
                <a16:creationId xmlns:a16="http://schemas.microsoft.com/office/drawing/2014/main" id="{5BCB1B86-B791-45E9-97AC-2EFA7308F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404722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8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3307-E6D5-43B4-8EC9-4FC37A011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899" y="550416"/>
            <a:ext cx="10668000" cy="80047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CA30-0917-4762-9C51-C90702C25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368" y="2015230"/>
            <a:ext cx="8691240" cy="15240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K Means Clustering (Unsupervised)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K Nearest Neighbor (Supervised)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41814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089C0CC-4049-48F8-8BD2-1D58FC1C1D28}"/>
              </a:ext>
            </a:extLst>
          </p:cNvPr>
          <p:cNvSpPr/>
          <p:nvPr/>
        </p:nvSpPr>
        <p:spPr>
          <a:xfrm>
            <a:off x="9878447" y="4699072"/>
            <a:ext cx="1455937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93B12A-F578-4F52-B2B6-AB9677ACD185}"/>
              </a:ext>
            </a:extLst>
          </p:cNvPr>
          <p:cNvSpPr/>
          <p:nvPr/>
        </p:nvSpPr>
        <p:spPr>
          <a:xfrm>
            <a:off x="2769234" y="4489603"/>
            <a:ext cx="1455937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B704A-6927-4461-A5A9-AB4DAB44B89D}"/>
              </a:ext>
            </a:extLst>
          </p:cNvPr>
          <p:cNvSpPr/>
          <p:nvPr/>
        </p:nvSpPr>
        <p:spPr>
          <a:xfrm>
            <a:off x="409574" y="4629150"/>
            <a:ext cx="1747699" cy="141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3E0A-F3C9-4145-B69E-38BB8958B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409" y="186429"/>
            <a:ext cx="10668000" cy="782715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7069F-7E92-463B-B609-4EFD47749F7E}"/>
              </a:ext>
            </a:extLst>
          </p:cNvPr>
          <p:cNvSpPr txBox="1"/>
          <p:nvPr/>
        </p:nvSpPr>
        <p:spPr>
          <a:xfrm>
            <a:off x="4350059" y="1189607"/>
            <a:ext cx="333800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Use Cases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News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Spam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Market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Delivery Store Optimization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812B1-8EF3-4EB8-8192-8227754E2D94}"/>
              </a:ext>
            </a:extLst>
          </p:cNvPr>
          <p:cNvSpPr txBox="1"/>
          <p:nvPr/>
        </p:nvSpPr>
        <p:spPr>
          <a:xfrm>
            <a:off x="550416" y="4758431"/>
            <a:ext cx="14559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Start</a:t>
            </a:r>
            <a:endParaRPr lang="en-US" sz="1500" b="1" dirty="0"/>
          </a:p>
          <a:p>
            <a:r>
              <a:rPr lang="en-US" sz="1500" b="1" dirty="0"/>
              <a:t>With randomly selected cluster heads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91A2A-9794-4DF4-812E-30CB44EC5A6D}"/>
              </a:ext>
            </a:extLst>
          </p:cNvPr>
          <p:cNvSpPr txBox="1"/>
          <p:nvPr/>
        </p:nvSpPr>
        <p:spPr>
          <a:xfrm>
            <a:off x="2894122" y="4464485"/>
            <a:ext cx="1455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 distance of all points from the cluster heads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7A3A2-7B26-48CD-9EB6-F81B6B480F92}"/>
              </a:ext>
            </a:extLst>
          </p:cNvPr>
          <p:cNvSpPr/>
          <p:nvPr/>
        </p:nvSpPr>
        <p:spPr>
          <a:xfrm>
            <a:off x="4837132" y="4649069"/>
            <a:ext cx="1455937" cy="121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57924-3DF5-46AD-968B-5855594F0434}"/>
              </a:ext>
            </a:extLst>
          </p:cNvPr>
          <p:cNvSpPr txBox="1"/>
          <p:nvPr/>
        </p:nvSpPr>
        <p:spPr>
          <a:xfrm>
            <a:off x="4837132" y="4700818"/>
            <a:ext cx="1455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 each point to the nearest cluster 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37432-9E3B-44B6-8ECC-EEA76B26B96B}"/>
              </a:ext>
            </a:extLst>
          </p:cNvPr>
          <p:cNvSpPr/>
          <p:nvPr/>
        </p:nvSpPr>
        <p:spPr>
          <a:xfrm>
            <a:off x="6780142" y="4649066"/>
            <a:ext cx="1455937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95ABD-CF27-485C-937D-B11C1427B85B}"/>
              </a:ext>
            </a:extLst>
          </p:cNvPr>
          <p:cNvSpPr txBox="1"/>
          <p:nvPr/>
        </p:nvSpPr>
        <p:spPr>
          <a:xfrm>
            <a:off x="6693763" y="4586925"/>
            <a:ext cx="1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Reposition cluster head/centroid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B2515B-B8C3-468E-AD97-257B6E80CA66}"/>
              </a:ext>
            </a:extLst>
          </p:cNvPr>
          <p:cNvCxnSpPr>
            <a:endCxn id="9" idx="0"/>
          </p:cNvCxnSpPr>
          <p:nvPr/>
        </p:nvCxnSpPr>
        <p:spPr>
          <a:xfrm rot="10800000">
            <a:off x="3622092" y="4464486"/>
            <a:ext cx="3630965" cy="236333"/>
          </a:xfrm>
          <a:prstGeom prst="bentConnector4">
            <a:avLst>
              <a:gd name="adj1" fmla="val -366"/>
              <a:gd name="adj2" fmla="val 2981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1CFDD6-DA3C-4FB0-8092-4B8D9F836144}"/>
              </a:ext>
            </a:extLst>
          </p:cNvPr>
          <p:cNvSpPr txBox="1"/>
          <p:nvPr/>
        </p:nvSpPr>
        <p:spPr>
          <a:xfrm>
            <a:off x="4101483" y="3693111"/>
            <a:ext cx="22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cluster is unstable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3D790A-B454-4B9A-A8F7-6A597C92E041}"/>
              </a:ext>
            </a:extLst>
          </p:cNvPr>
          <p:cNvSpPr txBox="1"/>
          <p:nvPr/>
        </p:nvSpPr>
        <p:spPr>
          <a:xfrm>
            <a:off x="8236079" y="4920013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 Cluster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78594-FA33-4512-8AAE-EE62E7E1F253}"/>
              </a:ext>
            </a:extLst>
          </p:cNvPr>
          <p:cNvSpPr txBox="1"/>
          <p:nvPr/>
        </p:nvSpPr>
        <p:spPr>
          <a:xfrm>
            <a:off x="9876972" y="4739325"/>
            <a:ext cx="169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Voila,</a:t>
            </a:r>
          </a:p>
          <a:p>
            <a:r>
              <a:rPr lang="en-US" b="1" dirty="0"/>
              <a:t>Clustering is complete!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5D0FCA-65D8-484E-B858-44F6DB83C187}"/>
              </a:ext>
            </a:extLst>
          </p:cNvPr>
          <p:cNvCxnSpPr/>
          <p:nvPr/>
        </p:nvCxnSpPr>
        <p:spPr>
          <a:xfrm>
            <a:off x="2157273" y="5302781"/>
            <a:ext cx="6119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780D6-6272-4878-A61D-C9C1243F73BA}"/>
              </a:ext>
            </a:extLst>
          </p:cNvPr>
          <p:cNvCxnSpPr/>
          <p:nvPr/>
        </p:nvCxnSpPr>
        <p:spPr>
          <a:xfrm>
            <a:off x="4236130" y="5313137"/>
            <a:ext cx="611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E808AE-AEF7-4CDD-AFFA-66D98796A1B5}"/>
              </a:ext>
            </a:extLst>
          </p:cNvPr>
          <p:cNvCxnSpPr>
            <a:cxnSpLocks/>
          </p:cNvCxnSpPr>
          <p:nvPr/>
        </p:nvCxnSpPr>
        <p:spPr>
          <a:xfrm>
            <a:off x="6366778" y="5224365"/>
            <a:ext cx="406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FCD575-F8E7-4594-8FDB-959D3139EC3A}"/>
              </a:ext>
            </a:extLst>
          </p:cNvPr>
          <p:cNvCxnSpPr>
            <a:cxnSpLocks/>
          </p:cNvCxnSpPr>
          <p:nvPr/>
        </p:nvCxnSpPr>
        <p:spPr>
          <a:xfrm flipV="1">
            <a:off x="8285835" y="5257354"/>
            <a:ext cx="1591137" cy="12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6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7E2F-4170-4FFD-B0BF-22B3119D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0"/>
            <a:ext cx="10668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73E51-6B5F-4146-B2A0-B2B47CA2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20" y="1519004"/>
            <a:ext cx="2514783" cy="1475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AEB2EE-E2FE-468C-8BF0-59A97A75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954" y="1527881"/>
            <a:ext cx="2683090" cy="14755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631FB7-BE27-46BB-8680-1A311BEA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94" y="1536759"/>
            <a:ext cx="2598663" cy="147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FE2CF-28F0-4F38-888C-DDAB2248D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294" y="3862085"/>
            <a:ext cx="2709724" cy="1468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BC2127-AB84-4006-BC4C-E552CB482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953" y="3857253"/>
            <a:ext cx="2709724" cy="1472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9C353-9292-4FFA-BE0B-93E534044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920" y="3854577"/>
            <a:ext cx="2514783" cy="14491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E20077-906F-47FD-8057-C309DD76EA3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572703" y="2256776"/>
            <a:ext cx="416251" cy="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FD39C4-5D40-42CD-BFB6-C21F1E540119}"/>
              </a:ext>
            </a:extLst>
          </p:cNvPr>
          <p:cNvCxnSpPr>
            <a:cxnSpLocks/>
          </p:cNvCxnSpPr>
          <p:nvPr/>
        </p:nvCxnSpPr>
        <p:spPr>
          <a:xfrm>
            <a:off x="7672500" y="2240500"/>
            <a:ext cx="416251" cy="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00219-19AC-4F20-9A4E-C176B3F2A266}"/>
              </a:ext>
            </a:extLst>
          </p:cNvPr>
          <p:cNvCxnSpPr>
            <a:cxnSpLocks/>
          </p:cNvCxnSpPr>
          <p:nvPr/>
        </p:nvCxnSpPr>
        <p:spPr>
          <a:xfrm>
            <a:off x="9385881" y="3190412"/>
            <a:ext cx="0" cy="440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78F462-41B1-4233-B6ED-D561FCB64B06}"/>
              </a:ext>
            </a:extLst>
          </p:cNvPr>
          <p:cNvCxnSpPr>
            <a:cxnSpLocks/>
          </p:cNvCxnSpPr>
          <p:nvPr/>
        </p:nvCxnSpPr>
        <p:spPr>
          <a:xfrm flipH="1">
            <a:off x="7723574" y="4505788"/>
            <a:ext cx="357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BAA0B7-E568-4929-87F9-2F23118BAE45}"/>
              </a:ext>
            </a:extLst>
          </p:cNvPr>
          <p:cNvCxnSpPr>
            <a:cxnSpLocks/>
          </p:cNvCxnSpPr>
          <p:nvPr/>
        </p:nvCxnSpPr>
        <p:spPr>
          <a:xfrm flipH="1">
            <a:off x="4608978" y="4613798"/>
            <a:ext cx="357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3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B19C2-7C9F-4EF0-A332-4940F7890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35" y="380999"/>
            <a:ext cx="3810000" cy="67618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Choosing K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41B7E80-98D8-4D73-9277-56850507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 r="10053" b="-3"/>
          <a:stretch/>
        </p:blipFill>
        <p:spPr>
          <a:xfrm>
            <a:off x="6350282" y="1651247"/>
            <a:ext cx="5079718" cy="4444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5EF75-48C7-455C-8F18-0E3D9365F7BC}"/>
              </a:ext>
            </a:extLst>
          </p:cNvPr>
          <p:cNvSpPr txBox="1"/>
          <p:nvPr/>
        </p:nvSpPr>
        <p:spPr>
          <a:xfrm>
            <a:off x="692457" y="1766656"/>
            <a:ext cx="4989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direct formula to choose a K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Iterate over various K Values and plot the relation between WSS (within cluster sum of squares) vs Number of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K which is the elbow point of graph </a:t>
            </a:r>
          </a:p>
          <a:p>
            <a:r>
              <a:rPr lang="en-US" dirty="0"/>
              <a:t>     (from where the change is ~linear)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D81C7-FF62-4ED3-A61D-533112C43DDA}"/>
                  </a:ext>
                </a:extLst>
              </p:cNvPr>
              <p:cNvSpPr txBox="1"/>
              <p:nvPr/>
            </p:nvSpPr>
            <p:spPr>
              <a:xfrm>
                <a:off x="1127464" y="4092606"/>
                <a:ext cx="32064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WSS </a:t>
                </a:r>
                <a14:m>
                  <m:oMath xmlns:m="http://schemas.openxmlformats.org/officeDocument/2006/math">
                    <m:r>
                      <a:rPr lang="pt-BR" sz="3000" i="1" smtClean="0">
                        <a:latin typeface="Cambria Math" panose="02040503050406030204" pitchFamily="18" charset="0"/>
                      </a:rPr>
                      <m:t>=∑</m:t>
                    </m:r>
                  </m:oMath>
                </a14:m>
                <a:r>
                  <a:rPr lang="en-US" sz="3000" dirty="0"/>
                  <a:t>(x</a:t>
                </a:r>
                <a:r>
                  <a:rPr lang="en-US" sz="3000" baseline="-25000" dirty="0"/>
                  <a:t>i </a:t>
                </a:r>
                <a:r>
                  <a:rPr lang="en-US" sz="30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000" baseline="30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D81C7-FF62-4ED3-A61D-533112C43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64" y="4092606"/>
                <a:ext cx="3206410" cy="553998"/>
              </a:xfrm>
              <a:prstGeom prst="rect">
                <a:avLst/>
              </a:prstGeom>
              <a:blipFill>
                <a:blip r:embed="rId3"/>
                <a:stretch>
                  <a:fillRect l="-4563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A7A7-2B80-4D1F-8FE9-B9978AE38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96" y="168674"/>
            <a:ext cx="10668000" cy="835981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Compression </a:t>
            </a:r>
            <a:r>
              <a:rPr lang="en-US" sz="2200" dirty="0"/>
              <a:t>(using K Means)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E03BD-4F01-4FB9-8341-2F6DB38EC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3" r="2670" b="2772"/>
          <a:stretch/>
        </p:blipFill>
        <p:spPr>
          <a:xfrm>
            <a:off x="1935333" y="1911196"/>
            <a:ext cx="4350058" cy="3113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C23CA-BCA2-4309-90FC-51EA9575B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7" r="4020" b="2458"/>
          <a:stretch/>
        </p:blipFill>
        <p:spPr>
          <a:xfrm>
            <a:off x="7111014" y="1921510"/>
            <a:ext cx="4261282" cy="31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6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780C-5B84-44B8-92CF-9C2561E3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9898"/>
            <a:ext cx="10668000" cy="827103"/>
          </a:xfrm>
        </p:spPr>
        <p:txBody>
          <a:bodyPr>
            <a:normAutofit fontScale="90000"/>
          </a:bodyPr>
          <a:lstStyle/>
          <a:p>
            <a:r>
              <a:rPr lang="en-US" dirty="0"/>
              <a:t>K Nearest Neighbors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45B78-C4BF-4D1C-B1DF-09E305818BF7}"/>
              </a:ext>
            </a:extLst>
          </p:cNvPr>
          <p:cNvSpPr txBox="1"/>
          <p:nvPr/>
        </p:nvSpPr>
        <p:spPr>
          <a:xfrm>
            <a:off x="1651246" y="1491449"/>
            <a:ext cx="9215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Machine Learning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does not need to be linear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concept of Feature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Predicts class that is of the nearest neighbors.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is the number of Neighbors to be used for voting. </a:t>
            </a:r>
          </a:p>
          <a:p>
            <a:r>
              <a:rPr lang="en-US" dirty="0"/>
              <a:t>     (generally between 3 to sqrt(n))</a:t>
            </a:r>
          </a:p>
        </p:txBody>
      </p:sp>
    </p:spTree>
    <p:extLst>
      <p:ext uri="{BB962C8B-B14F-4D97-AF65-F5344CB8AC3E}">
        <p14:creationId xmlns:p14="http://schemas.microsoft.com/office/powerpoint/2010/main" val="135761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A51C-6A1A-4F23-A9DD-3D66E9CC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24" y="0"/>
            <a:ext cx="10668000" cy="995779"/>
          </a:xfrm>
        </p:spPr>
        <p:txBody>
          <a:bodyPr/>
          <a:lstStyle/>
          <a:p>
            <a:r>
              <a:rPr lang="en-US" dirty="0"/>
              <a:t>Choosing 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B449-37F5-45C9-91BD-3D98E6123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654" y="1216239"/>
            <a:ext cx="10668000" cy="1524000"/>
          </a:xfrm>
        </p:spPr>
        <p:txBody>
          <a:bodyPr>
            <a:noAutofit/>
          </a:bodyPr>
          <a:lstStyle/>
          <a:p>
            <a:pPr algn="l"/>
            <a:r>
              <a:rPr lang="en-US" sz="2500" b="1" dirty="0"/>
              <a:t>Too low value like 1 or 2: Adds a lot of variance/noise</a:t>
            </a:r>
          </a:p>
          <a:p>
            <a:pPr algn="l"/>
            <a:r>
              <a:rPr lang="en-US" sz="2500" b="1" dirty="0"/>
              <a:t>Too high K Value: Lot of processing time</a:t>
            </a:r>
          </a:p>
          <a:p>
            <a:pPr algn="l"/>
            <a:r>
              <a:rPr lang="en-US" sz="2500" b="1" dirty="0"/>
              <a:t>Best K Value is a trade off between the 2 extremes.</a:t>
            </a:r>
          </a:p>
          <a:p>
            <a:pPr algn="l"/>
            <a:r>
              <a:rPr lang="en-US" sz="2500" b="1" dirty="0"/>
              <a:t>Tip: Choose K to be odd to avoid ambiguity</a:t>
            </a:r>
          </a:p>
          <a:p>
            <a:pPr algn="l"/>
            <a:endParaRPr lang="en-US" sz="2500" b="1" dirty="0"/>
          </a:p>
        </p:txBody>
      </p:sp>
      <p:pic>
        <p:nvPicPr>
          <p:cNvPr id="2050" name="Picture 2" descr="An Introduction to k-Nearest Neighbors in Machine Learning">
            <a:extLst>
              <a:ext uri="{FF2B5EF4-FFF2-40B4-BE49-F238E27FC236}">
                <a16:creationId xmlns:a16="http://schemas.microsoft.com/office/drawing/2014/main" id="{D8E7478D-7C7A-4A18-A9D6-FC3E0F724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8" y="3586442"/>
            <a:ext cx="3678222" cy="32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erview Case Study #1: The Statistics Of KNN Parameter ...">
            <a:extLst>
              <a:ext uri="{FF2B5EF4-FFF2-40B4-BE49-F238E27FC236}">
                <a16:creationId xmlns:a16="http://schemas.microsoft.com/office/drawing/2014/main" id="{55F3C293-18D9-4B8E-BA28-CE57A1984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3" y="3586442"/>
            <a:ext cx="3268832" cy="32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69B971-87AC-4DD6-ACC3-5A2620CE36B6}"/>
              </a:ext>
            </a:extLst>
          </p:cNvPr>
          <p:cNvSpPr txBox="1"/>
          <p:nvPr/>
        </p:nvSpPr>
        <p:spPr>
          <a:xfrm>
            <a:off x="8629096" y="6418525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source: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37508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D23-AB89-4CAC-AF7A-25CCE8FB5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691" y="204185"/>
            <a:ext cx="10668000" cy="889247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to prefer 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20EF2-9880-4D3F-B38D-167509517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533" y="1340527"/>
            <a:ext cx="10668000" cy="15240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1" dirty="0"/>
              <a:t>Dataset is small/subset is being used (Everything is stored in memory)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1" dirty="0"/>
              <a:t>Data has less Noise/Outliers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1" dirty="0"/>
              <a:t>Labels provided (Supervised algorithm)</a:t>
            </a:r>
          </a:p>
        </p:txBody>
      </p:sp>
    </p:spTree>
    <p:extLst>
      <p:ext uri="{BB962C8B-B14F-4D97-AF65-F5344CB8AC3E}">
        <p14:creationId xmlns:p14="http://schemas.microsoft.com/office/powerpoint/2010/main" val="361822266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412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 Next LT Pro Light</vt:lpstr>
      <vt:lpstr>Cambria Math</vt:lpstr>
      <vt:lpstr>Courier New</vt:lpstr>
      <vt:lpstr>Sitka Subheading</vt:lpstr>
      <vt:lpstr>PebbleVTI</vt:lpstr>
      <vt:lpstr>Machine Learning  Part -2</vt:lpstr>
      <vt:lpstr>Agenda</vt:lpstr>
      <vt:lpstr>K Means Clustering</vt:lpstr>
      <vt:lpstr>Process</vt:lpstr>
      <vt:lpstr>Choosing K</vt:lpstr>
      <vt:lpstr>Image Compression (using K Means)</vt:lpstr>
      <vt:lpstr>K Nearest Neighbors</vt:lpstr>
      <vt:lpstr>Choosing K</vt:lpstr>
      <vt:lpstr>When to prefer KNN</vt:lpstr>
      <vt:lpstr>Cross Validation</vt:lpstr>
      <vt:lpstr>Support Vector Machine (SVM)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Part -2</dc:title>
  <dc:creator>VISHNU THAKRAL</dc:creator>
  <cp:lastModifiedBy>VISHNU THAKRAL</cp:lastModifiedBy>
  <cp:revision>16</cp:revision>
  <dcterms:created xsi:type="dcterms:W3CDTF">2020-08-17T12:45:03Z</dcterms:created>
  <dcterms:modified xsi:type="dcterms:W3CDTF">2021-04-21T12:17:15Z</dcterms:modified>
</cp:coreProperties>
</file>