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1" r:id="rId5"/>
    <p:sldId id="292" r:id="rId6"/>
    <p:sldId id="291" r:id="rId7"/>
    <p:sldId id="268" r:id="rId8"/>
    <p:sldId id="270" r:id="rId9"/>
    <p:sldId id="267" r:id="rId10"/>
    <p:sldId id="273" r:id="rId11"/>
    <p:sldId id="272" r:id="rId12"/>
    <p:sldId id="274" r:id="rId13"/>
    <p:sldId id="260" r:id="rId14"/>
    <p:sldId id="294" r:id="rId15"/>
    <p:sldId id="293" r:id="rId16"/>
    <p:sldId id="276" r:id="rId17"/>
    <p:sldId id="259" r:id="rId18"/>
    <p:sldId id="290" r:id="rId19"/>
    <p:sldId id="297" r:id="rId20"/>
    <p:sldId id="298" r:id="rId21"/>
    <p:sldId id="296" r:id="rId22"/>
    <p:sldId id="281" r:id="rId23"/>
    <p:sldId id="265" r:id="rId24"/>
    <p:sldId id="299" r:id="rId25"/>
    <p:sldId id="278" r:id="rId26"/>
    <p:sldId id="279" r:id="rId27"/>
    <p:sldId id="280" r:id="rId28"/>
    <p:sldId id="300" r:id="rId29"/>
    <p:sldId id="285" r:id="rId30"/>
    <p:sldId id="301" r:id="rId31"/>
    <p:sldId id="283" r:id="rId32"/>
    <p:sldId id="302" r:id="rId33"/>
    <p:sldId id="284" r:id="rId34"/>
    <p:sldId id="303" r:id="rId35"/>
    <p:sldId id="287" r:id="rId36"/>
    <p:sldId id="288" r:id="rId37"/>
    <p:sldId id="289" r:id="rId38"/>
    <p:sldId id="286" r:id="rId39"/>
    <p:sldId id="304" r:id="rId40"/>
    <p:sldId id="305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08.09.2023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08.09.2023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08.09.2023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84629/" TargetMode="External"/><Relationship Id="rId2" Type="http://schemas.openxmlformats.org/officeDocument/2006/relationships/hyperlink" Target="http://www.dabeaz.com/python/GI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lib.io/p/samouchitel-po-python-dlya-nachinayushchih-chast-3-tipy-dannyh-preobrazovanie-i-bazovye-operacii-2022-10-1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spiski-list-funkcii-i-metody-spiskov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world.ru/tipy-dannyx-v-python/stroki-funkcii-i-metody-strok.html" TargetMode="External"/><Relationship Id="rId4" Type="http://schemas.openxmlformats.org/officeDocument/2006/relationships/hyperlink" Target="https://proglib.io/p/samouchitel-po-python-dlya-nachinayushchih-chast-4-metody-raboty-so-strokami-2022-10-24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osnovy/pep-8-rukovodstvo-po-napisaniyu-koda-na-pyth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DCBA-FFEA-4C23-86DA-EFCF1EE8A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Программирование на  </a:t>
            </a:r>
            <a:r>
              <a:rPr lang="en-US" sz="5000" dirty="0"/>
              <a:t>Python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A386BF-6F3D-463A-8A41-AB2469D06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Базовый курс. Часть 1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0527A-A00C-4258-BE72-B382461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78" y="185670"/>
            <a:ext cx="910818" cy="1028543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96FAE4CA-D9A6-4608-B168-E8303F63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69" y="2703513"/>
            <a:ext cx="910818" cy="9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logo">
            <a:extLst>
              <a:ext uri="{FF2B5EF4-FFF2-40B4-BE49-F238E27FC236}">
                <a16:creationId xmlns:a16="http://schemas.microsoft.com/office/drawing/2014/main" id="{ABCFA0D7-FC98-452B-98D1-9D45DFC8F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2FAB8EA-A00B-4931-A398-06D40467DF84}"/>
              </a:ext>
            </a:extLst>
          </p:cNvPr>
          <p:cNvGrpSpPr/>
          <p:nvPr/>
        </p:nvGrpSpPr>
        <p:grpSpPr>
          <a:xfrm>
            <a:off x="9106427" y="5752722"/>
            <a:ext cx="2435589" cy="654338"/>
            <a:chOff x="9106427" y="5752722"/>
            <a:chExt cx="2435589" cy="6543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CE2C40-C8F1-4CCA-95FF-9EDC3B49A61A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/>
                <a:t>Андрей Скороходов</a:t>
              </a:r>
            </a:p>
            <a:p>
              <a:pPr algn="r"/>
              <a:r>
                <a:rPr lang="ru-RU" dirty="0"/>
                <a:t>2023</a:t>
              </a: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624BEEE-2DEB-46DF-A92E-1AE031CF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4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</a:t>
            </a:r>
            <a:r>
              <a:rPr lang="en-US" sz="3200" dirty="0"/>
              <a:t>PEP8</a:t>
            </a:r>
            <a:r>
              <a:rPr lang="ru-RU" sz="3200" dirty="0"/>
              <a:t>. Пробелы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45294" y="980201"/>
            <a:ext cx="4434574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Не 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открывающей или перед закрывающей скобкой.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Перед двоеточием, запятой, точкой с запятой.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Перед открывающей скобкой после вызова функции, обращения к массиву, списку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Более одного пробела вокруг операторов.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Вокруг знака присваивания для именованных аргументов функции.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выделения операторов (=, +, - и т.п.).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двоеточия, запятой, точкой с запятой.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выделения приоритета операторов внутри выражения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1D0CA9-0694-4958-B167-33AAE17E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02" y="1192521"/>
            <a:ext cx="5472132" cy="34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3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91851D-DF8C-4773-AD2C-3DC05A98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519" y="3334297"/>
            <a:ext cx="6706517" cy="28489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</a:t>
            </a:r>
            <a:r>
              <a:rPr lang="en-US" sz="3200" dirty="0"/>
              <a:t>PEP8</a:t>
            </a:r>
            <a:r>
              <a:rPr lang="ru-RU" sz="3200" dirty="0"/>
              <a:t>. Пустые строки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1112668" y="1219859"/>
            <a:ext cx="6562853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отделения функций верхнего уровня и определения классов – 2 строки.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Определения методов внутри классов.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Разделения различных групп внутри функций.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разделения логических разделов.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017080-0B47-4B96-888C-E85B8739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218" y="980201"/>
            <a:ext cx="2963114" cy="26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7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</a:t>
            </a:r>
            <a:r>
              <a:rPr lang="en-US" sz="3200" dirty="0"/>
              <a:t>PEP8</a:t>
            </a:r>
            <a:r>
              <a:rPr lang="ru-RU" sz="3200" dirty="0"/>
              <a:t>. Рекомендации по именованию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0FC7C-BFC2-4BB8-AE06-CE20D969003B}"/>
              </a:ext>
            </a:extLst>
          </p:cNvPr>
          <p:cNvSpPr txBox="1"/>
          <p:nvPr/>
        </p:nvSpPr>
        <p:spPr>
          <a:xfrm>
            <a:off x="838200" y="4338957"/>
            <a:ext cx="7772400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Общие правила</a:t>
            </a:r>
            <a:r>
              <a:rPr lang="en-US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Следует избегать использования </a:t>
            </a:r>
            <a:r>
              <a:rPr lang="en-US" sz="1400" dirty="0"/>
              <a:t>O, l</a:t>
            </a:r>
            <a:r>
              <a:rPr lang="ru-RU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ru-RU" sz="1400" dirty="0"/>
              <a:t>в качестве одиночных идентификаторов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начинаться с цифры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совпадать со служебными словами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содержать специальных символов, пробелов, дефисов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Названия должны быть информативны!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64F2DD-2EAB-450A-86C0-81DE438B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67" y="1170799"/>
            <a:ext cx="6967883" cy="31301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930F16-5BBA-4AD6-92BC-009FB0DF26A9}"/>
              </a:ext>
            </a:extLst>
          </p:cNvPr>
          <p:cNvSpPr/>
          <p:nvPr/>
        </p:nvSpPr>
        <p:spPr>
          <a:xfrm>
            <a:off x="838200" y="897921"/>
            <a:ext cx="3771977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переменных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lowercase, </a:t>
            </a:r>
            <a:r>
              <a:rPr lang="en-US" sz="1400" b="1" dirty="0" err="1"/>
              <a:t>lower_case_with_underscores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модулей и пакетов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lowercase, </a:t>
            </a:r>
            <a:r>
              <a:rPr lang="en-US" sz="1400" b="1" dirty="0" err="1"/>
              <a:t>lower_case_with_underscores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классов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CapitalizedWords</a:t>
            </a:r>
            <a:r>
              <a:rPr lang="ru-RU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Исключения (</a:t>
            </a:r>
            <a:r>
              <a:rPr lang="en-US" sz="1400" dirty="0"/>
              <a:t>Exceptions</a:t>
            </a:r>
            <a:r>
              <a:rPr lang="ru-RU" sz="1400" dirty="0"/>
              <a:t>)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CapitalizedWords</a:t>
            </a:r>
            <a:r>
              <a:rPr lang="ru-RU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функций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lower_case_with_underscores</a:t>
            </a:r>
            <a:r>
              <a:rPr lang="ru-RU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Константы</a:t>
            </a:r>
            <a:r>
              <a:rPr lang="en-US" sz="1400" dirty="0"/>
              <a:t>:</a:t>
            </a:r>
          </a:p>
          <a:p>
            <a:r>
              <a:rPr lang="en-US" sz="1400" b="1" dirty="0"/>
              <a:t>UPPERCASE</a:t>
            </a:r>
            <a:r>
              <a:rPr lang="ru-RU" sz="1400" b="1" dirty="0"/>
              <a:t>_</a:t>
            </a:r>
            <a:r>
              <a:rPr lang="en-US" sz="1400" b="1" dirty="0"/>
              <a:t>WITH_UNDERSCORES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8276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Встроенные библиотеки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13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F59FCA-4897-4AF0-ABD3-26FBB2719BFF}"/>
              </a:ext>
            </a:extLst>
          </p:cNvPr>
          <p:cNvSpPr/>
          <p:nvPr/>
        </p:nvSpPr>
        <p:spPr>
          <a:xfrm>
            <a:off x="991436" y="858214"/>
            <a:ext cx="3782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datetime</a:t>
            </a:r>
            <a:r>
              <a:rPr lang="en-US" sz="1600" dirty="0"/>
              <a:t> – </a:t>
            </a:r>
            <a:r>
              <a:rPr lang="ru-RU" sz="1600" dirty="0"/>
              <a:t>операции со временем, датой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AC7EC-EA62-4A25-A9C9-5BF90A50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3774"/>
            <a:ext cx="4554409" cy="2010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A2083A-808C-4B7B-9C8A-97F97FAC6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9215"/>
            <a:ext cx="4554409" cy="2147079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26A4085-0BBC-42A4-849F-1755C22D1448}"/>
              </a:ext>
            </a:extLst>
          </p:cNvPr>
          <p:cNvSpPr/>
          <p:nvPr/>
        </p:nvSpPr>
        <p:spPr>
          <a:xfrm>
            <a:off x="991435" y="3551999"/>
            <a:ext cx="3777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– </a:t>
            </a:r>
            <a:r>
              <a:rPr lang="ru-RU" sz="1600" dirty="0"/>
              <a:t>генерация случайных значений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A996E3-A19B-40C0-B234-F4BE3C383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791" y="1182170"/>
            <a:ext cx="3381375" cy="2305050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5F91DD0-1915-4756-AB05-C227B2BD74B7}"/>
              </a:ext>
            </a:extLst>
          </p:cNvPr>
          <p:cNvSpPr/>
          <p:nvPr/>
        </p:nvSpPr>
        <p:spPr>
          <a:xfrm>
            <a:off x="7240791" y="858214"/>
            <a:ext cx="315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math</a:t>
            </a:r>
            <a:r>
              <a:rPr lang="en-US" sz="1600" dirty="0"/>
              <a:t> – </a:t>
            </a:r>
            <a:r>
              <a:rPr lang="ru-RU" sz="1600" dirty="0"/>
              <a:t>математические операции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26F4555-CC83-41B3-968F-9B11B63B72C9}"/>
              </a:ext>
            </a:extLst>
          </p:cNvPr>
          <p:cNvSpPr/>
          <p:nvPr/>
        </p:nvSpPr>
        <p:spPr>
          <a:xfrm>
            <a:off x="5971186" y="3551999"/>
            <a:ext cx="525823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Еще 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</a:t>
            </a:r>
            <a:r>
              <a:rPr lang="en-US" sz="1600" dirty="0"/>
              <a:t> – </a:t>
            </a:r>
            <a:r>
              <a:rPr lang="ru-RU" sz="1600" dirty="0"/>
              <a:t>операции с регулярными выражениями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json</a:t>
            </a:r>
            <a:r>
              <a:rPr lang="en-US" sz="1600" dirty="0"/>
              <a:t> – </a:t>
            </a:r>
            <a:r>
              <a:rPr lang="ru-RU" sz="1600" dirty="0"/>
              <a:t>операции с форматом </a:t>
            </a:r>
            <a:r>
              <a:rPr lang="en-US" sz="16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logging</a:t>
            </a:r>
            <a:r>
              <a:rPr lang="en-US" sz="1600" dirty="0"/>
              <a:t> – </a:t>
            </a:r>
            <a:r>
              <a:rPr lang="ru-RU" sz="1600" dirty="0"/>
              <a:t>модуль </a:t>
            </a:r>
            <a:r>
              <a:rPr lang="ru-RU" sz="1600" dirty="0" err="1"/>
              <a:t>логгирования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os</a:t>
            </a:r>
            <a:r>
              <a:rPr lang="en-US" sz="1600" dirty="0"/>
              <a:t> – </a:t>
            </a:r>
            <a:r>
              <a:rPr lang="ru-RU" sz="1600" dirty="0"/>
              <a:t>модуль взаимодействия с 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pathlib</a:t>
            </a:r>
            <a:r>
              <a:rPr lang="en-US" sz="1600" dirty="0"/>
              <a:t> – </a:t>
            </a:r>
            <a:r>
              <a:rPr lang="ru-RU" sz="1600" dirty="0"/>
              <a:t>модуль взаимодействия с файловыми путями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2265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Сторонние библиотеки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14</a:t>
            </a:fld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26F4555-CC83-41B3-968F-9B11B63B72C9}"/>
              </a:ext>
            </a:extLst>
          </p:cNvPr>
          <p:cNvSpPr/>
          <p:nvPr/>
        </p:nvSpPr>
        <p:spPr>
          <a:xfrm>
            <a:off x="838200" y="844440"/>
            <a:ext cx="49753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matplotlib</a:t>
            </a:r>
            <a:r>
              <a:rPr lang="en-US" sz="1600" dirty="0"/>
              <a:t> – </a:t>
            </a:r>
            <a:r>
              <a:rPr lang="ru-RU" sz="1600" dirty="0"/>
              <a:t>отрисовка графиков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en-US" sz="1600" dirty="0"/>
              <a:t> – </a:t>
            </a:r>
            <a:r>
              <a:rPr lang="ru-RU" sz="1600" dirty="0"/>
              <a:t>работа с табличными данными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numpy</a:t>
            </a:r>
            <a:r>
              <a:rPr lang="en-US" sz="1600" dirty="0"/>
              <a:t> – </a:t>
            </a:r>
            <a:r>
              <a:rPr lang="ru-RU" sz="1600" dirty="0"/>
              <a:t>работа с матрицами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requests</a:t>
            </a:r>
            <a:r>
              <a:rPr lang="en-US" sz="1600" dirty="0"/>
              <a:t> – </a:t>
            </a:r>
            <a:r>
              <a:rPr lang="ru-RU" sz="1600" dirty="0"/>
              <a:t>работа с </a:t>
            </a:r>
            <a:r>
              <a:rPr lang="en-US" sz="1600" dirty="0"/>
              <a:t>http </a:t>
            </a:r>
            <a:r>
              <a:rPr lang="ru-RU" sz="1600" dirty="0"/>
              <a:t>запросами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PyTorch</a:t>
            </a:r>
            <a:r>
              <a:rPr lang="en-US" sz="1600" dirty="0"/>
              <a:t> – </a:t>
            </a:r>
            <a:r>
              <a:rPr lang="ru-RU" sz="1600" dirty="0"/>
              <a:t>работа с нейронными сетями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r>
              <a:rPr lang="ru-RU" sz="1600" dirty="0"/>
              <a:t>Для использования библиотеки достаточно ее импортировать, если она уже установлена в системе. Если нет – тогда необходимо ее установить командой </a:t>
            </a:r>
            <a:r>
              <a:rPr lang="en-US" sz="1600" dirty="0">
                <a:solidFill>
                  <a:schemeClr val="accent1"/>
                </a:solidFill>
              </a:rPr>
              <a:t>pip install &lt;</a:t>
            </a:r>
            <a:r>
              <a:rPr lang="ru-RU" sz="1600" dirty="0">
                <a:solidFill>
                  <a:schemeClr val="accent1"/>
                </a:solidFill>
              </a:rPr>
              <a:t>имя библиотеки</a:t>
            </a:r>
            <a:r>
              <a:rPr lang="en-US" sz="1600" dirty="0">
                <a:solidFill>
                  <a:schemeClr val="accent1"/>
                </a:solidFill>
              </a:rPr>
              <a:t>&gt;</a:t>
            </a:r>
            <a:r>
              <a:rPr lang="ru-RU" sz="16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86C785-78DA-44BF-93AC-A5686FE9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202" y="1568479"/>
            <a:ext cx="4953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093F108-E38B-42E1-9BA7-483B7415BB86}"/>
              </a:ext>
            </a:extLst>
          </p:cNvPr>
          <p:cNvSpPr/>
          <p:nvPr/>
        </p:nvSpPr>
        <p:spPr>
          <a:xfrm>
            <a:off x="8062972" y="3357255"/>
            <a:ext cx="3005112" cy="19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Интерпретируемый язык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15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11399D8-BB4D-4AAD-803C-FE662D3CD17C}"/>
              </a:ext>
            </a:extLst>
          </p:cNvPr>
          <p:cNvSpPr/>
          <p:nvPr/>
        </p:nvSpPr>
        <p:spPr>
          <a:xfrm>
            <a:off x="838200" y="973912"/>
            <a:ext cx="3771977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Компилируемые языки (С, </a:t>
            </a:r>
            <a:r>
              <a:rPr lang="en-US" sz="1400" b="1" dirty="0"/>
              <a:t>.NET</a:t>
            </a:r>
            <a:r>
              <a:rPr lang="ru-RU" sz="1400" b="1" dirty="0"/>
              <a:t>, </a:t>
            </a:r>
            <a:r>
              <a:rPr lang="en-US" sz="1400" b="1" dirty="0"/>
              <a:t>Go, Java</a:t>
            </a:r>
            <a:r>
              <a:rPr lang="ru-RU" sz="1400" b="1" dirty="0"/>
              <a:t>…)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597E78-AD75-493D-A9E1-8B449BD31740}"/>
              </a:ext>
            </a:extLst>
          </p:cNvPr>
          <p:cNvSpPr/>
          <p:nvPr/>
        </p:nvSpPr>
        <p:spPr>
          <a:xfrm>
            <a:off x="6645116" y="973912"/>
            <a:ext cx="477797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Интерпретируемые языки (</a:t>
            </a:r>
            <a:r>
              <a:rPr lang="en-US" sz="1400" b="1" dirty="0"/>
              <a:t>Python, Perl, JavaScript</a:t>
            </a:r>
            <a:r>
              <a:rPr lang="ru-RU" sz="1400" b="1" dirty="0"/>
              <a:t>…)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AB780798-2B05-4845-BA38-050063B9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88" y="1647669"/>
            <a:ext cx="3267531" cy="1538502"/>
          </a:xfrm>
          <a:prstGeom prst="rect">
            <a:avLst/>
          </a:prstGeom>
        </p:spPr>
      </p:pic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801D9738-059D-43DA-A917-919FD87CC9E4}"/>
              </a:ext>
            </a:extLst>
          </p:cNvPr>
          <p:cNvSpPr/>
          <p:nvPr/>
        </p:nvSpPr>
        <p:spPr>
          <a:xfrm>
            <a:off x="838200" y="1303676"/>
            <a:ext cx="1296099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Исходный код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891CCA7E-9744-4906-B3A8-4FE49BAE7F6A}"/>
              </a:ext>
            </a:extLst>
          </p:cNvPr>
          <p:cNvSpPr/>
          <p:nvPr/>
        </p:nvSpPr>
        <p:spPr>
          <a:xfrm>
            <a:off x="3044505" y="1303676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Машинный код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C2E5E4E2-7671-4F0A-9A47-237510F04B47}"/>
              </a:ext>
            </a:extLst>
          </p:cNvPr>
          <p:cNvSpPr/>
          <p:nvPr/>
        </p:nvSpPr>
        <p:spPr>
          <a:xfrm>
            <a:off x="1803656" y="3166209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Компиляция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C6CC39A-F314-4952-AF01-5B39FAF53B2A}"/>
              </a:ext>
            </a:extLst>
          </p:cNvPr>
          <p:cNvSpPr/>
          <p:nvPr/>
        </p:nvSpPr>
        <p:spPr>
          <a:xfrm rot="16200000">
            <a:off x="1741743" y="2246553"/>
            <a:ext cx="1451994" cy="3407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</a:rPr>
              <a:t>Компилятор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59964ECD-4641-49AA-9800-9E57EACF2E6D}"/>
              </a:ext>
            </a:extLst>
          </p:cNvPr>
          <p:cNvSpPr/>
          <p:nvPr/>
        </p:nvSpPr>
        <p:spPr>
          <a:xfrm>
            <a:off x="4142838" y="1942945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F86C6BF-ED6D-4FBD-9DD1-211C9B36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004" y="2015532"/>
            <a:ext cx="228600" cy="295275"/>
          </a:xfrm>
          <a:prstGeom prst="rect">
            <a:avLst/>
          </a:prstGeom>
        </p:spPr>
      </p:pic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8920DC32-E686-4475-B70C-9696DED78485}"/>
              </a:ext>
            </a:extLst>
          </p:cNvPr>
          <p:cNvSpPr/>
          <p:nvPr/>
        </p:nvSpPr>
        <p:spPr>
          <a:xfrm rot="5400000">
            <a:off x="7062542" y="1556834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Исходный код</a:t>
            </a: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762457C4-F6D4-4247-96A5-E06E474C635A}"/>
              </a:ext>
            </a:extLst>
          </p:cNvPr>
          <p:cNvSpPr/>
          <p:nvPr/>
        </p:nvSpPr>
        <p:spPr>
          <a:xfrm rot="5400000">
            <a:off x="8574198" y="1390661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Интерпретатор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7393617-8081-4E80-BC66-C5481B65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72" y="1867894"/>
            <a:ext cx="228600" cy="295275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2B4FF9B1-D042-4F45-B273-286E1E97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790" y="1867893"/>
            <a:ext cx="228600" cy="295275"/>
          </a:xfrm>
          <a:prstGeom prst="rect">
            <a:avLst/>
          </a:prstGeom>
        </p:spPr>
      </p:pic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E0E018E3-E500-4E70-BEE7-9309ADFD4A74}"/>
              </a:ext>
            </a:extLst>
          </p:cNvPr>
          <p:cNvSpPr/>
          <p:nvPr/>
        </p:nvSpPr>
        <p:spPr>
          <a:xfrm>
            <a:off x="8049796" y="2257937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Интерпретация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D9BD4C1-F77A-49A7-8482-B492F8995123}"/>
              </a:ext>
            </a:extLst>
          </p:cNvPr>
          <p:cNvSpPr/>
          <p:nvPr/>
        </p:nvSpPr>
        <p:spPr>
          <a:xfrm>
            <a:off x="9616090" y="1803862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DA6F2522-A811-4A0B-91CF-3222DD4C4A76}"/>
              </a:ext>
            </a:extLst>
          </p:cNvPr>
          <p:cNvSpPr/>
          <p:nvPr/>
        </p:nvSpPr>
        <p:spPr>
          <a:xfrm>
            <a:off x="6645116" y="2896841"/>
            <a:ext cx="477797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Реализация </a:t>
            </a:r>
            <a:r>
              <a:rPr lang="en-US" sz="1400" b="1" dirty="0"/>
              <a:t>Python</a:t>
            </a:r>
            <a:endParaRPr lang="ru-RU" sz="1400" b="1" dirty="0"/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BA052024-7687-4EBB-B396-5871058E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465" y="3584107"/>
            <a:ext cx="228600" cy="295275"/>
          </a:xfrm>
          <a:prstGeom prst="rect">
            <a:avLst/>
          </a:prstGeom>
        </p:spPr>
      </p:pic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E5BC1267-3449-4DCA-8EB1-B7E867C298C9}"/>
              </a:ext>
            </a:extLst>
          </p:cNvPr>
          <p:cNvSpPr/>
          <p:nvPr/>
        </p:nvSpPr>
        <p:spPr>
          <a:xfrm rot="5400000">
            <a:off x="7062542" y="3271327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Исходный код</a:t>
            </a: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A96E2539-6116-4D8E-8CD4-FB1AA0F80646}"/>
              </a:ext>
            </a:extLst>
          </p:cNvPr>
          <p:cNvSpPr/>
          <p:nvPr/>
        </p:nvSpPr>
        <p:spPr>
          <a:xfrm rot="5400000">
            <a:off x="8574198" y="3105154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Компилятор</a:t>
            </a: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A3C59770-E900-45A6-BA77-BB9E0F227947}"/>
              </a:ext>
            </a:extLst>
          </p:cNvPr>
          <p:cNvSpPr/>
          <p:nvPr/>
        </p:nvSpPr>
        <p:spPr>
          <a:xfrm rot="5400000">
            <a:off x="10128698" y="3271328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ByteCode</a:t>
            </a:r>
            <a:endParaRPr lang="ru-RU" sz="1200" dirty="0"/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30AE0AB-ADA2-46C0-AC57-491E32F9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790" y="3584107"/>
            <a:ext cx="228600" cy="295275"/>
          </a:xfrm>
          <a:prstGeom prst="rect">
            <a:avLst/>
          </a:prstGeom>
        </p:spPr>
      </p:pic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EA6D92BD-719A-4C54-97EC-01278382F13C}"/>
              </a:ext>
            </a:extLst>
          </p:cNvPr>
          <p:cNvSpPr/>
          <p:nvPr/>
        </p:nvSpPr>
        <p:spPr>
          <a:xfrm rot="5400000">
            <a:off x="9979603" y="4078861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Python Virtual Machine</a:t>
            </a:r>
            <a:endParaRPr lang="ru-RU" sz="1200" dirty="0"/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3648682-5C8A-4635-AE92-0A699B9AD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144961" y="4093117"/>
            <a:ext cx="407370" cy="295275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4762B511-6273-4924-AE35-4FE7711ED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841465" y="4618100"/>
            <a:ext cx="228600" cy="295275"/>
          </a:xfrm>
          <a:prstGeom prst="rect">
            <a:avLst/>
          </a:prstGeom>
        </p:spPr>
      </p:pic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7DD64E10-7899-4F88-B351-748EC5860F36}"/>
              </a:ext>
            </a:extLst>
          </p:cNvPr>
          <p:cNvSpPr/>
          <p:nvPr/>
        </p:nvSpPr>
        <p:spPr>
          <a:xfrm>
            <a:off x="6549933" y="4531284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103256E4-DA11-42B9-A6E6-D4B9DCEDC83C}"/>
              </a:ext>
            </a:extLst>
          </p:cNvPr>
          <p:cNvSpPr/>
          <p:nvPr/>
        </p:nvSpPr>
        <p:spPr>
          <a:xfrm rot="5400000">
            <a:off x="10128697" y="5173716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Библиотеки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95687C6E-248D-4BA4-AB70-07FA50525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144961" y="5038228"/>
            <a:ext cx="407370" cy="295275"/>
          </a:xfrm>
          <a:prstGeom prst="rect">
            <a:avLst/>
          </a:prstGeom>
        </p:spPr>
      </p:pic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FB009749-DD24-4189-9E08-05D2CF0EA365}"/>
              </a:ext>
            </a:extLst>
          </p:cNvPr>
          <p:cNvSpPr/>
          <p:nvPr/>
        </p:nvSpPr>
        <p:spPr>
          <a:xfrm>
            <a:off x="7912263" y="4922637"/>
            <a:ext cx="1451994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rgbClr val="002060"/>
                </a:solidFill>
              </a:rPr>
              <a:t>Интерпретатор</a:t>
            </a:r>
          </a:p>
        </p:txBody>
      </p:sp>
      <p:graphicFrame>
        <p:nvGraphicFramePr>
          <p:cNvPr id="90" name="Таблица 89">
            <a:extLst>
              <a:ext uri="{FF2B5EF4-FFF2-40B4-BE49-F238E27FC236}">
                <a16:creationId xmlns:a16="http://schemas.microsoft.com/office/drawing/2014/main" id="{C2F6749A-0788-4FDB-94AE-26C17E8CCF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096" y="461810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213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295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Компилируемые языки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Интерпретируемые языки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0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Высокая скорость исполнения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Низкая скорость исполнения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Сложность при отладке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Простота отладки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8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Платформо</a:t>
                      </a:r>
                      <a:r>
                        <a:rPr lang="ru-RU" sz="1400" dirty="0"/>
                        <a:t>-зависимые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Кроссплатформенность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8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54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Процессы и потоки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16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1D6BAB-3143-4426-B6E4-8F4A0F50663A}"/>
              </a:ext>
            </a:extLst>
          </p:cNvPr>
          <p:cNvSpPr/>
          <p:nvPr/>
        </p:nvSpPr>
        <p:spPr>
          <a:xfrm>
            <a:off x="838201" y="1002247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/>
                </a:solidFill>
              </a:rPr>
              <a:t>Процесс</a:t>
            </a:r>
            <a:r>
              <a:rPr lang="en-US" sz="1600" b="1" dirty="0">
                <a:solidFill>
                  <a:schemeClr val="accent1"/>
                </a:solidFill>
              </a:rPr>
              <a:t> (Process)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часть виртуальной памяти и ресурсов, которую ОС выделяет для выполнения программы.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accent1"/>
                </a:solidFill>
              </a:rPr>
              <a:t>Поток (</a:t>
            </a:r>
            <a:r>
              <a:rPr lang="en-US" sz="1600" b="1" dirty="0">
                <a:solidFill>
                  <a:schemeClr val="accent1"/>
                </a:solidFill>
              </a:rPr>
              <a:t>Thread</a:t>
            </a:r>
            <a:r>
              <a:rPr lang="ru-RU" sz="1600" b="1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наименьшая единица выполнения операций с независимым набором инструкций, часть процесса</a:t>
            </a:r>
            <a:r>
              <a:rPr lang="en-US" sz="1600" dirty="0"/>
              <a:t>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accent1"/>
                </a:solidFill>
              </a:rPr>
              <a:t>Многопоточность (</a:t>
            </a:r>
            <a:r>
              <a:rPr lang="en-US" sz="1600" b="1" dirty="0">
                <a:solidFill>
                  <a:schemeClr val="accent1"/>
                </a:solidFill>
              </a:rPr>
              <a:t>Multithreading</a:t>
            </a:r>
            <a:r>
              <a:rPr lang="ru-RU" sz="1600" b="1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параллельное (без предписанного порядка во времени) выполнение потоков процесса, порожденного в ОС.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6CA0DD3-9996-4338-A4C5-0ED128C89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44781"/>
              </p:ext>
            </p:extLst>
          </p:nvPr>
        </p:nvGraphicFramePr>
        <p:xfrm>
          <a:off x="838200" y="3950337"/>
          <a:ext cx="105156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770098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849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Потоки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Каждое приложение имеет минимум один 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Каждый процесс имеет минимум один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Требуют выделения отдельного места в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Используют память, выделенную под процесс </a:t>
                      </a:r>
                      <a:r>
                        <a:rPr lang="en-US" sz="1400" dirty="0"/>
                        <a:t>-&gt; </a:t>
                      </a:r>
                      <a:r>
                        <a:rPr lang="ru-RU" sz="1400" dirty="0"/>
                        <a:t>создаются и завершаются быстрее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Оперируют только со своими данными. Обмен данными с другими процессами через межпроцессорное взаимодействие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Имеют прямой доступ к ресурсам других потоков процесса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 можно прервать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Поток прервать нельзя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67681"/>
                  </a:ext>
                </a:extLst>
              </a:tr>
            </a:tbl>
          </a:graphicData>
        </a:graphic>
      </p:graphicFrame>
      <p:pic>
        <p:nvPicPr>
          <p:cNvPr id="1026" name="Picture 2" descr="Difference Between Process And Thread in Linux">
            <a:extLst>
              <a:ext uri="{FF2B5EF4-FFF2-40B4-BE49-F238E27FC236}">
                <a16:creationId xmlns:a16="http://schemas.microsoft.com/office/drawing/2014/main" id="{F3130296-9992-46FD-8519-FED8A3A9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0" y="1132768"/>
            <a:ext cx="2579789" cy="17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3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</a:t>
            </a:r>
            <a:r>
              <a:rPr lang="en-US" sz="3200" dirty="0"/>
              <a:t>GIL</a:t>
            </a:r>
            <a:endParaRPr lang="ru-RU" sz="3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FA803D-A33E-459B-B03F-43BF91AC6188}"/>
              </a:ext>
            </a:extLst>
          </p:cNvPr>
          <p:cNvSpPr/>
          <p:nvPr/>
        </p:nvSpPr>
        <p:spPr>
          <a:xfrm>
            <a:off x="838200" y="912195"/>
            <a:ext cx="6233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Global Interpreter Lock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Глобальная блокировка интерпретатора</a:t>
            </a:r>
            <a:endParaRPr lang="ru-RU" sz="1600" dirty="0">
              <a:hlinkClick r:id="rId2"/>
            </a:endParaRPr>
          </a:p>
          <a:p>
            <a:r>
              <a:rPr lang="en-US" sz="1200" dirty="0">
                <a:hlinkClick r:id="rId2"/>
              </a:rPr>
              <a:t>www.dabeaz.com/python/GIL.pdf</a:t>
            </a:r>
            <a:endParaRPr lang="ru-RU" sz="1200" dirty="0"/>
          </a:p>
          <a:p>
            <a:r>
              <a:rPr lang="en-US" sz="1200" dirty="0">
                <a:hlinkClick r:id="rId3"/>
              </a:rPr>
              <a:t>https://habr.com/ru/articles/84629/</a:t>
            </a:r>
            <a:r>
              <a:rPr lang="ru-RU" sz="1200" dirty="0"/>
              <a:t> (перевод)</a:t>
            </a:r>
            <a:endParaRPr lang="en-US" sz="1200" dirty="0"/>
          </a:p>
          <a:p>
            <a:r>
              <a:rPr lang="ru-RU" sz="1600" dirty="0"/>
              <a:t>В конкретный момент времени может выполняться только один поток </a:t>
            </a:r>
            <a:r>
              <a:rPr lang="en-US" sz="1600" dirty="0"/>
              <a:t>Python</a:t>
            </a:r>
            <a:r>
              <a:rPr lang="ru-RU" sz="1600" dirty="0"/>
              <a:t>. За это отвечает </a:t>
            </a:r>
            <a:r>
              <a:rPr lang="en-US" sz="1600" dirty="0"/>
              <a:t>GIL.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A0ECFB-73CD-47C8-BD82-B1617652E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06" y="829122"/>
            <a:ext cx="2911679" cy="60364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8BACBE-2E6C-48C2-89D0-40DC1B2AB76E}"/>
              </a:ext>
            </a:extLst>
          </p:cNvPr>
          <p:cNvSpPr/>
          <p:nvPr/>
        </p:nvSpPr>
        <p:spPr>
          <a:xfrm>
            <a:off x="838200" y="226241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Задачи в потоке: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CPU-bound</a:t>
            </a:r>
            <a:r>
              <a:rPr lang="ru-RU" sz="1400" dirty="0"/>
              <a:t> – преимущественно использующие процессор (напр., математические вычисления)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IO-bound</a:t>
            </a:r>
            <a:r>
              <a:rPr lang="ru-RU" sz="1400" dirty="0"/>
              <a:t> – работающие с вводом-выводом (напр., с диском)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ru-RU" sz="1400" dirty="0"/>
              <a:t>Потоки удерживают </a:t>
            </a:r>
            <a:r>
              <a:rPr lang="en-US" sz="1400" dirty="0"/>
              <a:t>GIL</a:t>
            </a:r>
            <a:r>
              <a:rPr lang="ru-RU" sz="1400" dirty="0"/>
              <a:t>, пока выполняются, но освобождают при задачах ввода-вывода. В этот момент могут запуститься другие потоки.</a:t>
            </a:r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B07A0F-FC7E-4643-AEE8-F67D8A693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207" y="4377136"/>
            <a:ext cx="2907697" cy="16014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3BBB66-37F1-476C-BF30-A72A36018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376" y="2120306"/>
            <a:ext cx="2907697" cy="122528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998C723-756E-43F7-BF59-8661E9310EAC}"/>
              </a:ext>
            </a:extLst>
          </p:cNvPr>
          <p:cNvSpPr/>
          <p:nvPr/>
        </p:nvSpPr>
        <p:spPr>
          <a:xfrm>
            <a:off x="8080207" y="3280661"/>
            <a:ext cx="3254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В процессе всегда есть главный поток (</a:t>
            </a:r>
            <a:r>
              <a:rPr lang="en-US" sz="1200" dirty="0"/>
              <a:t>main thread</a:t>
            </a:r>
            <a:r>
              <a:rPr lang="ru-RU" sz="1200" dirty="0"/>
              <a:t>), в котором производятся обработчики сигналов, интерпретатор периодически проверяет наличие операций ввода-вывода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2CBA4BB-308E-440D-90C1-A12DA8261E07}"/>
              </a:ext>
            </a:extLst>
          </p:cNvPr>
          <p:cNvSpPr/>
          <p:nvPr/>
        </p:nvSpPr>
        <p:spPr>
          <a:xfrm>
            <a:off x="8080207" y="1496990"/>
            <a:ext cx="3254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Поток прерывается на время выполнения операций ввода-вывода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4340E42-9831-480A-8D0C-0BE9F016FED7}"/>
              </a:ext>
            </a:extLst>
          </p:cNvPr>
          <p:cNvSpPr/>
          <p:nvPr/>
        </p:nvSpPr>
        <p:spPr>
          <a:xfrm>
            <a:off x="8080207" y="5978606"/>
            <a:ext cx="3254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Один </a:t>
            </a:r>
            <a:r>
              <a:rPr lang="en-US" sz="1200" dirty="0"/>
              <a:t>CPU</a:t>
            </a:r>
            <a:r>
              <a:rPr lang="ru-RU" sz="1200" dirty="0"/>
              <a:t>-</a:t>
            </a:r>
            <a:r>
              <a:rPr lang="en-US" sz="1200" dirty="0"/>
              <a:t>bound </a:t>
            </a:r>
            <a:r>
              <a:rPr lang="ru-RU" sz="1200" dirty="0"/>
              <a:t>поток может привести к увеличению времени отклика </a:t>
            </a:r>
            <a:r>
              <a:rPr lang="en-US" sz="1200" dirty="0"/>
              <a:t>IO</a:t>
            </a:r>
            <a:r>
              <a:rPr lang="ru-RU" sz="1200" dirty="0"/>
              <a:t>-</a:t>
            </a:r>
            <a:r>
              <a:rPr lang="en-US" sz="1200" dirty="0"/>
              <a:t>bound </a:t>
            </a:r>
            <a:r>
              <a:rPr lang="ru-RU" sz="1200" dirty="0"/>
              <a:t>потока</a:t>
            </a:r>
          </a:p>
        </p:txBody>
      </p:sp>
    </p:spTree>
    <p:extLst>
      <p:ext uri="{BB962C8B-B14F-4D97-AF65-F5344CB8AC3E}">
        <p14:creationId xmlns:p14="http://schemas.microsoft.com/office/powerpoint/2010/main" val="322791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Как пользоваться?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45294" y="980201"/>
            <a:ext cx="9405714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Интерпретатор </a:t>
            </a:r>
            <a:r>
              <a:rPr lang="en-US" sz="1600" dirty="0"/>
              <a:t>Python </a:t>
            </a:r>
            <a:r>
              <a:rPr lang="ru-RU" sz="1600" dirty="0"/>
              <a:t>в</a:t>
            </a:r>
            <a:r>
              <a:rPr lang="en-US" sz="1600" dirty="0"/>
              <a:t> </a:t>
            </a:r>
            <a:r>
              <a:rPr lang="ru-RU" sz="1600" dirty="0"/>
              <a:t>ОС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Jupyter</a:t>
            </a:r>
            <a:r>
              <a:rPr lang="en-US" sz="1600" dirty="0"/>
              <a:t> Notebook (</a:t>
            </a:r>
            <a:r>
              <a:rPr lang="en-US" sz="1600" dirty="0" err="1"/>
              <a:t>Jupyter</a:t>
            </a:r>
            <a:r>
              <a:rPr lang="en-US" sz="1600" dirty="0"/>
              <a:t> Hub, </a:t>
            </a:r>
            <a:r>
              <a:rPr lang="en-US" sz="1600" dirty="0" err="1"/>
              <a:t>Jupyter</a:t>
            </a:r>
            <a:r>
              <a:rPr lang="en-US" sz="1600" dirty="0"/>
              <a:t> Lab</a:t>
            </a:r>
            <a:r>
              <a:rPr lang="ru-RU" sz="1600" dirty="0"/>
              <a:t>, …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 (VS Code, PyCharm</a:t>
            </a:r>
            <a:r>
              <a:rPr lang="ru-RU" sz="1600" dirty="0"/>
              <a:t>, …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Облачные ресурсы (</a:t>
            </a:r>
            <a:r>
              <a:rPr lang="en-US" sz="1600" dirty="0"/>
              <a:t>Google </a:t>
            </a:r>
            <a:r>
              <a:rPr lang="en-US" sz="1600" dirty="0" err="1"/>
              <a:t>Colab</a:t>
            </a:r>
            <a:r>
              <a:rPr lang="en-US" sz="1600" dirty="0"/>
              <a:t>, Kaggle</a:t>
            </a:r>
            <a:r>
              <a:rPr lang="ru-RU" sz="1600" dirty="0"/>
              <a:t>, …)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6D9C02-BDDA-4478-89C3-0D80710F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80" y="875406"/>
            <a:ext cx="3621113" cy="11090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E8D9F5-C22D-4A72-82CC-4610F4BA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69" y="2976536"/>
            <a:ext cx="4616892" cy="29922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FDFBA5-0483-4E68-9D32-EF9516E5B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1243"/>
            <a:ext cx="4278338" cy="32115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2F6584-F840-462D-98DC-15E3A7677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280" y="4017699"/>
            <a:ext cx="4323520" cy="233865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E97BD9-C276-4E08-9DFB-13C8FFA7473E}"/>
              </a:ext>
            </a:extLst>
          </p:cNvPr>
          <p:cNvCxnSpPr/>
          <p:nvPr/>
        </p:nvCxnSpPr>
        <p:spPr>
          <a:xfrm flipV="1">
            <a:off x="3791824" y="1234522"/>
            <a:ext cx="3129093" cy="1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D3BF75D-6C1A-4EA1-8D63-F984CEE2665E}"/>
              </a:ext>
            </a:extLst>
          </p:cNvPr>
          <p:cNvCxnSpPr/>
          <p:nvPr/>
        </p:nvCxnSpPr>
        <p:spPr>
          <a:xfrm>
            <a:off x="5356370" y="1597696"/>
            <a:ext cx="3619850" cy="263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37775EA-1C6E-47F4-AED1-02A060E03ABE}"/>
              </a:ext>
            </a:extLst>
          </p:cNvPr>
          <p:cNvCxnSpPr/>
          <p:nvPr/>
        </p:nvCxnSpPr>
        <p:spPr>
          <a:xfrm>
            <a:off x="3606066" y="1948282"/>
            <a:ext cx="2417229" cy="47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D2B5C30-B234-448D-A261-6996B5F95D14}"/>
              </a:ext>
            </a:extLst>
          </p:cNvPr>
          <p:cNvCxnSpPr/>
          <p:nvPr/>
        </p:nvCxnSpPr>
        <p:spPr>
          <a:xfrm>
            <a:off x="3212983" y="2562689"/>
            <a:ext cx="0" cy="66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4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Задание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45294" y="980201"/>
            <a:ext cx="9405714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Запустите в консоли </a:t>
            </a:r>
            <a:r>
              <a:rPr lang="en-US" sz="1600" dirty="0"/>
              <a:t>windows (</a:t>
            </a:r>
            <a:r>
              <a:rPr lang="en-US" sz="1600" i="1" dirty="0" err="1">
                <a:solidFill>
                  <a:schemeClr val="accent1"/>
                </a:solidFill>
              </a:rPr>
              <a:t>cmd</a:t>
            </a:r>
            <a:r>
              <a:rPr lang="en-US" sz="1600" dirty="0"/>
              <a:t>)</a:t>
            </a:r>
            <a:r>
              <a:rPr lang="ru-RU" sz="1600" dirty="0"/>
              <a:t> интерпретатор </a:t>
            </a:r>
            <a:r>
              <a:rPr lang="en-US" sz="1600" dirty="0"/>
              <a:t>Python (</a:t>
            </a:r>
            <a:r>
              <a:rPr lang="en-US" sz="1600" i="1" dirty="0">
                <a:solidFill>
                  <a:schemeClr val="accent1"/>
                </a:solidFill>
              </a:rPr>
              <a:t>python</a:t>
            </a:r>
            <a:r>
              <a:rPr lang="en-US" sz="16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Узнайте версию </a:t>
            </a:r>
            <a:r>
              <a:rPr lang="en-US" sz="1600" dirty="0"/>
              <a:t>python</a:t>
            </a:r>
            <a:r>
              <a:rPr lang="ru-RU" sz="1600" dirty="0"/>
              <a:t>, которая установлена на вашем ПК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Вычислите сумму двух переменных</a:t>
            </a:r>
            <a:r>
              <a:rPr lang="en-US" sz="1600" dirty="0"/>
              <a:t> (</a:t>
            </a:r>
            <a:r>
              <a:rPr lang="ru-RU" sz="1600" dirty="0"/>
              <a:t>объявите вначале переменные, например, </a:t>
            </a:r>
            <a:r>
              <a:rPr lang="ru-RU" sz="1600" i="1" dirty="0">
                <a:solidFill>
                  <a:schemeClr val="accent1"/>
                </a:solidFill>
              </a:rPr>
              <a:t>а=2</a:t>
            </a:r>
            <a:r>
              <a:rPr lang="en-US" sz="1600" dirty="0"/>
              <a:t>)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Выведите в консоль классическое </a:t>
            </a:r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Hello, world!</a:t>
            </a:r>
            <a:r>
              <a:rPr lang="en-US" sz="1600" i="1" dirty="0"/>
              <a:t>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Попробуйте сложить текст и текст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Попробуйте сложить текст и цифру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19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B8BE1-77D5-43D5-BCF5-80879ACF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59" y="2860469"/>
            <a:ext cx="6687773" cy="34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onty Python's Flying Circus' turns 48 in America today! | Tellyspotting">
            <a:extLst>
              <a:ext uri="{FF2B5EF4-FFF2-40B4-BE49-F238E27FC236}">
                <a16:creationId xmlns:a16="http://schemas.microsoft.com/office/drawing/2014/main" id="{CFAC57A0-ECCA-49C4-9546-EB492B91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54" y="170075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Введение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275865-DF43-418B-8EC3-5C707893E7CE}"/>
              </a:ext>
            </a:extLst>
          </p:cNvPr>
          <p:cNvSpPr/>
          <p:nvPr/>
        </p:nvSpPr>
        <p:spPr>
          <a:xfrm>
            <a:off x="2486550" y="1073791"/>
            <a:ext cx="234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G</a:t>
            </a:r>
            <a:r>
              <a:rPr lang="ru-RU" sz="1400" b="1" dirty="0" err="1"/>
              <a:t>uido</a:t>
            </a:r>
            <a:r>
              <a:rPr lang="ru-RU" sz="1400" b="1" dirty="0"/>
              <a:t> </a:t>
            </a:r>
            <a:r>
              <a:rPr lang="ru-RU" sz="1400" b="1" dirty="0" err="1"/>
              <a:t>van</a:t>
            </a:r>
            <a:r>
              <a:rPr lang="ru-RU" sz="1400" b="1" dirty="0"/>
              <a:t> </a:t>
            </a:r>
            <a:r>
              <a:rPr lang="en-US" sz="1400" b="1" dirty="0"/>
              <a:t>R</a:t>
            </a:r>
            <a:r>
              <a:rPr lang="ru-RU" sz="1400" b="1" dirty="0" err="1"/>
              <a:t>ossum</a:t>
            </a:r>
            <a:r>
              <a:rPr lang="en-US" sz="1400" b="1" dirty="0"/>
              <a:t> </a:t>
            </a:r>
            <a:r>
              <a:rPr lang="en-US" sz="1400" dirty="0"/>
              <a:t>(Netherlands, 31.01.1956…)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D728C5-A2CA-4F67-950B-5A8C17871E92}"/>
              </a:ext>
            </a:extLst>
          </p:cNvPr>
          <p:cNvSpPr/>
          <p:nvPr/>
        </p:nvSpPr>
        <p:spPr>
          <a:xfrm>
            <a:off x="6733685" y="1063145"/>
            <a:ext cx="3562963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1991</a:t>
            </a:r>
            <a:r>
              <a:rPr lang="en-US" sz="1400" dirty="0"/>
              <a:t> – </a:t>
            </a:r>
            <a:r>
              <a:rPr lang="ru-RU" sz="1400" dirty="0"/>
              <a:t>первая публикация </a:t>
            </a:r>
            <a:r>
              <a:rPr lang="en-US" sz="1400" dirty="0"/>
              <a:t>Python (0.9.0)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1994</a:t>
            </a:r>
            <a:r>
              <a:rPr lang="en-US" sz="1400" dirty="0"/>
              <a:t> – Python 1.0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2000</a:t>
            </a:r>
            <a:r>
              <a:rPr lang="en-US" sz="1400" dirty="0"/>
              <a:t> – Python 2.0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2008</a:t>
            </a:r>
            <a:r>
              <a:rPr lang="en-US" sz="1400" dirty="0"/>
              <a:t> – Python 3.0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2023</a:t>
            </a:r>
            <a:r>
              <a:rPr lang="ru-RU" sz="1400" dirty="0"/>
              <a:t> –</a:t>
            </a:r>
            <a:r>
              <a:rPr lang="en-US" sz="1400" dirty="0"/>
              <a:t> Python 3.11</a:t>
            </a:r>
            <a:endParaRPr lang="ru-RU" sz="1400" dirty="0"/>
          </a:p>
        </p:txBody>
      </p:sp>
      <p:pic>
        <p:nvPicPr>
          <p:cNvPr id="2050" name="Picture 2" descr="Guido van Rossum | LinkedIn">
            <a:extLst>
              <a:ext uri="{FF2B5EF4-FFF2-40B4-BE49-F238E27FC236}">
                <a16:creationId xmlns:a16="http://schemas.microsoft.com/office/drawing/2014/main" id="{AF5DD61C-CE5E-487C-B8DC-499C9CADB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32" y="1073791"/>
            <a:ext cx="1253921" cy="12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345ECE-EBA3-40B6-8A84-E08F123D0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076" y="3224854"/>
            <a:ext cx="4234212" cy="304471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B3DD5C-6D17-4DC0-8A9E-FEB2D00AE07E}"/>
              </a:ext>
            </a:extLst>
          </p:cNvPr>
          <p:cNvSpPr/>
          <p:nvPr/>
        </p:nvSpPr>
        <p:spPr>
          <a:xfrm>
            <a:off x="6096000" y="6227335"/>
            <a:ext cx="5315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https://www.statista.com/statistics/793628/worldwide-developer-survey-most-used-languages/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B54865F-0C6C-4F97-AF11-3402791FCC41}"/>
              </a:ext>
            </a:extLst>
          </p:cNvPr>
          <p:cNvSpPr/>
          <p:nvPr/>
        </p:nvSpPr>
        <p:spPr>
          <a:xfrm>
            <a:off x="7122830" y="3020869"/>
            <a:ext cx="3173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Наиболее популярные ЯП в 2023 году: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1164498" y="3429000"/>
            <a:ext cx="4739054" cy="2644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Преимущества </a:t>
            </a:r>
            <a:r>
              <a:rPr lang="en-US" sz="1400" b="1" dirty="0"/>
              <a:t>Python: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Простой базовый синтаксис -</a:t>
            </a:r>
            <a:r>
              <a:rPr lang="en-US" sz="1400" dirty="0"/>
              <a:t>&gt; </a:t>
            </a:r>
            <a:r>
              <a:rPr lang="ru-RU" sz="1400" dirty="0"/>
              <a:t>низкий порог вхождения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Расширяемость и гибкость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Интерпретируемость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Кроссплатформенность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Стандарт написания кода (</a:t>
            </a:r>
            <a:r>
              <a:rPr lang="en-US" sz="1400" dirty="0"/>
              <a:t>PEP</a:t>
            </a:r>
            <a:r>
              <a:rPr lang="ru-RU" sz="1400" dirty="0"/>
              <a:t>8)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Широта применения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OpenSource</a:t>
            </a:r>
            <a:r>
              <a:rPr lang="ru-RU" sz="1400" dirty="0"/>
              <a:t>, большое сообщество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0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Задание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45294" y="980201"/>
            <a:ext cx="9405714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Зайдите на </a:t>
            </a:r>
            <a:r>
              <a:rPr lang="en-US" sz="1600" dirty="0">
                <a:hlinkClick r:id="rId2"/>
              </a:rPr>
              <a:t>https://colab.research.google.com/</a:t>
            </a:r>
            <a:r>
              <a:rPr lang="en-US" sz="16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Нажмите «</a:t>
            </a:r>
            <a:r>
              <a:rPr lang="ru-RU" sz="1600" dirty="0">
                <a:solidFill>
                  <a:schemeClr val="accent1"/>
                </a:solidFill>
              </a:rPr>
              <a:t>Создать блокнот</a:t>
            </a:r>
            <a:r>
              <a:rPr lang="ru-RU" sz="1600" dirty="0"/>
              <a:t>»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Выполните все действия из предыдущего задания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Для того, чтобы узнать версию </a:t>
            </a:r>
            <a:r>
              <a:rPr lang="en-US" sz="1600" dirty="0"/>
              <a:t>Python</a:t>
            </a:r>
            <a:r>
              <a:rPr lang="ru-RU" sz="1600" dirty="0"/>
              <a:t> наберите </a:t>
            </a:r>
            <a:r>
              <a:rPr lang="en-US" sz="1600" i="1" dirty="0">
                <a:solidFill>
                  <a:schemeClr val="accent1"/>
                </a:solidFill>
              </a:rPr>
              <a:t>!python --version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DF68C-8948-48D9-BE19-0130423F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97" y="2775226"/>
            <a:ext cx="4673752" cy="35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DDD4EB9-39EC-4B72-8E75-D0B1EB4EA60D}"/>
              </a:ext>
            </a:extLst>
          </p:cNvPr>
          <p:cNvSpPr/>
          <p:nvPr/>
        </p:nvSpPr>
        <p:spPr>
          <a:xfrm>
            <a:off x="7866856" y="3914989"/>
            <a:ext cx="2743200" cy="14492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Типы данных и динамическая типизация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45294" y="980201"/>
            <a:ext cx="9405714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Типы данных: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Встроенные: </a:t>
            </a:r>
            <a:r>
              <a:rPr lang="en-US" sz="1600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float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complex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bool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str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None</a:t>
            </a:r>
            <a:r>
              <a:rPr lang="en-US" sz="1600" dirty="0"/>
              <a:t>.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Специализированные</a:t>
            </a:r>
            <a:r>
              <a:rPr lang="en-US" sz="1600" dirty="0"/>
              <a:t> – </a:t>
            </a:r>
            <a:r>
              <a:rPr lang="ru-RU" sz="1600" dirty="0"/>
              <a:t>требуют загрузки определенного модуля (например, </a:t>
            </a:r>
            <a:r>
              <a:rPr lang="en-US" sz="1600" dirty="0"/>
              <a:t>datetime</a:t>
            </a:r>
            <a:r>
              <a:rPr lang="ru-RU" sz="1600" dirty="0"/>
              <a:t>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типы данных в </a:t>
            </a:r>
            <a:r>
              <a:rPr lang="en-US" sz="1600" dirty="0"/>
              <a:t>Python </a:t>
            </a:r>
            <a:r>
              <a:rPr lang="ru-RU" sz="1600" dirty="0"/>
              <a:t>являются классами, а значения – объектами классов.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проверки типа данных следует использовать функцию </a:t>
            </a:r>
            <a:r>
              <a:rPr lang="en-US" sz="1600" b="1" i="1" dirty="0">
                <a:solidFill>
                  <a:schemeClr val="accent1"/>
                </a:solidFill>
              </a:rPr>
              <a:t>type() </a:t>
            </a:r>
            <a:r>
              <a:rPr lang="en-US" sz="1600" dirty="0"/>
              <a:t>(</a:t>
            </a:r>
            <a:r>
              <a:rPr lang="ru-RU" sz="1600" dirty="0"/>
              <a:t>например, </a:t>
            </a:r>
            <a:r>
              <a:rPr lang="en-US" sz="1600" i="1" dirty="0">
                <a:solidFill>
                  <a:schemeClr val="accent1"/>
                </a:solidFill>
              </a:rPr>
              <a:t>type(var1)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Определение типов производится автоматически</a:t>
            </a:r>
            <a:r>
              <a:rPr lang="en-US" sz="1600" dirty="0"/>
              <a:t> </a:t>
            </a:r>
            <a:r>
              <a:rPr lang="ru-RU" sz="1600" dirty="0"/>
              <a:t>в ходе выполнения программы.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21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31F962-7A59-440F-91EE-42BFE958ADCB}"/>
              </a:ext>
            </a:extLst>
          </p:cNvPr>
          <p:cNvSpPr/>
          <p:nvPr/>
        </p:nvSpPr>
        <p:spPr>
          <a:xfrm>
            <a:off x="9331317" y="4662249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A8D4404-4406-42CC-9C8B-A036401B7B73}"/>
              </a:ext>
            </a:extLst>
          </p:cNvPr>
          <p:cNvSpPr/>
          <p:nvPr/>
        </p:nvSpPr>
        <p:spPr>
          <a:xfrm>
            <a:off x="4887147" y="370746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B85393D-CAF4-4794-925A-280F659B6FCB}"/>
              </a:ext>
            </a:extLst>
          </p:cNvPr>
          <p:cNvCxnSpPr>
            <a:cxnSpLocks/>
            <a:stCxn id="9" idx="3"/>
            <a:endCxn id="37" idx="2"/>
          </p:cNvCxnSpPr>
          <p:nvPr/>
        </p:nvCxnSpPr>
        <p:spPr>
          <a:xfrm flipV="1">
            <a:off x="5899201" y="3914990"/>
            <a:ext cx="5441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6D482F2-47A0-42D6-BBB8-DDC6169027B5}"/>
              </a:ext>
            </a:extLst>
          </p:cNvPr>
          <p:cNvSpPr/>
          <p:nvPr/>
        </p:nvSpPr>
        <p:spPr>
          <a:xfrm>
            <a:off x="5081185" y="3396220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Имя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4A195B2-64E2-4917-B4C7-C0421F947BF9}"/>
              </a:ext>
            </a:extLst>
          </p:cNvPr>
          <p:cNvSpPr/>
          <p:nvPr/>
        </p:nvSpPr>
        <p:spPr>
          <a:xfrm>
            <a:off x="5875297" y="3393494"/>
            <a:ext cx="75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Ссылка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C7FE5D-5EE9-4053-800E-2A6BA03FD8F9}"/>
              </a:ext>
            </a:extLst>
          </p:cNvPr>
          <p:cNvSpPr/>
          <p:nvPr/>
        </p:nvSpPr>
        <p:spPr>
          <a:xfrm>
            <a:off x="6741668" y="3393494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Объект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27AC7AEF-C3D0-4B4A-9707-EEF8AF21A116}"/>
              </a:ext>
            </a:extLst>
          </p:cNvPr>
          <p:cNvSpPr/>
          <p:nvPr/>
        </p:nvSpPr>
        <p:spPr>
          <a:xfrm>
            <a:off x="6437793" y="4186925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2</a:t>
            </a:r>
          </a:p>
          <a:p>
            <a:pPr algn="ctr"/>
            <a:r>
              <a:rPr lang="en-US" sz="1200" dirty="0"/>
              <a:t>Class: float</a:t>
            </a:r>
            <a:r>
              <a:rPr lang="ru-RU" sz="1200" dirty="0"/>
              <a:t> 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06069AD7-833E-4EF4-BF3E-57710AAEC7F1}"/>
              </a:ext>
            </a:extLst>
          </p:cNvPr>
          <p:cNvSpPr/>
          <p:nvPr/>
        </p:nvSpPr>
        <p:spPr>
          <a:xfrm>
            <a:off x="7934004" y="4188744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2875C76-063A-4949-BA31-E9752D5D324F}"/>
              </a:ext>
            </a:extLst>
          </p:cNvPr>
          <p:cNvSpPr/>
          <p:nvPr/>
        </p:nvSpPr>
        <p:spPr>
          <a:xfrm>
            <a:off x="4887147" y="418692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F4BDEA2-206A-4111-A242-FDC64BD21BF0}"/>
              </a:ext>
            </a:extLst>
          </p:cNvPr>
          <p:cNvCxnSpPr>
            <a:cxnSpLocks/>
            <a:stCxn id="29" idx="3"/>
            <a:endCxn id="21" idx="2"/>
          </p:cNvCxnSpPr>
          <p:nvPr/>
        </p:nvCxnSpPr>
        <p:spPr>
          <a:xfrm>
            <a:off x="5899201" y="4394451"/>
            <a:ext cx="53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DFD88911-317D-4FDD-9E60-AE2C90EAFF00}"/>
              </a:ext>
            </a:extLst>
          </p:cNvPr>
          <p:cNvSpPr/>
          <p:nvPr/>
        </p:nvSpPr>
        <p:spPr>
          <a:xfrm>
            <a:off x="7934004" y="4666383"/>
            <a:ext cx="128726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2</a:t>
            </a:r>
          </a:p>
          <a:p>
            <a:pPr algn="ctr"/>
            <a:r>
              <a:rPr lang="en-US" sz="1200" dirty="0"/>
              <a:t>Class: float</a:t>
            </a:r>
            <a:r>
              <a:rPr lang="ru-RU" sz="1200" dirty="0"/>
              <a:t> 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E767D73-642E-45AB-B854-A1895CDF5D55}"/>
              </a:ext>
            </a:extLst>
          </p:cNvPr>
          <p:cNvSpPr/>
          <p:nvPr/>
        </p:nvSpPr>
        <p:spPr>
          <a:xfrm>
            <a:off x="6443346" y="3707464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DF384E6-9883-4D1D-A7EB-12EE02CF8553}"/>
              </a:ext>
            </a:extLst>
          </p:cNvPr>
          <p:cNvSpPr/>
          <p:nvPr/>
        </p:nvSpPr>
        <p:spPr>
          <a:xfrm>
            <a:off x="4892266" y="466638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0909A6D-C133-4520-AD66-97ED8D2A53F4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 flipV="1">
            <a:off x="5904320" y="4873910"/>
            <a:ext cx="533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A81C0FAB-39D0-44EE-9A28-22A8A78AE599}"/>
              </a:ext>
            </a:extLst>
          </p:cNvPr>
          <p:cNvSpPr/>
          <p:nvPr/>
        </p:nvSpPr>
        <p:spPr>
          <a:xfrm>
            <a:off x="6437792" y="4666384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3</a:t>
            </a:r>
          </a:p>
          <a:p>
            <a:pPr algn="ctr"/>
            <a:r>
              <a:rPr lang="en-US" sz="1200" dirty="0"/>
              <a:t>Class: str</a:t>
            </a:r>
            <a:r>
              <a:rPr lang="ru-RU" sz="1200" dirty="0"/>
              <a:t> </a:t>
            </a: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84E9F74E-8279-451B-9547-8F1EDEE5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4" y="3562111"/>
            <a:ext cx="3857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Арифметические операции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634AE2C-B1F2-43F8-BE54-4132F6FC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08706"/>
              </p:ext>
            </p:extLst>
          </p:nvPr>
        </p:nvGraphicFramePr>
        <p:xfrm>
          <a:off x="945294" y="980201"/>
          <a:ext cx="8578350" cy="44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20">
                  <a:extLst>
                    <a:ext uri="{9D8B030D-6E8A-4147-A177-3AD203B41FA5}">
                      <a16:colId xmlns:a16="http://schemas.microsoft.com/office/drawing/2014/main" val="1604285336"/>
                    </a:ext>
                  </a:extLst>
                </a:gridCol>
                <a:gridCol w="2329720">
                  <a:extLst>
                    <a:ext uri="{9D8B030D-6E8A-4147-A177-3AD203B41FA5}">
                      <a16:colId xmlns:a16="http://schemas.microsoft.com/office/drawing/2014/main" val="2811250627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616562804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959286180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507363772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Приоритет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Оператор </a:t>
                      </a:r>
                      <a:r>
                        <a:rPr lang="en-US" sz="1500">
                          <a:effectLst/>
                        </a:rPr>
                        <a:t>Python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Операция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Пример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Результат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81791714"/>
                  </a:ext>
                </a:extLst>
              </a:tr>
              <a:tr h="571890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**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Возведение в степень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5 ** 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3125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324125153"/>
                  </a:ext>
                </a:extLst>
              </a:tr>
              <a:tr h="1019456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%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Деление по модулю (получение остатка)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16 % 7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035381471"/>
                  </a:ext>
                </a:extLst>
              </a:tr>
              <a:tr h="1019456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//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Целочисленное деление (дробная часть отбрасывается)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13 // 3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28754099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/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Деление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39 / 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19.5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67687863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*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Умножение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123 * 321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39483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159495559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6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-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Вычитание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999 – 135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864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48539368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7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+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Сложение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478 + 32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510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802110311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3F00EE5-F08C-43AD-83BD-27C2F1E67481}"/>
              </a:ext>
            </a:extLst>
          </p:cNvPr>
          <p:cNvSpPr/>
          <p:nvPr/>
        </p:nvSpPr>
        <p:spPr>
          <a:xfrm>
            <a:off x="838200" y="5683902"/>
            <a:ext cx="9182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2"/>
              </a:rPr>
              <a:t>https://proglib.io/p/samouchitel-po-python-dlya-nachinayushchih-chast-3-tipy-dannyh-preobrazovanie-i-bazovye-operacii-2022-10-14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904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Преобразования типов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EE491-1C07-41F0-B428-4BF692E1B40A}"/>
              </a:ext>
            </a:extLst>
          </p:cNvPr>
          <p:cNvSpPr txBox="1"/>
          <p:nvPr/>
        </p:nvSpPr>
        <p:spPr>
          <a:xfrm>
            <a:off x="838200" y="952293"/>
            <a:ext cx="5631014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арифметических операциях </a:t>
            </a:r>
            <a:r>
              <a:rPr lang="en-US" sz="1400" dirty="0"/>
              <a:t>Python </a:t>
            </a:r>
            <a:r>
              <a:rPr lang="ru-RU" sz="1400" dirty="0"/>
              <a:t>пытается автоматически выполнить преобразование операндов к одному типу: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один из операндов </a:t>
            </a:r>
            <a:r>
              <a:rPr lang="en-US" sz="1400" b="1" dirty="0">
                <a:solidFill>
                  <a:srgbClr val="0070C0"/>
                </a:solidFill>
              </a:rPr>
              <a:t>complex</a:t>
            </a:r>
            <a:r>
              <a:rPr lang="ru-RU" sz="1400" dirty="0"/>
              <a:t>, то делается попытка преобразовать другой в </a:t>
            </a:r>
            <a:r>
              <a:rPr lang="en-US" sz="1400" b="1" dirty="0">
                <a:solidFill>
                  <a:srgbClr val="0070C0"/>
                </a:solidFill>
              </a:rPr>
              <a:t>complex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Аналогичная ситуация с </a:t>
            </a:r>
            <a:r>
              <a:rPr lang="en-US" sz="1400" b="1" dirty="0">
                <a:solidFill>
                  <a:srgbClr val="0070C0"/>
                </a:solidFill>
              </a:rPr>
              <a:t>float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Если автоматически преобразовать операнды не получается, необходимо применять явное преобразование типов: </a:t>
            </a:r>
            <a:r>
              <a:rPr lang="en-US" sz="1400" b="1" dirty="0">
                <a:solidFill>
                  <a:srgbClr val="0070C0"/>
                </a:solidFill>
              </a:rPr>
              <a:t>int()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float()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str()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Не все операнды могут быть преобразованы в другие типы, например, не получится преобразовать в </a:t>
            </a:r>
            <a:r>
              <a:rPr lang="en-US" sz="1400" dirty="0"/>
              <a:t>int </a:t>
            </a:r>
            <a:r>
              <a:rPr lang="ru-RU" sz="1400" dirty="0"/>
              <a:t>строки, содержащие что-либо, кроме цифр.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Также если число складывается со строкой, необходимо выполнить преобразование операндов к одному типу, т.к. интерпретатор не знает, что нужно нам: сложить строки или числа.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4AAD6C-A760-4660-8B1D-490C62FA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935" y="612396"/>
            <a:ext cx="3841974" cy="56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7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Задание 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83CCB-71AC-45AD-8116-1637B30809A3}"/>
              </a:ext>
            </a:extLst>
          </p:cNvPr>
          <p:cNvSpPr txBox="1"/>
          <p:nvPr/>
        </p:nvSpPr>
        <p:spPr>
          <a:xfrm>
            <a:off x="838200" y="952293"/>
            <a:ext cx="5631014" cy="55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/>
              <a:t>Создайте целочисленную переменную </a:t>
            </a:r>
            <a:r>
              <a:rPr lang="en-US" sz="1400" i="1" dirty="0">
                <a:solidFill>
                  <a:schemeClr val="accent1"/>
                </a:solidFill>
              </a:rPr>
              <a:t>a</a:t>
            </a:r>
            <a:r>
              <a:rPr lang="ru-RU" sz="1400" i="1" dirty="0"/>
              <a:t>, </a:t>
            </a:r>
            <a:r>
              <a:rPr lang="ru-RU" sz="1400" dirty="0"/>
              <a:t>равную десяти</a:t>
            </a:r>
            <a:r>
              <a:rPr lang="ru-RU" sz="1400" i="1" dirty="0"/>
              <a:t>, </a:t>
            </a:r>
            <a:r>
              <a:rPr lang="ru-RU" sz="1400" dirty="0"/>
              <a:t>выведите в консоль ее значение и тип.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400" dirty="0"/>
              <a:t>Создайте переменную с плавающей запятой </a:t>
            </a:r>
            <a:r>
              <a:rPr lang="en-US" sz="1400" i="1" dirty="0">
                <a:solidFill>
                  <a:schemeClr val="accent1"/>
                </a:solidFill>
              </a:rPr>
              <a:t>b</a:t>
            </a:r>
            <a:r>
              <a:rPr lang="ru-RU" sz="1400" i="1" dirty="0"/>
              <a:t>, </a:t>
            </a:r>
            <a:r>
              <a:rPr lang="ru-RU" sz="1400" dirty="0"/>
              <a:t>также</a:t>
            </a:r>
            <a:r>
              <a:rPr lang="ru-RU" sz="1400" i="1" dirty="0"/>
              <a:t> </a:t>
            </a:r>
            <a:r>
              <a:rPr lang="ru-RU" sz="1400" dirty="0"/>
              <a:t>равную десяти</a:t>
            </a:r>
            <a:r>
              <a:rPr lang="ru-RU" sz="1400" i="1" dirty="0"/>
              <a:t>, </a:t>
            </a:r>
            <a:r>
              <a:rPr lang="ru-RU" sz="1400" dirty="0"/>
              <a:t>выведите в консоль ее значение и тип.</a:t>
            </a:r>
            <a:r>
              <a:rPr lang="ru-RU" sz="1400" i="1" dirty="0"/>
              <a:t> </a:t>
            </a:r>
            <a:endParaRPr lang="ru-RU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400" dirty="0"/>
              <a:t>Создайте строковую переменную </a:t>
            </a:r>
            <a:r>
              <a:rPr lang="ru-RU" sz="1400" i="1" dirty="0">
                <a:solidFill>
                  <a:schemeClr val="accent1"/>
                </a:solidFill>
              </a:rPr>
              <a:t>с</a:t>
            </a:r>
            <a:r>
              <a:rPr lang="ru-RU" sz="1400" i="1" dirty="0"/>
              <a:t>, </a:t>
            </a:r>
            <a:r>
              <a:rPr lang="ru-RU" sz="1400" dirty="0"/>
              <a:t>равную восьми</a:t>
            </a:r>
            <a:r>
              <a:rPr lang="ru-RU" sz="1400" i="1" dirty="0"/>
              <a:t>, </a:t>
            </a:r>
            <a:r>
              <a:rPr lang="ru-RU" sz="1400" dirty="0"/>
              <a:t>выведите в консоль ее значение и тип.</a:t>
            </a:r>
            <a:r>
              <a:rPr lang="ru-RU" sz="1400" i="1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400" dirty="0"/>
              <a:t>Возведите в квадрат переменную </a:t>
            </a:r>
            <a:r>
              <a:rPr lang="en-US" sz="1400" i="1" dirty="0">
                <a:solidFill>
                  <a:schemeClr val="accent1"/>
                </a:solidFill>
              </a:rPr>
              <a:t>a</a:t>
            </a:r>
            <a:r>
              <a:rPr lang="en-US" sz="1400" dirty="0"/>
              <a:t> </a:t>
            </a:r>
            <a:r>
              <a:rPr lang="ru-RU" sz="1400" dirty="0"/>
              <a:t>и сложите ее с переменной </a:t>
            </a:r>
            <a:r>
              <a:rPr lang="en-US" sz="1400" i="1" dirty="0">
                <a:solidFill>
                  <a:schemeClr val="accent1"/>
                </a:solidFill>
              </a:rPr>
              <a:t>b</a:t>
            </a:r>
            <a:r>
              <a:rPr lang="ru-RU" sz="1400" dirty="0"/>
              <a:t>, и из полученного значения извлеките квадратный корень. Присвойте значение этого выражения переменной </a:t>
            </a:r>
            <a:r>
              <a:rPr lang="en-US" sz="1400" i="1" dirty="0">
                <a:solidFill>
                  <a:schemeClr val="accent1"/>
                </a:solidFill>
              </a:rPr>
              <a:t>x</a:t>
            </a:r>
            <a:r>
              <a:rPr lang="en-US" sz="1400" dirty="0"/>
              <a:t>.</a:t>
            </a:r>
            <a:endParaRPr lang="ru-RU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400" dirty="0"/>
              <a:t>Сложите переменную </a:t>
            </a:r>
            <a:r>
              <a:rPr lang="en-US" sz="1400" i="1" dirty="0">
                <a:solidFill>
                  <a:schemeClr val="accent1"/>
                </a:solidFill>
              </a:rPr>
              <a:t>x</a:t>
            </a:r>
            <a:r>
              <a:rPr lang="en-US" sz="1400" dirty="0"/>
              <a:t> </a:t>
            </a:r>
            <a:r>
              <a:rPr lang="ru-RU" sz="1400" dirty="0"/>
              <a:t>с переменной </a:t>
            </a:r>
            <a:r>
              <a:rPr lang="en-US" sz="1400" i="1" dirty="0">
                <a:solidFill>
                  <a:schemeClr val="accent1"/>
                </a:solidFill>
              </a:rPr>
              <a:t>c</a:t>
            </a:r>
            <a:r>
              <a:rPr lang="ru-RU" sz="1400" i="1" dirty="0"/>
              <a:t>,</a:t>
            </a:r>
            <a:r>
              <a:rPr lang="ru-RU" sz="1400" dirty="0"/>
              <a:t> найдите остаток от деления на 2 и присвойте это значение переменной </a:t>
            </a:r>
            <a:r>
              <a:rPr lang="en-US" sz="1400" i="1" dirty="0">
                <a:solidFill>
                  <a:schemeClr val="accent1"/>
                </a:solidFill>
              </a:rPr>
              <a:t>y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400" dirty="0"/>
              <a:t>Выведите идентификаторы полученных переменных (</a:t>
            </a:r>
            <a:r>
              <a:rPr lang="en-US" sz="1400" i="1" dirty="0">
                <a:solidFill>
                  <a:schemeClr val="accent1"/>
                </a:solidFill>
              </a:rPr>
              <a:t>id()</a:t>
            </a:r>
            <a:r>
              <a:rPr lang="ru-RU" sz="1400" dirty="0"/>
              <a:t>) и сравните их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400" dirty="0"/>
              <a:t>Выполните шаги 1..6, но предварительно преобразуйте переменную </a:t>
            </a:r>
            <a:r>
              <a:rPr lang="en-US" sz="1400" i="1" dirty="0">
                <a:solidFill>
                  <a:schemeClr val="accent1"/>
                </a:solidFill>
              </a:rPr>
              <a:t>b</a:t>
            </a:r>
            <a:r>
              <a:rPr lang="ru-RU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в </a:t>
            </a:r>
            <a:r>
              <a:rPr lang="en-US" sz="1400" i="1" dirty="0">
                <a:solidFill>
                  <a:schemeClr val="accent1"/>
                </a:solidFill>
              </a:rPr>
              <a:t>int</a:t>
            </a:r>
            <a:r>
              <a:rPr lang="en-US" sz="1400" dirty="0"/>
              <a:t>.</a:t>
            </a:r>
            <a:endParaRPr lang="ru-RU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ru-RU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3932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Структуры данных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C7FA4E9-2637-49CB-901C-72FBDF3FF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61393"/>
              </p:ext>
            </p:extLst>
          </p:nvPr>
        </p:nvGraphicFramePr>
        <p:xfrm>
          <a:off x="838199" y="1092527"/>
          <a:ext cx="10258888" cy="350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4">
                  <a:extLst>
                    <a:ext uri="{9D8B030D-6E8A-4147-A177-3AD203B41FA5}">
                      <a16:colId xmlns:a16="http://schemas.microsoft.com/office/drawing/2014/main" val="535154540"/>
                    </a:ext>
                  </a:extLst>
                </a:gridCol>
                <a:gridCol w="1233997">
                  <a:extLst>
                    <a:ext uri="{9D8B030D-6E8A-4147-A177-3AD203B41FA5}">
                      <a16:colId xmlns:a16="http://schemas.microsoft.com/office/drawing/2014/main" val="934863798"/>
                    </a:ext>
                  </a:extLst>
                </a:gridCol>
                <a:gridCol w="3781887">
                  <a:extLst>
                    <a:ext uri="{9D8B030D-6E8A-4147-A177-3AD203B41FA5}">
                      <a16:colId xmlns:a16="http://schemas.microsoft.com/office/drawing/2014/main" val="4195152997"/>
                    </a:ext>
                  </a:extLst>
                </a:gridCol>
                <a:gridCol w="3808520">
                  <a:extLst>
                    <a:ext uri="{9D8B030D-6E8A-4147-A177-3AD203B41FA5}">
                      <a16:colId xmlns:a16="http://schemas.microsoft.com/office/drawing/2014/main" val="3267123794"/>
                    </a:ext>
                  </a:extLst>
                </a:gridCol>
              </a:tblGrid>
              <a:tr h="425555">
                <a:tc>
                  <a:txBody>
                    <a:bodyPr/>
                    <a:lstStyle/>
                    <a:p>
                      <a:r>
                        <a:rPr lang="ru-RU" sz="1400" dirty="0"/>
                        <a:t>Структура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Класс </a:t>
                      </a:r>
                      <a:r>
                        <a:rPr lang="en-US" sz="1400" dirty="0"/>
                        <a:t>Python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4666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Список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[1, 2, 3]</a:t>
                      </a:r>
                    </a:p>
                    <a:p>
                      <a:r>
                        <a:rPr lang="en-US" sz="1400" dirty="0"/>
                        <a:t>[‘cat’,  ‘dog’,  ‘duck’,  ‘dog’]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 = [1, 2, 3]</a:t>
                      </a:r>
                    </a:p>
                    <a:p>
                      <a:r>
                        <a:rPr lang="en-US" sz="1400" dirty="0"/>
                        <a:t>l = list((‘cat’,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40867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Кортеж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tuple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(1, 2, 3)</a:t>
                      </a:r>
                    </a:p>
                    <a:p>
                      <a:r>
                        <a:rPr lang="en-US" sz="1400" dirty="0"/>
                        <a:t>(‘cat’,  ‘dog’,  ‘duck’,  ‘dog’)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= (1, 2, 3)</a:t>
                      </a:r>
                    </a:p>
                    <a:p>
                      <a:r>
                        <a:rPr lang="en-US" sz="1400" dirty="0"/>
                        <a:t>t = tuple((‘cat’,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4774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{1, 2, 3}</a:t>
                      </a:r>
                    </a:p>
                    <a:p>
                      <a:r>
                        <a:rPr lang="en-US" sz="1400" dirty="0"/>
                        <a:t>{‘cat’,  ‘dog’,  ‘duck’}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= (1, 2, 3)</a:t>
                      </a:r>
                    </a:p>
                    <a:p>
                      <a:r>
                        <a:rPr lang="en-US" sz="1400" dirty="0"/>
                        <a:t>s = set((‘cat’,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34436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Словарь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dict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{‘cat’: 1, ‘dog’: 2, ‘duck’: 3}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 = </a:t>
                      </a:r>
                      <a:r>
                        <a:rPr lang="en-US" sz="1400" dirty="0" err="1"/>
                        <a:t>dict</a:t>
                      </a:r>
                      <a:r>
                        <a:rPr lang="en-US" sz="1400" dirty="0"/>
                        <a:t>(‘cat’=1, ‘dog’=2, ‘duck’=3)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39665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Неизменяемое 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frozenset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{1, 2, 3}</a:t>
                      </a:r>
                    </a:p>
                    <a:p>
                      <a:r>
                        <a:rPr lang="en-US" sz="1400" dirty="0"/>
                        <a:t>{‘cat’,  ‘dog’,  ‘duck’}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= (1, 2, 3)</a:t>
                      </a:r>
                    </a:p>
                    <a:p>
                      <a:r>
                        <a:rPr lang="en-US" sz="1400" dirty="0"/>
                        <a:t>s = </a:t>
                      </a:r>
                      <a:r>
                        <a:rPr lang="en-US" sz="1400" dirty="0" err="1"/>
                        <a:t>frozenset</a:t>
                      </a:r>
                      <a:r>
                        <a:rPr lang="en-US" sz="1400" dirty="0"/>
                        <a:t>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26700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1, 3, 5, 7, 9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 = range(1, 10, 2)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1857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B20AAD-C78F-46CD-A68D-576D73DB9CC5}"/>
              </a:ext>
            </a:extLst>
          </p:cNvPr>
          <p:cNvSpPr/>
          <p:nvPr/>
        </p:nvSpPr>
        <p:spPr>
          <a:xfrm>
            <a:off x="766437" y="4670200"/>
            <a:ext cx="10258887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Все структуры данных в </a:t>
            </a:r>
            <a:r>
              <a:rPr lang="en-US" sz="1600" dirty="0"/>
              <a:t>Python </a:t>
            </a:r>
            <a:r>
              <a:rPr lang="ru-RU" sz="1600" dirty="0"/>
              <a:t>также являются классами, а значения – объектами классов.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проверки типа структуры данных следует также использовать функцию </a:t>
            </a:r>
            <a:r>
              <a:rPr lang="en-US" sz="1600" b="1" dirty="0">
                <a:solidFill>
                  <a:schemeClr val="accent1"/>
                </a:solidFill>
              </a:rPr>
              <a:t>type() </a:t>
            </a:r>
            <a:r>
              <a:rPr lang="en-US" sz="1600" dirty="0"/>
              <a:t>(</a:t>
            </a:r>
            <a:r>
              <a:rPr lang="ru-RU" sz="1600" dirty="0"/>
              <a:t>например, </a:t>
            </a:r>
            <a:r>
              <a:rPr lang="en-US" sz="1600" i="1" dirty="0">
                <a:solidFill>
                  <a:schemeClr val="accent1"/>
                </a:solidFill>
              </a:rPr>
              <a:t>type(var1)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Определение типов структур производится автоматически</a:t>
            </a:r>
            <a:r>
              <a:rPr lang="en-US" sz="1600" dirty="0"/>
              <a:t> </a:t>
            </a:r>
            <a:r>
              <a:rPr lang="ru-RU" sz="1600" dirty="0"/>
              <a:t>в ходе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33380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CD150FD4-FAC8-4335-8E01-006739203DA3}"/>
              </a:ext>
            </a:extLst>
          </p:cNvPr>
          <p:cNvSpPr/>
          <p:nvPr/>
        </p:nvSpPr>
        <p:spPr>
          <a:xfrm>
            <a:off x="8434434" y="4673569"/>
            <a:ext cx="2743200" cy="1141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Сборщик мусора (</a:t>
            </a:r>
            <a:r>
              <a:rPr lang="en-US" dirty="0" err="1">
                <a:solidFill>
                  <a:schemeClr val="tx1"/>
                </a:solidFill>
              </a:rPr>
              <a:t>gc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Изменяемые и неизменяемые объекты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B20AAD-C78F-46CD-A68D-576D73DB9CC5}"/>
              </a:ext>
            </a:extLst>
          </p:cNvPr>
          <p:cNvSpPr/>
          <p:nvPr/>
        </p:nvSpPr>
        <p:spPr>
          <a:xfrm>
            <a:off x="838200" y="771844"/>
            <a:ext cx="6201791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Неизменяемые</a:t>
            </a:r>
            <a:r>
              <a:rPr lang="en-US" sz="1600" b="1" dirty="0">
                <a:solidFill>
                  <a:schemeClr val="accent1"/>
                </a:solidFill>
              </a:rPr>
              <a:t> (immutable)</a:t>
            </a:r>
            <a:r>
              <a:rPr lang="ru-RU" sz="1600" b="1" dirty="0"/>
              <a:t>: </a:t>
            </a:r>
            <a:r>
              <a:rPr lang="en-US" sz="1600" dirty="0"/>
              <a:t>int, bool, tuple, float, string, </a:t>
            </a:r>
            <a:r>
              <a:rPr lang="en-US" sz="1600" dirty="0" err="1"/>
              <a:t>frozenset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Изменяемые</a:t>
            </a:r>
            <a:r>
              <a:rPr lang="en-US" sz="1600" b="1" dirty="0">
                <a:solidFill>
                  <a:schemeClr val="accent1"/>
                </a:solidFill>
              </a:rPr>
              <a:t> (mutable)</a:t>
            </a:r>
            <a:r>
              <a:rPr lang="ru-RU" sz="1600" b="1" dirty="0"/>
              <a:t>: </a:t>
            </a:r>
            <a:r>
              <a:rPr lang="en-US" sz="1600" dirty="0"/>
              <a:t>list, set, </a:t>
            </a:r>
            <a:r>
              <a:rPr lang="en-US" sz="1600" dirty="0" err="1"/>
              <a:t>dict</a:t>
            </a:r>
            <a:r>
              <a:rPr lang="ru-RU" sz="16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Доступ к неизменяемым объектам осуществляется быстрее.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B9D0F0-6BB7-49F2-84F1-5A1FB605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06"/>
          <a:stretch/>
        </p:blipFill>
        <p:spPr>
          <a:xfrm>
            <a:off x="838200" y="1933957"/>
            <a:ext cx="4712656" cy="47244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1A10AB1-33F2-4169-BA65-CD556EAAD710}"/>
              </a:ext>
            </a:extLst>
          </p:cNvPr>
          <p:cNvSpPr/>
          <p:nvPr/>
        </p:nvSpPr>
        <p:spPr>
          <a:xfrm>
            <a:off x="5629092" y="197894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BFD5559-C62F-4714-A9FA-B4F228820814}"/>
              </a:ext>
            </a:extLst>
          </p:cNvPr>
          <p:cNvCxnSpPr>
            <a:cxnSpLocks/>
            <a:stCxn id="10" idx="3"/>
            <a:endCxn id="20" idx="2"/>
          </p:cNvCxnSpPr>
          <p:nvPr/>
        </p:nvCxnSpPr>
        <p:spPr>
          <a:xfrm flipV="1">
            <a:off x="6641146" y="2179816"/>
            <a:ext cx="506027" cy="6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0F0D4A03-2A78-4BB3-A577-327D3E2DEAB7}"/>
              </a:ext>
            </a:extLst>
          </p:cNvPr>
          <p:cNvSpPr/>
          <p:nvPr/>
        </p:nvSpPr>
        <p:spPr>
          <a:xfrm>
            <a:off x="7147173" y="2916189"/>
            <a:ext cx="124731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E1A0BC-921B-4ED6-A246-3BEBDC17D9D5}"/>
              </a:ext>
            </a:extLst>
          </p:cNvPr>
          <p:cNvSpPr/>
          <p:nvPr/>
        </p:nvSpPr>
        <p:spPr>
          <a:xfrm>
            <a:off x="5629092" y="2438992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F296513-FD88-4EA7-A907-EF07C14BC105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6641146" y="2179816"/>
            <a:ext cx="506027" cy="46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4ECC58BF-4F08-42CE-AE78-86A6F35DD553}"/>
              </a:ext>
            </a:extLst>
          </p:cNvPr>
          <p:cNvSpPr/>
          <p:nvPr/>
        </p:nvSpPr>
        <p:spPr>
          <a:xfrm>
            <a:off x="7147173" y="1972290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685C465-B8DF-46EE-8591-F65AA04E38D4}"/>
              </a:ext>
            </a:extLst>
          </p:cNvPr>
          <p:cNvSpPr/>
          <p:nvPr/>
        </p:nvSpPr>
        <p:spPr>
          <a:xfrm>
            <a:off x="5618004" y="373286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5B0C97B-C125-497A-ACD1-71D40A696D64}"/>
              </a:ext>
            </a:extLst>
          </p:cNvPr>
          <p:cNvCxnSpPr>
            <a:cxnSpLocks/>
            <a:stCxn id="21" idx="3"/>
            <a:endCxn id="23" idx="2"/>
          </p:cNvCxnSpPr>
          <p:nvPr/>
        </p:nvCxnSpPr>
        <p:spPr>
          <a:xfrm flipV="1">
            <a:off x="6630058" y="3940390"/>
            <a:ext cx="5171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AAE5209D-01D4-46C6-959A-1767CD446B38}"/>
              </a:ext>
            </a:extLst>
          </p:cNvPr>
          <p:cNvSpPr/>
          <p:nvPr/>
        </p:nvSpPr>
        <p:spPr>
          <a:xfrm>
            <a:off x="7147173" y="3732864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0x19f8803b4c0</a:t>
            </a:r>
            <a:endParaRPr lang="ru-RU" sz="12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D82E3E7-9B6F-486E-8971-729B0732B8F6}"/>
              </a:ext>
            </a:extLst>
          </p:cNvPr>
          <p:cNvSpPr/>
          <p:nvPr/>
        </p:nvSpPr>
        <p:spPr>
          <a:xfrm>
            <a:off x="5629092" y="2917610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F920E24-5CDC-4A76-97ED-AC06AB37FC98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6641146" y="3123715"/>
            <a:ext cx="506027" cy="1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948F0D-A4C8-46B5-9767-598F1C92E8BE}"/>
              </a:ext>
            </a:extLst>
          </p:cNvPr>
          <p:cNvSpPr/>
          <p:nvPr/>
        </p:nvSpPr>
        <p:spPr>
          <a:xfrm>
            <a:off x="5618004" y="4176258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A1A8F91-FCCF-4309-B6DD-92BC3C63DFF4}"/>
              </a:ext>
            </a:extLst>
          </p:cNvPr>
          <p:cNvCxnSpPr>
            <a:cxnSpLocks/>
            <a:stCxn id="34" idx="3"/>
            <a:endCxn id="23" idx="2"/>
          </p:cNvCxnSpPr>
          <p:nvPr/>
        </p:nvCxnSpPr>
        <p:spPr>
          <a:xfrm flipV="1">
            <a:off x="6630058" y="3940390"/>
            <a:ext cx="517115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BB54194-B1BB-4957-B855-2EE82A6E1684}"/>
              </a:ext>
            </a:extLst>
          </p:cNvPr>
          <p:cNvSpPr/>
          <p:nvPr/>
        </p:nvSpPr>
        <p:spPr>
          <a:xfrm>
            <a:off x="5629092" y="467356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61A78DF-DB1E-40DB-BBCD-1DA03C995549}"/>
              </a:ext>
            </a:extLst>
          </p:cNvPr>
          <p:cNvSpPr/>
          <p:nvPr/>
        </p:nvSpPr>
        <p:spPr>
          <a:xfrm>
            <a:off x="5629092" y="513156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A83ECB9-AB68-480A-B438-4D99C6F5BEAB}"/>
              </a:ext>
            </a:extLst>
          </p:cNvPr>
          <p:cNvCxnSpPr>
            <a:stCxn id="38" idx="3"/>
            <a:endCxn id="23" idx="3"/>
          </p:cNvCxnSpPr>
          <p:nvPr/>
        </p:nvCxnSpPr>
        <p:spPr>
          <a:xfrm flipV="1">
            <a:off x="6641146" y="4087132"/>
            <a:ext cx="694542" cy="7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F1CBF88-8367-46E2-9AA3-ADE49E9EB06A}"/>
              </a:ext>
            </a:extLst>
          </p:cNvPr>
          <p:cNvCxnSpPr>
            <a:stCxn id="39" idx="3"/>
            <a:endCxn id="23" idx="3"/>
          </p:cNvCxnSpPr>
          <p:nvPr/>
        </p:nvCxnSpPr>
        <p:spPr>
          <a:xfrm flipV="1">
            <a:off x="6641146" y="4087132"/>
            <a:ext cx="694542" cy="125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209CE768-069A-44F7-B484-C64B92F1BC81}"/>
              </a:ext>
            </a:extLst>
          </p:cNvPr>
          <p:cNvSpPr/>
          <p:nvPr/>
        </p:nvSpPr>
        <p:spPr>
          <a:xfrm>
            <a:off x="8542447" y="3732863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B891AE6-0D0A-4173-83C4-4AE719EEEEBF}"/>
              </a:ext>
            </a:extLst>
          </p:cNvPr>
          <p:cNvSpPr/>
          <p:nvPr/>
        </p:nvSpPr>
        <p:spPr>
          <a:xfrm>
            <a:off x="9857823" y="3728594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FD92DDB6-2D4A-4852-BA4D-F6C1CA87A3F7}"/>
              </a:ext>
            </a:extLst>
          </p:cNvPr>
          <p:cNvSpPr/>
          <p:nvPr/>
        </p:nvSpPr>
        <p:spPr>
          <a:xfrm>
            <a:off x="8560192" y="4179892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F1E3ABF-AE86-4C9D-A80C-E446EA55722B}"/>
              </a:ext>
            </a:extLst>
          </p:cNvPr>
          <p:cNvSpPr/>
          <p:nvPr/>
        </p:nvSpPr>
        <p:spPr>
          <a:xfrm>
            <a:off x="9875568" y="4175623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5A17F7E-B91D-4256-BF1A-C97428BCED93}"/>
              </a:ext>
            </a:extLst>
          </p:cNvPr>
          <p:cNvSpPr/>
          <p:nvPr/>
        </p:nvSpPr>
        <p:spPr>
          <a:xfrm>
            <a:off x="8542447" y="4846666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A13678BD-99C7-495E-959F-50F002BB807E}"/>
              </a:ext>
            </a:extLst>
          </p:cNvPr>
          <p:cNvSpPr/>
          <p:nvPr/>
        </p:nvSpPr>
        <p:spPr>
          <a:xfrm>
            <a:off x="9857823" y="4842397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DB1AD0C9-2B04-4E64-9768-C946CBC9373C}"/>
              </a:ext>
            </a:extLst>
          </p:cNvPr>
          <p:cNvCxnSpPr/>
          <p:nvPr/>
        </p:nvCxnSpPr>
        <p:spPr>
          <a:xfrm>
            <a:off x="8610600" y="4740676"/>
            <a:ext cx="924017" cy="659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57B1D49F-C40E-4749-9798-0BFC1977DFD5}"/>
              </a:ext>
            </a:extLst>
          </p:cNvPr>
          <p:cNvCxnSpPr/>
          <p:nvPr/>
        </p:nvCxnSpPr>
        <p:spPr>
          <a:xfrm flipV="1">
            <a:off x="8610600" y="4767309"/>
            <a:ext cx="924017" cy="65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F706AD6F-C41A-42AA-9517-9E1045A5BEB1}"/>
              </a:ext>
            </a:extLst>
          </p:cNvPr>
          <p:cNvCxnSpPr/>
          <p:nvPr/>
        </p:nvCxnSpPr>
        <p:spPr>
          <a:xfrm>
            <a:off x="9924539" y="4685121"/>
            <a:ext cx="924017" cy="659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7F9679B-DFDD-4E48-B978-EFA916CFE5C1}"/>
              </a:ext>
            </a:extLst>
          </p:cNvPr>
          <p:cNvCxnSpPr/>
          <p:nvPr/>
        </p:nvCxnSpPr>
        <p:spPr>
          <a:xfrm flipV="1">
            <a:off x="9924539" y="4711754"/>
            <a:ext cx="924017" cy="65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Списки (</a:t>
            </a:r>
            <a:r>
              <a:rPr lang="en-US" sz="3200" dirty="0"/>
              <a:t>List</a:t>
            </a:r>
            <a:r>
              <a:rPr lang="ru-RU" sz="3200" dirty="0"/>
              <a:t>)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B20AAD-C78F-46CD-A68D-576D73DB9CC5}"/>
              </a:ext>
            </a:extLst>
          </p:cNvPr>
          <p:cNvSpPr/>
          <p:nvPr/>
        </p:nvSpPr>
        <p:spPr>
          <a:xfrm>
            <a:off x="838200" y="771844"/>
            <a:ext cx="740915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Список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упорядоченная</a:t>
            </a:r>
            <a:r>
              <a:rPr lang="ru-RU" sz="1600" dirty="0"/>
              <a:t>* </a:t>
            </a:r>
            <a:r>
              <a:rPr lang="ru-RU" sz="1600" dirty="0">
                <a:solidFill>
                  <a:schemeClr val="accent1"/>
                </a:solidFill>
              </a:rPr>
              <a:t>изменяемая</a:t>
            </a:r>
            <a:r>
              <a:rPr lang="ru-RU" sz="1600" dirty="0"/>
              <a:t> коллекция объектов произвольных типов</a:t>
            </a:r>
            <a:endParaRPr lang="en-US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3BFB70-BC8A-4DDB-A645-2271CB1D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5293"/>
            <a:ext cx="5448300" cy="34671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5CAE08-AE9A-4F2E-981A-531AB6179904}"/>
              </a:ext>
            </a:extLst>
          </p:cNvPr>
          <p:cNvSpPr/>
          <p:nvPr/>
        </p:nvSpPr>
        <p:spPr>
          <a:xfrm>
            <a:off x="838200" y="498758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/>
              <a:t>*Упорядоченная коллекция </a:t>
            </a:r>
            <a:r>
              <a:rPr lang="ru-RU" sz="1200" dirty="0"/>
              <a:t>– коллекция, значения которой представляют собой упорядоченное множество, с каждым элементом которого связан его порядковый номер. Любое значение, кроме первого, имеет предшественника, и любое значение, кроме последнего, имеет последователя, определяемых отношением порядка данного типа.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3019AA3-6203-4907-A267-98E243663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93151"/>
              </p:ext>
            </p:extLst>
          </p:nvPr>
        </p:nvGraphicFramePr>
        <p:xfrm>
          <a:off x="7172418" y="1238959"/>
          <a:ext cx="4181382" cy="5181819"/>
        </p:xfrm>
        <a:graphic>
          <a:graphicData uri="http://schemas.openxmlformats.org/drawingml/2006/table">
            <a:tbl>
              <a:tblPr/>
              <a:tblGrid>
                <a:gridCol w="2041864">
                  <a:extLst>
                    <a:ext uri="{9D8B030D-6E8A-4147-A177-3AD203B41FA5}">
                      <a16:colId xmlns:a16="http://schemas.microsoft.com/office/drawing/2014/main" val="2017417602"/>
                    </a:ext>
                  </a:extLst>
                </a:gridCol>
                <a:gridCol w="2139518">
                  <a:extLst>
                    <a:ext uri="{9D8B030D-6E8A-4147-A177-3AD203B41FA5}">
                      <a16:colId xmlns:a16="http://schemas.microsoft.com/office/drawing/2014/main" val="418476233"/>
                    </a:ext>
                  </a:extLst>
                </a:gridCol>
              </a:tblGrid>
              <a:tr h="226801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Описание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1354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list.append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018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list.extend</a:t>
                      </a:r>
                      <a:r>
                        <a:rPr lang="en-US" sz="1400" dirty="0">
                          <a:effectLst/>
                        </a:rPr>
                        <a:t>(L)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Расширяет список, добавляя в конец все элементы списка L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5061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list.insert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Вставляет на i-</a:t>
                      </a:r>
                      <a:r>
                        <a:rPr lang="ru-RU" sz="1200" dirty="0" err="1">
                          <a:effectLst/>
                        </a:rPr>
                        <a:t>ый</a:t>
                      </a:r>
                      <a:r>
                        <a:rPr lang="ru-RU" sz="1200" dirty="0">
                          <a:effectLst/>
                        </a:rPr>
                        <a:t> элемент значение x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292"/>
                  </a:ext>
                </a:extLst>
              </a:tr>
              <a:tr h="41471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list.remove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первый элемент в списке, имеющий значение x. 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59485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list.pop</a:t>
                      </a:r>
                      <a:r>
                        <a:rPr lang="en-US" sz="1400" dirty="0">
                          <a:effectLst/>
                        </a:rPr>
                        <a:t>([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i-</a:t>
                      </a:r>
                      <a:r>
                        <a:rPr lang="ru-RU" sz="1200" dirty="0" err="1">
                          <a:effectLst/>
                        </a:rPr>
                        <a:t>ый</a:t>
                      </a:r>
                      <a:r>
                        <a:rPr lang="ru-RU" sz="1200" dirty="0">
                          <a:effectLst/>
                        </a:rPr>
                        <a:t> элемент и возвращает его. Если индекс не указан, удаляется последний элемент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5168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list.index</a:t>
                      </a:r>
                      <a:r>
                        <a:rPr lang="en-US" sz="1400">
                          <a:effectLst/>
                        </a:rPr>
                        <a:t>(x, [start [, end]])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положение первого элемента со значением x (при этом поиск ведется от </a:t>
                      </a:r>
                      <a:r>
                        <a:rPr lang="ru-RU" sz="1200" dirty="0" err="1">
                          <a:effectLst/>
                        </a:rPr>
                        <a:t>start</a:t>
                      </a:r>
                      <a:r>
                        <a:rPr lang="ru-RU" sz="1200" dirty="0">
                          <a:effectLst/>
                        </a:rPr>
                        <a:t> до </a:t>
                      </a:r>
                      <a:r>
                        <a:rPr lang="ru-RU" sz="1200" dirty="0" err="1">
                          <a:effectLst/>
                        </a:rPr>
                        <a:t>end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7510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list.count</a:t>
                      </a:r>
                      <a:r>
                        <a:rPr lang="en-US" sz="140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7514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list.sort</a:t>
                      </a:r>
                      <a:r>
                        <a:rPr lang="en-US" sz="1400">
                          <a:effectLst/>
                        </a:rPr>
                        <a:t>([key=</a:t>
                      </a:r>
                      <a:r>
                        <a:rPr lang="ru-RU" sz="1400">
                          <a:effectLst/>
                        </a:rPr>
                        <a:t>функция])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94043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list.reverse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Разворачивает список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8978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list.copy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Копия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0054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list.clear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Очистка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8851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F67513-E226-4DA2-BCE4-BE443E85547E}"/>
              </a:ext>
            </a:extLst>
          </p:cNvPr>
          <p:cNvSpPr/>
          <p:nvPr/>
        </p:nvSpPr>
        <p:spPr>
          <a:xfrm>
            <a:off x="5456807" y="639318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3"/>
              </a:rPr>
              <a:t>https://pythonworld.ru/tipy-dannyx-v-python/spiski-list-funkcii-i-metody-spiskov.html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08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Кортежи (</a:t>
            </a:r>
            <a:r>
              <a:rPr lang="en-US" sz="3200" dirty="0"/>
              <a:t>tuple</a:t>
            </a:r>
            <a:r>
              <a:rPr lang="ru-RU" sz="3200" dirty="0"/>
              <a:t>)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B20AAD-C78F-46CD-A68D-576D73DB9CC5}"/>
              </a:ext>
            </a:extLst>
          </p:cNvPr>
          <p:cNvSpPr/>
          <p:nvPr/>
        </p:nvSpPr>
        <p:spPr>
          <a:xfrm>
            <a:off x="838200" y="771844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Кортеж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упорядоченная неизменяемая </a:t>
            </a:r>
            <a:r>
              <a:rPr lang="ru-RU" sz="1600" dirty="0"/>
              <a:t>коллекция объектов произвольных типов = неизменяемый список</a:t>
            </a:r>
            <a:endParaRPr lang="en-US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153009-FD32-4F0A-88CB-E1A3F2FD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6142"/>
            <a:ext cx="8867775" cy="442912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7950DC5-BAEF-46A7-8577-AAAE3C703FC5}"/>
              </a:ext>
            </a:extLst>
          </p:cNvPr>
          <p:cNvSpPr/>
          <p:nvPr/>
        </p:nvSpPr>
        <p:spPr>
          <a:xfrm>
            <a:off x="838199" y="5575267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 кортежам применимы все операции, не изменяющие кортеж. Кортежи занимают меньше места в памяти.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3844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Задание 4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29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F42103-A571-4D4D-BAC6-75EDA397EAEA}"/>
              </a:ext>
            </a:extLst>
          </p:cNvPr>
          <p:cNvSpPr/>
          <p:nvPr/>
        </p:nvSpPr>
        <p:spPr>
          <a:xfrm>
            <a:off x="838199" y="780176"/>
            <a:ext cx="7047452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список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в котором будут содержаться кортежи сотрудников в формате </a:t>
            </a:r>
            <a:r>
              <a:rPr lang="ru-RU" sz="1600" i="1" dirty="0"/>
              <a:t>(имя, фамилия, возраст, должность). </a:t>
            </a:r>
            <a:r>
              <a:rPr lang="ru-RU" sz="1600" dirty="0"/>
              <a:t>Инициализируйте его произвольными пятью сотрудниками.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Добавьте в список нового сотрудника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должность нового сотрудника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Измените должность нового сотрудника на «руководитель»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данные произвольного сотрудника (модуль </a:t>
            </a:r>
            <a:r>
              <a:rPr lang="en-US" sz="1600" i="1" dirty="0">
                <a:solidFill>
                  <a:schemeClr val="accent1"/>
                </a:solidFill>
              </a:rPr>
              <a:t>random</a:t>
            </a:r>
            <a:r>
              <a:rPr lang="ru-RU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3084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Применение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1742249" y="1739948"/>
            <a:ext cx="4037766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Веб-разработка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Science </a:t>
            </a:r>
            <a:r>
              <a:rPr lang="ru-RU" sz="1600" dirty="0"/>
              <a:t>и машинное обучение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Написание скриптов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Тестирование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Прототипирование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Системное программирование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Приложения баз данных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Графические интерфейсы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Бизнес-приложения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</a:t>
            </a:fld>
            <a:endParaRPr lang="ru-RU"/>
          </a:p>
        </p:txBody>
      </p:sp>
      <p:pic>
        <p:nvPicPr>
          <p:cNvPr id="3078" name="Picture 6" descr="https://qph.cf2.quoracdn.net/main-qimg-e482454fce035355a4fc9226cece714d-pjlq">
            <a:extLst>
              <a:ext uri="{FF2B5EF4-FFF2-40B4-BE49-F238E27FC236}">
                <a16:creationId xmlns:a16="http://schemas.microsoft.com/office/drawing/2014/main" id="{81CAF34C-2950-4578-9DEB-58C99E632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/>
          <a:stretch/>
        </p:blipFill>
        <p:spPr bwMode="auto">
          <a:xfrm>
            <a:off x="7273255" y="1055468"/>
            <a:ext cx="3793309" cy="16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5B5572-28B3-48B5-BF16-416CC7FFE9F4}"/>
              </a:ext>
            </a:extLst>
          </p:cNvPr>
          <p:cNvSpPr/>
          <p:nvPr/>
        </p:nvSpPr>
        <p:spPr>
          <a:xfrm>
            <a:off x="7620920" y="2704809"/>
            <a:ext cx="3395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https://brainstation.io/career-guides/who-uses-python-today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C9E964-6E60-425D-B268-44F15835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015" y="3270223"/>
            <a:ext cx="3508518" cy="2684228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63B9DA3-E8DE-4F62-9944-9F59120C985E}"/>
              </a:ext>
            </a:extLst>
          </p:cNvPr>
          <p:cNvSpPr/>
          <p:nvPr/>
        </p:nvSpPr>
        <p:spPr>
          <a:xfrm>
            <a:off x="7620920" y="5909179"/>
            <a:ext cx="3307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https://www.trio.dev/python/resources/python-framework</a:t>
            </a:r>
          </a:p>
        </p:txBody>
      </p:sp>
    </p:spTree>
    <p:extLst>
      <p:ext uri="{BB962C8B-B14F-4D97-AF65-F5344CB8AC3E}">
        <p14:creationId xmlns:p14="http://schemas.microsoft.com/office/powerpoint/2010/main" val="374158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Операции над строками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62C1C-82A0-4D85-8B38-7DCF6589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9" y="1106646"/>
            <a:ext cx="5000194" cy="51635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969186-13F6-4E2D-851E-8CF13E2E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28" y="1195293"/>
            <a:ext cx="4580506" cy="279545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9CB1CF4-6CD0-45A1-900A-8634A7B2ADDC}"/>
              </a:ext>
            </a:extLst>
          </p:cNvPr>
          <p:cNvSpPr/>
          <p:nvPr/>
        </p:nvSpPr>
        <p:spPr>
          <a:xfrm>
            <a:off x="512980" y="697741"/>
            <a:ext cx="5000194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Примеры операций со строками</a:t>
            </a: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DFDD8C-ECB6-40C4-9441-38A516438B05}"/>
              </a:ext>
            </a:extLst>
          </p:cNvPr>
          <p:cNvSpPr/>
          <p:nvPr/>
        </p:nvSpPr>
        <p:spPr>
          <a:xfrm>
            <a:off x="6678828" y="697741"/>
            <a:ext cx="4580506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Строка – </a:t>
            </a:r>
            <a:r>
              <a:rPr lang="ru-RU" sz="1600" dirty="0">
                <a:solidFill>
                  <a:schemeClr val="accent1"/>
                </a:solidFill>
              </a:rPr>
              <a:t>итерируемый объект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F42103-A571-4D4D-BAC6-75EDA397EAEA}"/>
              </a:ext>
            </a:extLst>
          </p:cNvPr>
          <p:cNvSpPr/>
          <p:nvPr/>
        </p:nvSpPr>
        <p:spPr>
          <a:xfrm>
            <a:off x="6678828" y="3710521"/>
            <a:ext cx="4674972" cy="292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И еще методы работы со строками: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replace() </a:t>
            </a:r>
            <a:r>
              <a:rPr lang="en-US" sz="1200" dirty="0"/>
              <a:t>– </a:t>
            </a:r>
            <a:r>
              <a:rPr lang="ru-RU" sz="1200" dirty="0"/>
              <a:t>замена символа.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/>
              <a:t>isalnum</a:t>
            </a:r>
            <a:r>
              <a:rPr lang="en-US" sz="1200" b="1" dirty="0"/>
              <a:t>(), </a:t>
            </a:r>
            <a:r>
              <a:rPr lang="en-US" sz="1200" b="1" dirty="0" err="1"/>
              <a:t>isalpha</a:t>
            </a:r>
            <a:r>
              <a:rPr lang="en-US" sz="1200" b="1" dirty="0"/>
              <a:t>(), </a:t>
            </a:r>
            <a:r>
              <a:rPr lang="en-US" sz="1200" b="1" dirty="0" err="1"/>
              <a:t>isdigit</a:t>
            </a:r>
            <a:r>
              <a:rPr lang="en-US" sz="1200" b="1" dirty="0"/>
              <a:t>() </a:t>
            </a:r>
            <a:r>
              <a:rPr lang="en-US" sz="1200" dirty="0"/>
              <a:t>– </a:t>
            </a:r>
            <a:r>
              <a:rPr lang="ru-RU" sz="1200" dirty="0"/>
              <a:t>определение, состоит строка только из букв/цифр, только букв или только цифр соответственно.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find()</a:t>
            </a:r>
            <a:r>
              <a:rPr lang="ru-RU" sz="1200" b="1" dirty="0"/>
              <a:t>, </a:t>
            </a:r>
            <a:r>
              <a:rPr lang="en-US" sz="1200" b="1" dirty="0" err="1"/>
              <a:t>rfind</a:t>
            </a:r>
            <a:r>
              <a:rPr lang="en-US" sz="1200" b="1" dirty="0"/>
              <a:t>() </a:t>
            </a:r>
            <a:r>
              <a:rPr lang="en-US" sz="1200" dirty="0"/>
              <a:t>– </a:t>
            </a:r>
            <a:r>
              <a:rPr lang="ru-RU" sz="1200" dirty="0"/>
              <a:t>поиск искомой подстроки в строке, возвращает индекс первого вхождения слева или справа соответственно.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/>
              <a:t>startswith</a:t>
            </a:r>
            <a:r>
              <a:rPr lang="en-US" sz="1200" b="1" dirty="0"/>
              <a:t>()</a:t>
            </a:r>
            <a:r>
              <a:rPr lang="ru-RU" sz="1200" b="1" dirty="0"/>
              <a:t> </a:t>
            </a:r>
            <a:r>
              <a:rPr lang="ru-RU" sz="1200" dirty="0"/>
              <a:t>– возвращает </a:t>
            </a:r>
            <a:r>
              <a:rPr lang="en-US" sz="1200" dirty="0"/>
              <a:t>True</a:t>
            </a:r>
            <a:r>
              <a:rPr lang="ru-RU" sz="1200" dirty="0"/>
              <a:t>, если строка начинается с заданного символа.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strip(), </a:t>
            </a:r>
            <a:r>
              <a:rPr lang="en-US" sz="1200" b="1" dirty="0" err="1"/>
              <a:t>lstrip</a:t>
            </a:r>
            <a:r>
              <a:rPr lang="en-US" sz="1200" b="1" dirty="0"/>
              <a:t>() </a:t>
            </a:r>
            <a:r>
              <a:rPr lang="ru-RU" sz="1200" dirty="0"/>
              <a:t>и</a:t>
            </a:r>
            <a:r>
              <a:rPr lang="ru-RU" sz="1200" b="1" dirty="0"/>
              <a:t> </a:t>
            </a:r>
            <a:r>
              <a:rPr lang="en-US" sz="1200" b="1" dirty="0" err="1"/>
              <a:t>rstrip</a:t>
            </a:r>
            <a:r>
              <a:rPr lang="en-US" sz="1200" b="1" dirty="0"/>
              <a:t>()</a:t>
            </a:r>
            <a:r>
              <a:rPr lang="ru-RU" sz="1200" b="1" dirty="0"/>
              <a:t> </a:t>
            </a:r>
            <a:r>
              <a:rPr lang="ru-RU" sz="1200" dirty="0"/>
              <a:t>– удаление пробелов в начале и конце строки, только слева или только справа соответственно</a:t>
            </a:r>
            <a:endParaRPr lang="en-US" sz="1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73E009-D88C-48E3-AD4A-0EBEEA0C5520}"/>
              </a:ext>
            </a:extLst>
          </p:cNvPr>
          <p:cNvSpPr/>
          <p:nvPr/>
        </p:nvSpPr>
        <p:spPr>
          <a:xfrm>
            <a:off x="512979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4"/>
              </a:rPr>
              <a:t>https://proglib.io/p/samouchitel-po-python-dlya-nachinayushchih-chast-4-metody-raboty-so-strokami-2022-10-24</a:t>
            </a:r>
            <a:r>
              <a:rPr lang="ru-RU" sz="1200" dirty="0"/>
              <a:t> 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https://pythonworld.ru/tipy-dannyx-v-python/stroki-funkcii-i-metody-strok.html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71214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Задание 5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B20AAD-C78F-46CD-A68D-576D73DB9CC5}"/>
              </a:ext>
            </a:extLst>
          </p:cNvPr>
          <p:cNvSpPr/>
          <p:nvPr/>
        </p:nvSpPr>
        <p:spPr>
          <a:xfrm>
            <a:off x="838200" y="771844"/>
            <a:ext cx="1022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строковой переменной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/>
              <a:t> </a:t>
            </a:r>
            <a:r>
              <a:rPr lang="ru-RU" sz="1600" dirty="0"/>
              <a:t>любой текст из нескольких (</a:t>
            </a:r>
            <a:r>
              <a:rPr lang="en-US" sz="1600" dirty="0"/>
              <a:t>&gt;2</a:t>
            </a:r>
            <a:r>
              <a:rPr lang="ru-RU" sz="1600" dirty="0"/>
              <a:t>) предложений длиной не менее 20 символов.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</a:t>
            </a:r>
            <a:r>
              <a:rPr lang="ru-RU" sz="1600" dirty="0">
                <a:solidFill>
                  <a:schemeClr val="accent1"/>
                </a:solidFill>
              </a:rPr>
              <a:t>длину</a:t>
            </a:r>
            <a:r>
              <a:rPr lang="ru-RU" sz="1600" dirty="0"/>
              <a:t> переменной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Приведите весь текст к </a:t>
            </a:r>
            <a:r>
              <a:rPr lang="ru-RU" sz="1600" dirty="0">
                <a:solidFill>
                  <a:schemeClr val="accent1"/>
                </a:solidFill>
              </a:rPr>
              <a:t>нижнему регистру</a:t>
            </a:r>
            <a:r>
              <a:rPr lang="ru-RU" sz="1600" dirty="0"/>
              <a:t>, выведите на экран.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Замените все пробелы в переменной на знак </a:t>
            </a:r>
            <a:r>
              <a:rPr lang="en-US" sz="1600" i="1" dirty="0">
                <a:solidFill>
                  <a:schemeClr val="accent1"/>
                </a:solidFill>
              </a:rPr>
              <a:t>@</a:t>
            </a:r>
            <a:r>
              <a:rPr lang="ru-RU" sz="1600" dirty="0"/>
              <a:t>, выведите на экран.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Разбейте ваш текст на предложения и выведите их на экран в виде </a:t>
            </a:r>
            <a:r>
              <a:rPr lang="ru-RU" sz="1600" dirty="0">
                <a:solidFill>
                  <a:schemeClr val="accent1"/>
                </a:solidFill>
              </a:rPr>
              <a:t>списка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Проверьте, состоит ли ваше первое предложение </a:t>
            </a:r>
            <a:r>
              <a:rPr lang="ru-RU" sz="1600" dirty="0">
                <a:solidFill>
                  <a:schemeClr val="accent1"/>
                </a:solidFill>
              </a:rPr>
              <a:t>только из букв</a:t>
            </a:r>
            <a:r>
              <a:rPr lang="ru-RU" sz="1600" dirty="0"/>
              <a:t>. Выведите результат на экран.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Выведите на экран второе слово первого предложения вашего текста </a:t>
            </a:r>
            <a:r>
              <a:rPr lang="ru-RU" sz="1600" dirty="0">
                <a:solidFill>
                  <a:schemeClr val="accent1"/>
                </a:solidFill>
              </a:rPr>
              <a:t>в обратном порядке</a:t>
            </a:r>
            <a:r>
              <a:rPr lang="ru-RU" sz="1600" dirty="0"/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Разбейте ваше второе предложение и выведите на экран слова с первого по пятое включительно, через одно.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2804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Множества (</a:t>
            </a:r>
            <a:r>
              <a:rPr lang="en-US" sz="3200" dirty="0"/>
              <a:t>set</a:t>
            </a:r>
            <a:r>
              <a:rPr lang="ru-RU" sz="3200" dirty="0"/>
              <a:t>)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B20AAD-C78F-46CD-A68D-576D73DB9CC5}"/>
              </a:ext>
            </a:extLst>
          </p:cNvPr>
          <p:cNvSpPr/>
          <p:nvPr/>
        </p:nvSpPr>
        <p:spPr>
          <a:xfrm>
            <a:off x="838200" y="771844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Множество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неупорядоченная изменяемая </a:t>
            </a:r>
            <a:r>
              <a:rPr lang="ru-RU" sz="1600" dirty="0"/>
              <a:t>коллекция </a:t>
            </a:r>
            <a:r>
              <a:rPr lang="ru-RU" sz="1600" dirty="0">
                <a:solidFill>
                  <a:schemeClr val="accent1"/>
                </a:solidFill>
              </a:rPr>
              <a:t>неповторяющихся</a:t>
            </a:r>
            <a:r>
              <a:rPr lang="ru-RU" sz="1600" dirty="0"/>
              <a:t> объектов произвольных типов</a:t>
            </a:r>
            <a:endParaRPr lang="en-US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E6C21-7E6A-41B9-8DA9-A82C2870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5293"/>
            <a:ext cx="6543444" cy="53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0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Словари (</a:t>
            </a:r>
            <a:r>
              <a:rPr lang="en-US" sz="3200" dirty="0" err="1"/>
              <a:t>dict</a:t>
            </a:r>
            <a:r>
              <a:rPr lang="ru-RU" sz="3200" dirty="0"/>
              <a:t>)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B20AAD-C78F-46CD-A68D-576D73DB9CC5}"/>
              </a:ext>
            </a:extLst>
          </p:cNvPr>
          <p:cNvSpPr/>
          <p:nvPr/>
        </p:nvSpPr>
        <p:spPr>
          <a:xfrm>
            <a:off x="838201" y="771844"/>
            <a:ext cx="6059750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Словарь</a:t>
            </a:r>
            <a:r>
              <a:rPr lang="ru-RU" sz="1600" dirty="0"/>
              <a:t> (ассоциативный массив, хеш-таблица) – </a:t>
            </a:r>
            <a:r>
              <a:rPr lang="ru-RU" sz="1600" dirty="0">
                <a:solidFill>
                  <a:schemeClr val="accent1"/>
                </a:solidFill>
              </a:rPr>
              <a:t>неупорядоченная изменяемая</a:t>
            </a:r>
            <a:r>
              <a:rPr lang="ru-RU" sz="1600" dirty="0"/>
              <a:t> коллекция произвольных объектов с </a:t>
            </a:r>
            <a:r>
              <a:rPr lang="ru-RU" sz="1600" dirty="0">
                <a:solidFill>
                  <a:schemeClr val="accent1"/>
                </a:solidFill>
              </a:rPr>
              <a:t>доступом по ключу</a:t>
            </a:r>
            <a:r>
              <a:rPr lang="ru-RU" sz="1600" dirty="0"/>
              <a:t>.</a:t>
            </a:r>
            <a:endParaRPr lang="en-US" sz="16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3AC6C36-719A-4EE6-98F4-918C25DE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85257"/>
              </p:ext>
            </p:extLst>
          </p:nvPr>
        </p:nvGraphicFramePr>
        <p:xfrm>
          <a:off x="6897951" y="993401"/>
          <a:ext cx="4651897" cy="5499474"/>
        </p:xfrm>
        <a:graphic>
          <a:graphicData uri="http://schemas.openxmlformats.org/drawingml/2006/table">
            <a:tbl>
              <a:tblPr/>
              <a:tblGrid>
                <a:gridCol w="1837676">
                  <a:extLst>
                    <a:ext uri="{9D8B030D-6E8A-4147-A177-3AD203B41FA5}">
                      <a16:colId xmlns:a16="http://schemas.microsoft.com/office/drawing/2014/main" val="2017417602"/>
                    </a:ext>
                  </a:extLst>
                </a:gridCol>
                <a:gridCol w="2814221">
                  <a:extLst>
                    <a:ext uri="{9D8B030D-6E8A-4147-A177-3AD203B41FA5}">
                      <a16:colId xmlns:a16="http://schemas.microsoft.com/office/drawing/2014/main" val="418476233"/>
                    </a:ext>
                  </a:extLst>
                </a:gridCol>
              </a:tblGrid>
              <a:tr h="226801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Описание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1354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dict.fromkeys</a:t>
                      </a:r>
                      <a:r>
                        <a:rPr lang="en-US" sz="1400" b="0" dirty="0">
                          <a:effectLst/>
                        </a:rPr>
                        <a:t>(seq[, value])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Создает словарь с ключами из </a:t>
                      </a:r>
                      <a:r>
                        <a:rPr lang="ru-RU" sz="1200" dirty="0" err="1">
                          <a:effectLst/>
                        </a:rPr>
                        <a:t>seq</a:t>
                      </a:r>
                      <a:r>
                        <a:rPr lang="ru-RU" sz="1200" dirty="0">
                          <a:effectLst/>
                        </a:rPr>
                        <a:t> и значением </a:t>
                      </a:r>
                      <a:r>
                        <a:rPr lang="ru-RU" sz="1200" dirty="0" err="1">
                          <a:effectLst/>
                        </a:rPr>
                        <a:t>value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018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dict.get</a:t>
                      </a:r>
                      <a:r>
                        <a:rPr lang="en-US" sz="1400" b="0" dirty="0">
                          <a:effectLst/>
                        </a:rPr>
                        <a:t>(key[, default])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5061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dict.items</a:t>
                      </a:r>
                      <a:r>
                        <a:rPr lang="en-US" sz="1400" b="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пары (ключ, значение).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292"/>
                  </a:ext>
                </a:extLst>
              </a:tr>
              <a:tr h="301188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ключи в словаре.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59485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бросает исключение).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5168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200" dirty="0" err="1">
                          <a:effectLst/>
                        </a:rPr>
                        <a:t>KeyError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7510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значение ключа, но если его нет, не бросает исключение, а создает ключ со значением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7514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Обновляет словарь, добавляя пары (ключ, значение) из </a:t>
                      </a:r>
                      <a:r>
                        <a:rPr lang="ru-RU" sz="1200" dirty="0" err="1">
                          <a:effectLst/>
                        </a:rPr>
                        <a:t>other</a:t>
                      </a:r>
                      <a:r>
                        <a:rPr lang="ru-RU" sz="1200" dirty="0">
                          <a:effectLst/>
                        </a:rPr>
                        <a:t>. Существующие ключи перезаписываются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94043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значения в словаре.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8978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dict.copy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Поверхностная копия словаря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0054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dict.clear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Очистка словаря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885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F3A082-9618-40AC-9ADC-FE4912C2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459"/>
            <a:ext cx="6059750" cy="41656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C82AD3-F8EE-453E-A4DE-D786864C5356}"/>
              </a:ext>
            </a:extLst>
          </p:cNvPr>
          <p:cNvSpPr/>
          <p:nvPr/>
        </p:nvSpPr>
        <p:spPr>
          <a:xfrm>
            <a:off x="642152" y="6086156"/>
            <a:ext cx="629056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Ключами</a:t>
            </a:r>
            <a:r>
              <a:rPr lang="ru-RU" sz="1600" dirty="0"/>
              <a:t> в словаре могут выступать </a:t>
            </a:r>
            <a:r>
              <a:rPr lang="ru-RU" sz="1600" dirty="0">
                <a:solidFill>
                  <a:schemeClr val="accent1"/>
                </a:solidFill>
              </a:rPr>
              <a:t>только неизменяемые </a:t>
            </a:r>
            <a:r>
              <a:rPr lang="ru-RU" sz="1600" dirty="0"/>
              <a:t>объекты!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14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Задание 6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B20AAD-C78F-46CD-A68D-576D73DB9CC5}"/>
              </a:ext>
            </a:extLst>
          </p:cNvPr>
          <p:cNvSpPr/>
          <p:nvPr/>
        </p:nvSpPr>
        <p:spPr>
          <a:xfrm>
            <a:off x="838200" y="924244"/>
            <a:ext cx="9880600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Преобразуйте (можно вручную) ваш список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задания 4 в словарь, где ключом будет выступать кортеж из имени и фамилии сотрудника, а значениями – словарь из возраста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age</a:t>
            </a:r>
            <a:r>
              <a:rPr lang="en-US" sz="1600" dirty="0"/>
              <a:t>’</a:t>
            </a:r>
            <a:r>
              <a:rPr lang="ru-RU" sz="1600" dirty="0"/>
              <a:t>) и должности </a:t>
            </a:r>
            <a:r>
              <a:rPr lang="en-US" sz="1600" dirty="0"/>
              <a:t>(‘</a:t>
            </a:r>
            <a:r>
              <a:rPr lang="en-US" sz="1600" i="1" dirty="0">
                <a:solidFill>
                  <a:schemeClr val="accent1"/>
                </a:solidFill>
              </a:rPr>
              <a:t>position</a:t>
            </a:r>
            <a:r>
              <a:rPr lang="en-US" sz="1600" dirty="0"/>
              <a:t>’)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solidFill>
                  <a:schemeClr val="accent1"/>
                </a:solidFill>
              </a:rPr>
              <a:t>Добавьте</a:t>
            </a:r>
            <a:r>
              <a:rPr lang="ru-RU" sz="1600" dirty="0"/>
              <a:t> еще одного сотрудника в словарь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запрос несуществующего сотрудника, чтобы запрос вернул (</a:t>
            </a:r>
            <a:r>
              <a:rPr lang="en-US" sz="1600" i="1" dirty="0">
                <a:solidFill>
                  <a:schemeClr val="accent1"/>
                </a:solidFill>
              </a:rPr>
              <a:t>None</a:t>
            </a:r>
            <a:r>
              <a:rPr lang="ru-RU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</a:t>
            </a:r>
            <a:r>
              <a:rPr lang="ru-RU" sz="1600" dirty="0">
                <a:solidFill>
                  <a:schemeClr val="accent1"/>
                </a:solidFill>
              </a:rPr>
              <a:t>всех</a:t>
            </a:r>
            <a:r>
              <a:rPr lang="ru-RU" sz="1600" dirty="0"/>
              <a:t> сотрудников в формате </a:t>
            </a:r>
            <a:r>
              <a:rPr lang="en-US" sz="1600" dirty="0"/>
              <a:t>&lt;</a:t>
            </a:r>
            <a:r>
              <a:rPr lang="ru-RU" sz="1600" dirty="0"/>
              <a:t>имя</a:t>
            </a:r>
            <a:r>
              <a:rPr lang="en-US" sz="1600" dirty="0"/>
              <a:t>&gt; &lt;</a:t>
            </a:r>
            <a:r>
              <a:rPr lang="ru-RU" sz="1600" dirty="0"/>
              <a:t>фамилия</a:t>
            </a:r>
            <a:r>
              <a:rPr lang="en-US" sz="1600" dirty="0"/>
              <a:t>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32989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Условные выражения и операторы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12743" y="1015235"/>
            <a:ext cx="1780151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условие1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elif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условие2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действие2</a:t>
            </a:r>
            <a:r>
              <a:rPr lang="en-US" sz="1400" i="1" dirty="0"/>
              <a:t>&gt;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elif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</a:t>
            </a:r>
            <a:r>
              <a:rPr lang="en-US" sz="1400" i="1" dirty="0"/>
              <a:t>3&gt;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else: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  <a:endParaRPr lang="ru-RU" sz="1400" i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EE491-1C07-41F0-B428-4BF692E1B40A}"/>
              </a:ext>
            </a:extLst>
          </p:cNvPr>
          <p:cNvSpPr txBox="1"/>
          <p:nvPr/>
        </p:nvSpPr>
        <p:spPr>
          <a:xfrm>
            <a:off x="2688540" y="922113"/>
            <a:ext cx="5630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&lt;</a:t>
            </a:r>
            <a:r>
              <a:rPr lang="ru-RU" sz="1400" b="1" i="1" dirty="0"/>
              <a:t>условие1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i="1" dirty="0"/>
              <a:t>– </a:t>
            </a:r>
            <a:r>
              <a:rPr lang="ru-RU" sz="1400" dirty="0"/>
              <a:t>выражение, возвращающее объект типа </a:t>
            </a:r>
            <a:r>
              <a:rPr lang="en-US" sz="1400" dirty="0"/>
              <a:t>bool: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операций сравнения: </a:t>
            </a:r>
            <a:r>
              <a:rPr lang="en-US" sz="1400" b="1" dirty="0">
                <a:solidFill>
                  <a:schemeClr val="accent1"/>
                </a:solidFill>
              </a:rPr>
              <a:t>&gt;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&lt;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&gt;=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&lt;=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==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вычисления логических операций: </a:t>
            </a:r>
            <a:r>
              <a:rPr lang="en-US" sz="1400" b="1" dirty="0">
                <a:solidFill>
                  <a:schemeClr val="accent1"/>
                </a:solidFill>
              </a:rPr>
              <a:t>and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not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работы оператора </a:t>
            </a:r>
            <a:r>
              <a:rPr lang="en-US" sz="1400" b="1" dirty="0">
                <a:solidFill>
                  <a:schemeClr val="accent1"/>
                </a:solidFill>
              </a:rPr>
              <a:t>in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/</a:t>
            </a:r>
            <a:r>
              <a:rPr lang="en-US" sz="1400" b="1" dirty="0">
                <a:solidFill>
                  <a:schemeClr val="accent1"/>
                </a:solidFill>
              </a:rPr>
              <a:t>not in</a:t>
            </a:r>
            <a:r>
              <a:rPr lang="en-US" sz="1400" dirty="0"/>
              <a:t>: </a:t>
            </a:r>
            <a:r>
              <a:rPr lang="ru-RU" sz="1400" dirty="0"/>
              <a:t>наличие</a:t>
            </a:r>
            <a:r>
              <a:rPr lang="en-US" sz="1400" dirty="0"/>
              <a:t>/</a:t>
            </a:r>
            <a:r>
              <a:rPr lang="ru-RU" sz="1400" dirty="0"/>
              <a:t>отсутствие значения в наборе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работы оператора </a:t>
            </a:r>
            <a:r>
              <a:rPr lang="en-US" sz="1400" b="1" dirty="0">
                <a:solidFill>
                  <a:schemeClr val="accent1"/>
                </a:solidFill>
              </a:rPr>
              <a:t>is</a:t>
            </a:r>
            <a:r>
              <a:rPr lang="en-US" sz="1400" dirty="0"/>
              <a:t>: </a:t>
            </a:r>
            <a:r>
              <a:rPr lang="ru-RU" sz="1400" dirty="0"/>
              <a:t>идентичность объектов</a:t>
            </a:r>
            <a:endParaRPr lang="en-US" sz="14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38B0503-03F1-4D7C-903A-29665A738BE7}"/>
              </a:ext>
            </a:extLst>
          </p:cNvPr>
          <p:cNvGrpSpPr/>
          <p:nvPr/>
        </p:nvGrpSpPr>
        <p:grpSpPr>
          <a:xfrm>
            <a:off x="912743" y="3144911"/>
            <a:ext cx="2396804" cy="1881368"/>
            <a:chOff x="912743" y="3144911"/>
            <a:chExt cx="2396804" cy="18813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101672-0C1B-4C17-B0C2-D127AC6D07FA}"/>
                </a:ext>
              </a:extLst>
            </p:cNvPr>
            <p:cNvSpPr txBox="1"/>
            <p:nvPr/>
          </p:nvSpPr>
          <p:spPr>
            <a:xfrm>
              <a:off x="912743" y="3210397"/>
              <a:ext cx="2339444" cy="18158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match </a:t>
              </a:r>
              <a:r>
                <a:rPr lang="en-US" sz="1400" i="1" dirty="0"/>
                <a:t>&lt;</a:t>
              </a:r>
              <a:r>
                <a:rPr lang="ru-RU" sz="1400" i="1" dirty="0"/>
                <a:t>переменная</a:t>
              </a:r>
              <a:r>
                <a:rPr lang="en-US" sz="1400" i="1" dirty="0"/>
                <a:t>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</a:t>
              </a:r>
              <a:r>
                <a:rPr lang="en-US" sz="1600" b="1" dirty="0"/>
                <a:t> </a:t>
              </a:r>
              <a:r>
                <a:rPr lang="en-US" sz="1400" i="1" dirty="0"/>
                <a:t>&lt;</a:t>
              </a:r>
              <a:r>
                <a:rPr lang="ru-RU" sz="1400" i="1" dirty="0"/>
                <a:t>значение1</a:t>
              </a:r>
              <a:r>
                <a:rPr lang="en-US" sz="1400" i="1" dirty="0"/>
                <a:t>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600" b="1" dirty="0"/>
                <a:t>    </a:t>
              </a:r>
              <a:r>
                <a:rPr lang="ru-RU" sz="1600" b="1" dirty="0"/>
                <a:t>    </a:t>
              </a:r>
              <a:r>
                <a:rPr lang="en-US" sz="1400" i="1" dirty="0"/>
                <a:t>&lt;</a:t>
              </a:r>
              <a:r>
                <a:rPr lang="ru-RU" sz="1400" i="1" dirty="0"/>
                <a:t>действие1</a:t>
              </a:r>
              <a:r>
                <a:rPr lang="en-US" sz="1400" i="1" dirty="0"/>
                <a:t>&gt;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</a:t>
              </a:r>
              <a:r>
                <a:rPr lang="en-US" sz="1600" b="1" dirty="0"/>
                <a:t> </a:t>
              </a:r>
              <a:r>
                <a:rPr lang="en-US" sz="1400" i="1" dirty="0"/>
                <a:t>&lt;</a:t>
              </a:r>
              <a:r>
                <a:rPr lang="ru-RU" sz="1400" i="1" dirty="0"/>
                <a:t>значение</a:t>
              </a:r>
              <a:r>
                <a:rPr lang="en-US" sz="1400" i="1" dirty="0"/>
                <a:t>2&gt;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600" b="1" dirty="0"/>
                <a:t>    </a:t>
              </a:r>
              <a:r>
                <a:rPr lang="ru-RU" sz="1600" b="1" dirty="0"/>
                <a:t>    </a:t>
              </a:r>
              <a:r>
                <a:rPr lang="en-US" sz="1400" i="1" dirty="0"/>
                <a:t>&lt;</a:t>
              </a:r>
              <a:r>
                <a:rPr lang="ru-RU" sz="1400" i="1" dirty="0"/>
                <a:t>действие2</a:t>
              </a:r>
              <a:r>
                <a:rPr lang="en-US" sz="1400" i="1" dirty="0"/>
                <a:t>&gt;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 _:</a:t>
              </a:r>
            </a:p>
            <a:p>
              <a:r>
                <a:rPr lang="en-US" sz="1600" b="1" dirty="0"/>
                <a:t>        </a:t>
              </a:r>
              <a:r>
                <a:rPr lang="en-US" sz="1200" i="1" dirty="0"/>
                <a:t>&lt;</a:t>
              </a:r>
              <a:r>
                <a:rPr lang="ru-RU" sz="1200" i="1" dirty="0"/>
                <a:t>действие</a:t>
              </a:r>
              <a:r>
                <a:rPr lang="en-US" sz="1200" i="1" dirty="0"/>
                <a:t> </a:t>
              </a:r>
              <a:r>
                <a:rPr lang="ru-RU" sz="1200" i="1" dirty="0"/>
                <a:t>по умолчанию</a:t>
              </a:r>
              <a:r>
                <a:rPr lang="en-US" sz="1200" i="1" dirty="0"/>
                <a:t>&gt;</a:t>
              </a:r>
              <a:endParaRPr lang="ru-RU" sz="1200" i="1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13F3227-452D-476A-93E3-CB9B6FDB34AB}"/>
                </a:ext>
              </a:extLst>
            </p:cNvPr>
            <p:cNvSpPr/>
            <p:nvPr/>
          </p:nvSpPr>
          <p:spPr>
            <a:xfrm>
              <a:off x="2182251" y="3144911"/>
              <a:ext cx="11272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Python &gt;= 3.10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8F49AC-51D6-4546-8F81-616D915A1986}"/>
              </a:ext>
            </a:extLst>
          </p:cNvPr>
          <p:cNvSpPr txBox="1"/>
          <p:nvPr/>
        </p:nvSpPr>
        <p:spPr>
          <a:xfrm>
            <a:off x="3309547" y="3158927"/>
            <a:ext cx="56302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&lt;</a:t>
            </a:r>
            <a:r>
              <a:rPr lang="ru-RU" sz="1400" b="1" i="1" dirty="0"/>
              <a:t>переменная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имя переменной, по которой будет идти сравнение</a:t>
            </a:r>
            <a:endParaRPr lang="en-US" sz="1400" dirty="0"/>
          </a:p>
          <a:p>
            <a:endParaRPr lang="ru-RU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значение1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</a:t>
            </a:r>
            <a:r>
              <a:rPr lang="ru-RU" sz="1400" i="1" dirty="0"/>
              <a:t> </a:t>
            </a:r>
            <a:r>
              <a:rPr lang="ru-RU" sz="1400" dirty="0"/>
              <a:t>значение переменной, при котором будет выполняться</a:t>
            </a:r>
            <a:r>
              <a:rPr lang="ru-RU" sz="1400" i="1" dirty="0"/>
              <a:t> 	      </a:t>
            </a:r>
            <a:r>
              <a:rPr lang="en-US" sz="1400" b="1" i="1" dirty="0"/>
              <a:t>&lt;</a:t>
            </a:r>
            <a:r>
              <a:rPr lang="ru-RU" sz="1400" b="1" i="1" dirty="0"/>
              <a:t>действие1</a:t>
            </a:r>
            <a:r>
              <a:rPr lang="en-US" sz="1400" b="1" i="1" dirty="0"/>
              <a:t>&gt;</a:t>
            </a:r>
            <a:r>
              <a:rPr lang="ru-RU" sz="1400" i="1" dirty="0"/>
              <a:t>, </a:t>
            </a:r>
            <a:r>
              <a:rPr lang="ru-RU" sz="1400" dirty="0"/>
              <a:t>аналогично конструкции: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if</a:t>
            </a:r>
            <a:r>
              <a:rPr lang="en-US" sz="14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переменная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r>
              <a:rPr lang="ru-RU" sz="1400" b="1" i="1" dirty="0">
                <a:solidFill>
                  <a:schemeClr val="accent1"/>
                </a:solidFill>
              </a:rPr>
              <a:t>==</a:t>
            </a:r>
            <a:r>
              <a:rPr lang="ru-RU" sz="1400" i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значение1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ru-RU" sz="1400" i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endParaRPr lang="en-US" sz="1400" i="1" dirty="0"/>
          </a:p>
          <a:p>
            <a:endParaRPr lang="en-US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85D32D-E0CF-46D2-80E8-6F3C5E52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301" y="4504706"/>
            <a:ext cx="2474261" cy="19175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216E86-7CD3-44CB-B554-167E0C7F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26" y="4479158"/>
            <a:ext cx="790575" cy="19431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9C7F36-8317-4E26-95A5-AE2E8F9A9D45}"/>
              </a:ext>
            </a:extLst>
          </p:cNvPr>
          <p:cNvSpPr/>
          <p:nvPr/>
        </p:nvSpPr>
        <p:spPr>
          <a:xfrm>
            <a:off x="838200" y="5222173"/>
            <a:ext cx="71161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Любое число, не равное 0, или непустой объект – истина</a:t>
            </a:r>
            <a:r>
              <a:rPr lang="en-US" sz="1400" dirty="0"/>
              <a:t> (</a:t>
            </a:r>
            <a:r>
              <a:rPr lang="en-US" sz="1400" b="1" dirty="0"/>
              <a:t>True</a:t>
            </a:r>
            <a:r>
              <a:rPr lang="en-US" sz="1400" dirty="0"/>
              <a:t>)</a:t>
            </a:r>
            <a:r>
              <a:rPr lang="ru-RU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Числа, равные 0, пустые объекты и значение </a:t>
            </a:r>
            <a:r>
              <a:rPr lang="ru-RU" sz="1400" b="1" dirty="0" err="1"/>
              <a:t>None</a:t>
            </a:r>
            <a:r>
              <a:rPr lang="ru-RU" sz="1400" dirty="0"/>
              <a:t> – ложь</a:t>
            </a:r>
            <a:r>
              <a:rPr lang="en-US" sz="1400" dirty="0"/>
              <a:t> (</a:t>
            </a:r>
            <a:r>
              <a:rPr lang="en-US" sz="1400" b="1" dirty="0"/>
              <a:t>False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Операции сравнения применяются к структурам данных рекурсивно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Операции сравнения возвращают </a:t>
            </a:r>
            <a:r>
              <a:rPr lang="ru-RU" sz="1400" b="1" dirty="0" err="1"/>
              <a:t>True</a:t>
            </a:r>
            <a:r>
              <a:rPr lang="ru-RU" sz="1400" dirty="0"/>
              <a:t> или </a:t>
            </a:r>
            <a:r>
              <a:rPr lang="ru-RU" sz="1400" b="1" dirty="0" err="1"/>
              <a:t>False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Логические операторы </a:t>
            </a:r>
            <a:r>
              <a:rPr lang="ru-RU" sz="1400" b="1" dirty="0" err="1"/>
              <a:t>and</a:t>
            </a:r>
            <a:r>
              <a:rPr lang="ru-RU" sz="1400" dirty="0"/>
              <a:t> и </a:t>
            </a:r>
            <a:r>
              <a:rPr lang="ru-RU" sz="1400" b="1" dirty="0" err="1"/>
              <a:t>or</a:t>
            </a:r>
            <a:r>
              <a:rPr lang="ru-RU" sz="1400" dirty="0"/>
              <a:t> возвращают истинный или ложный объект-операнд</a:t>
            </a:r>
          </a:p>
        </p:txBody>
      </p:sp>
    </p:spTree>
    <p:extLst>
      <p:ext uri="{BB962C8B-B14F-4D97-AF65-F5344CB8AC3E}">
        <p14:creationId xmlns:p14="http://schemas.microsoft.com/office/powerpoint/2010/main" val="877802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Циклы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12744" y="1015235"/>
            <a:ext cx="2647202" cy="18774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for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элемент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in </a:t>
            </a:r>
            <a:r>
              <a:rPr lang="en-US" sz="1400" i="1" dirty="0"/>
              <a:t>&lt;</a:t>
            </a:r>
            <a:r>
              <a:rPr lang="ru-RU" sz="1400" i="1" dirty="0"/>
              <a:t>объект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break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2&gt;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continue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else: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  <a:endParaRPr lang="ru-RU" sz="1400" i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EE491-1C07-41F0-B428-4BF692E1B40A}"/>
              </a:ext>
            </a:extLst>
          </p:cNvPr>
          <p:cNvSpPr txBox="1"/>
          <p:nvPr/>
        </p:nvSpPr>
        <p:spPr>
          <a:xfrm>
            <a:off x="3728438" y="1015235"/>
            <a:ext cx="56302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&lt;объект&gt; </a:t>
            </a:r>
            <a:r>
              <a:rPr lang="ru-RU" sz="1400" i="1" dirty="0"/>
              <a:t>– </a:t>
            </a:r>
            <a:r>
              <a:rPr lang="ru-RU" sz="1400" dirty="0"/>
              <a:t>итерируемый объект (списки, строки, кортежи, словари)</a:t>
            </a:r>
            <a:endParaRPr lang="en-US" sz="1400" dirty="0"/>
          </a:p>
          <a:p>
            <a:endParaRPr lang="ru-RU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элемент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переменная, которой будут поочередно присваиваться 	значения итерируемого объекта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условие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условие, которое будет проверятся перед каждым 	выполнение цикла</a:t>
            </a:r>
            <a:endParaRPr lang="en-US" sz="1400" dirty="0"/>
          </a:p>
          <a:p>
            <a:endParaRPr lang="ru-RU" sz="1400" dirty="0"/>
          </a:p>
          <a:p>
            <a:r>
              <a:rPr lang="en-US" sz="1400" dirty="0">
                <a:solidFill>
                  <a:srgbClr val="0070C0"/>
                </a:solidFill>
              </a:rPr>
              <a:t>else</a:t>
            </a:r>
            <a:r>
              <a:rPr lang="ru-RU" sz="1400" dirty="0"/>
              <a:t> (опционально) – добавление действия, которое выполнится после 	прохождения всего цикла (или исключения </a:t>
            </a:r>
            <a:r>
              <a:rPr lang="ru-RU" sz="1400" dirty="0" err="1"/>
              <a:t>StopIteration</a:t>
            </a:r>
            <a:r>
              <a:rPr lang="ru-RU" sz="1400" dirty="0"/>
              <a:t>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break</a:t>
            </a:r>
            <a:r>
              <a:rPr lang="ru-RU" sz="1400" dirty="0"/>
              <a:t> (опционально) – прерывание цикла (</a:t>
            </a:r>
            <a:r>
              <a:rPr lang="en-US" sz="1400" dirty="0"/>
              <a:t>else </a:t>
            </a:r>
            <a:r>
              <a:rPr lang="ru-RU" sz="1400" dirty="0"/>
              <a:t>игнорируется)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continue</a:t>
            </a:r>
            <a:r>
              <a:rPr lang="en-US" sz="1400" dirty="0"/>
              <a:t> </a:t>
            </a:r>
            <a:r>
              <a:rPr lang="ru-RU" sz="1400" dirty="0"/>
              <a:t>(опционально) – переход к следующему итерируемому 	объекту без выполнения оставшегося кода.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01672-0C1B-4C17-B0C2-D127AC6D07FA}"/>
              </a:ext>
            </a:extLst>
          </p:cNvPr>
          <p:cNvSpPr txBox="1"/>
          <p:nvPr/>
        </p:nvSpPr>
        <p:spPr>
          <a:xfrm>
            <a:off x="884062" y="3308673"/>
            <a:ext cx="233944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while </a:t>
            </a:r>
            <a:r>
              <a:rPr lang="en-US" sz="1400" i="1" dirty="0"/>
              <a:t>&lt;</a:t>
            </a:r>
            <a:r>
              <a:rPr lang="ru-RU" sz="1400" i="1" dirty="0"/>
              <a:t>условие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endParaRPr lang="ru-RU" sz="1600" b="1" dirty="0">
              <a:solidFill>
                <a:schemeClr val="accent1"/>
              </a:solidFill>
            </a:endParaRPr>
          </a:p>
          <a:p>
            <a:r>
              <a:rPr lang="ru-RU" sz="1400" b="1" i="1" dirty="0">
                <a:solidFill>
                  <a:schemeClr val="accent1"/>
                </a:solidFill>
              </a:rPr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1&gt; 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70C0"/>
                </a:solidFill>
              </a:rPr>
              <a:t>break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2&gt;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continue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else: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6EC493E-3B99-4C9A-9AEA-9EC3BD171EDC}"/>
              </a:ext>
            </a:extLst>
          </p:cNvPr>
          <p:cNvSpPr/>
          <p:nvPr/>
        </p:nvSpPr>
        <p:spPr>
          <a:xfrm>
            <a:off x="3669715" y="4352951"/>
            <a:ext cx="7579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Если цикл </a:t>
            </a:r>
            <a:r>
              <a:rPr lang="en-US" sz="1200" b="1" dirty="0"/>
              <a:t>for</a:t>
            </a:r>
            <a:r>
              <a:rPr lang="ru-RU" sz="1200" dirty="0"/>
              <a:t> не сложный для ускорения обработки лучше использовать функцию </a:t>
            </a:r>
            <a:r>
              <a:rPr lang="en-US" sz="1200" b="1" dirty="0"/>
              <a:t>map</a:t>
            </a:r>
            <a:r>
              <a:rPr lang="ru-RU" sz="1200" b="1" dirty="0"/>
              <a:t>()</a:t>
            </a:r>
            <a:r>
              <a:rPr lang="en-US" sz="1200" dirty="0"/>
              <a:t> </a:t>
            </a:r>
            <a:r>
              <a:rPr lang="ru-RU" sz="1200" dirty="0"/>
              <a:t>или генераторы.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 завершению цикла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ru-RU" sz="1200" dirty="0"/>
              <a:t> переменная, </a:t>
            </a:r>
            <a:r>
              <a:rPr lang="en-US" sz="1200" b="1" i="1" dirty="0"/>
              <a:t>&lt;</a:t>
            </a:r>
            <a:r>
              <a:rPr lang="ru-RU" sz="1200" b="1" i="1" dirty="0"/>
              <a:t>элемент</a:t>
            </a:r>
            <a:r>
              <a:rPr lang="en-US" sz="1200" b="1" i="1" dirty="0"/>
              <a:t>&gt;</a:t>
            </a:r>
            <a:r>
              <a:rPr lang="ru-RU" sz="1200" b="1" i="1" dirty="0"/>
              <a:t> </a:t>
            </a:r>
            <a:r>
              <a:rPr lang="ru-RU" sz="1200" dirty="0"/>
              <a:t>остаётся доступным, равным последнему</a:t>
            </a:r>
            <a:r>
              <a:rPr lang="en-US" sz="1200" dirty="0"/>
              <a:t> </a:t>
            </a:r>
            <a:r>
              <a:rPr lang="ru-RU" sz="1200" dirty="0"/>
              <a:t>значению итерируемого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Изменение последовательности </a:t>
            </a:r>
            <a:r>
              <a:rPr lang="en-US" sz="1200" b="1" i="1" dirty="0"/>
              <a:t>&lt;</a:t>
            </a:r>
            <a:r>
              <a:rPr lang="ru-RU" sz="1200" b="1" i="1" dirty="0"/>
              <a:t>объект</a:t>
            </a:r>
            <a:r>
              <a:rPr lang="en-US" sz="1200" b="1" i="1" dirty="0"/>
              <a:t>&gt;</a:t>
            </a:r>
            <a:r>
              <a:rPr lang="ru-RU" sz="1200" b="1" dirty="0"/>
              <a:t> </a:t>
            </a:r>
            <a:r>
              <a:rPr lang="ru-RU" sz="1200" dirty="0"/>
              <a:t>в ходе итерирования может приводить к ошибкам и пропускам 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используется, когда точное число повторений неизвестно и может изменяться в зависимости от поведения переменной в теле цикла.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В других случаях предпочтительнее использовать цикл </a:t>
            </a:r>
            <a:r>
              <a:rPr lang="en-US" sz="1200" b="1" dirty="0"/>
              <a:t>for</a:t>
            </a:r>
            <a:r>
              <a:rPr lang="ru-RU" sz="1200" dirty="0"/>
              <a:t>, т.к. он быстрее </a:t>
            </a:r>
            <a:r>
              <a:rPr lang="en-US" sz="1200" b="1" dirty="0"/>
              <a:t>while</a:t>
            </a:r>
            <a:r>
              <a:rPr lang="ru-RU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может стать бесконечным, необходимо предусматривать механизмы защиты.</a:t>
            </a:r>
          </a:p>
        </p:txBody>
      </p:sp>
    </p:spTree>
    <p:extLst>
      <p:ext uri="{BB962C8B-B14F-4D97-AF65-F5344CB8AC3E}">
        <p14:creationId xmlns:p14="http://schemas.microsoft.com/office/powerpoint/2010/main" val="993193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Примеры циклов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9C57D-F486-459E-BD56-77783E57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699"/>
            <a:ext cx="1543050" cy="14192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AC6433-29DB-4B54-8ECE-B59DCA30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6165"/>
            <a:ext cx="1746726" cy="17649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468150-160C-4D30-AF58-A51427D7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225" y="1084214"/>
            <a:ext cx="3905250" cy="246697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8EF3C-0028-4447-BE3E-C810096E5BCB}"/>
              </a:ext>
            </a:extLst>
          </p:cNvPr>
          <p:cNvSpPr/>
          <p:nvPr/>
        </p:nvSpPr>
        <p:spPr>
          <a:xfrm>
            <a:off x="838199" y="807215"/>
            <a:ext cx="1913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1. Минималистичный </a:t>
            </a:r>
            <a:r>
              <a:rPr lang="en-US" sz="1200" b="1" dirty="0"/>
              <a:t>for</a:t>
            </a:r>
            <a:endParaRPr lang="ru-RU" sz="1200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037E963-42A1-4641-9EBB-B30D38760E5B}"/>
              </a:ext>
            </a:extLst>
          </p:cNvPr>
          <p:cNvSpPr/>
          <p:nvPr/>
        </p:nvSpPr>
        <p:spPr>
          <a:xfrm>
            <a:off x="733567" y="2376924"/>
            <a:ext cx="215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2. </a:t>
            </a:r>
            <a:r>
              <a:rPr lang="en-US" sz="1200" b="1" dirty="0"/>
              <a:t>while</a:t>
            </a:r>
            <a:r>
              <a:rPr lang="ru-RU" sz="1200" b="1" dirty="0"/>
              <a:t> для той же задачи выглядит не так изящно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3A1DAB-BA43-44FB-801C-0E9A0680B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3" y="5318891"/>
            <a:ext cx="2390775" cy="904875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794F658-9919-4EC4-BC7B-E79EEF51A018}"/>
              </a:ext>
            </a:extLst>
          </p:cNvPr>
          <p:cNvSpPr/>
          <p:nvPr/>
        </p:nvSpPr>
        <p:spPr>
          <a:xfrm>
            <a:off x="733567" y="4446049"/>
            <a:ext cx="2152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3</a:t>
            </a:r>
            <a:r>
              <a:rPr lang="ru-RU" sz="1200" b="1" dirty="0"/>
              <a:t>. Зато </a:t>
            </a:r>
            <a:r>
              <a:rPr lang="en-US" sz="1200" b="1" dirty="0"/>
              <a:t>while</a:t>
            </a:r>
            <a:r>
              <a:rPr lang="ru-RU" sz="1200" b="1" dirty="0"/>
              <a:t> подойдет для задач с условием. Но если переменная </a:t>
            </a:r>
            <a:r>
              <a:rPr lang="en-US" sz="1200" b="1" dirty="0"/>
              <a:t>error </a:t>
            </a:r>
            <a:r>
              <a:rPr lang="ru-RU" sz="1200" b="1" dirty="0"/>
              <a:t>никогда не изменится, цикл станет бесконечным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7823DAD-EAB0-4346-9C5C-9261680847AB}"/>
              </a:ext>
            </a:extLst>
          </p:cNvPr>
          <p:cNvSpPr/>
          <p:nvPr/>
        </p:nvSpPr>
        <p:spPr>
          <a:xfrm>
            <a:off x="3513818" y="807215"/>
            <a:ext cx="3163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4</a:t>
            </a:r>
            <a:r>
              <a:rPr lang="ru-RU" sz="1200" b="1" dirty="0"/>
              <a:t>. Работа операторов </a:t>
            </a:r>
            <a:r>
              <a:rPr lang="en-US" sz="1200" b="1" dirty="0"/>
              <a:t>break</a:t>
            </a:r>
            <a:r>
              <a:rPr lang="ru-RU" sz="1200" b="1" dirty="0"/>
              <a:t> и </a:t>
            </a:r>
            <a:r>
              <a:rPr lang="en-US" sz="1200" b="1" dirty="0"/>
              <a:t>continue</a:t>
            </a:r>
            <a:endParaRPr lang="ru-RU" sz="12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C8C37C4-D57C-49E6-9F06-C4A2C390FE90}"/>
              </a:ext>
            </a:extLst>
          </p:cNvPr>
          <p:cNvSpPr/>
          <p:nvPr/>
        </p:nvSpPr>
        <p:spPr>
          <a:xfrm>
            <a:off x="3564795" y="4197520"/>
            <a:ext cx="390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5. Можно перебирать итерируемые объекты с порядковым номеров (</a:t>
            </a:r>
            <a:r>
              <a:rPr lang="en-US" sz="1200" b="1" dirty="0"/>
              <a:t>enumerate</a:t>
            </a:r>
            <a:r>
              <a:rPr lang="ru-RU" sz="1200" b="1" dirty="0"/>
              <a:t>)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90E29B8-E540-4D7A-BE7A-63677F4F7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225" y="4648966"/>
            <a:ext cx="3514725" cy="14954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32691BD-C4E9-4F7D-9948-985A7DCE3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370" y="1116831"/>
            <a:ext cx="2257425" cy="2409825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CEC177F-7AFE-4770-9C74-FA1E44C7708B}"/>
              </a:ext>
            </a:extLst>
          </p:cNvPr>
          <p:cNvSpPr/>
          <p:nvPr/>
        </p:nvSpPr>
        <p:spPr>
          <a:xfrm>
            <a:off x="7936857" y="807215"/>
            <a:ext cx="3905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6</a:t>
            </a:r>
            <a:r>
              <a:rPr lang="ru-RU" sz="1200" b="1" dirty="0"/>
              <a:t>. Можно перебирать сразу несколько объектов (</a:t>
            </a:r>
            <a:r>
              <a:rPr lang="en-US" sz="1200" b="1" dirty="0"/>
              <a:t>zip</a:t>
            </a:r>
            <a:r>
              <a:rPr lang="ru-RU" sz="1200" b="1" dirty="0"/>
              <a:t>)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3256FA0-C3E4-41FD-998B-44B3EB05B9AD}"/>
              </a:ext>
            </a:extLst>
          </p:cNvPr>
          <p:cNvSpPr/>
          <p:nvPr/>
        </p:nvSpPr>
        <p:spPr>
          <a:xfrm>
            <a:off x="7936857" y="3573880"/>
            <a:ext cx="390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7</a:t>
            </a:r>
            <a:r>
              <a:rPr lang="ru-RU" sz="1200" b="1" dirty="0"/>
              <a:t>. Можно использовать несколько уровней вложений циклов (вложенные циклы)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63AB886-9288-4432-8FEE-B4975AC72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6857" y="4048386"/>
            <a:ext cx="2982286" cy="24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83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Задание 7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38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A2CB5F2-617B-4EB5-9FBC-0D8A8F66580E}"/>
              </a:ext>
            </a:extLst>
          </p:cNvPr>
          <p:cNvSpPr/>
          <p:nvPr/>
        </p:nvSpPr>
        <p:spPr>
          <a:xfrm>
            <a:off x="838200" y="771844"/>
            <a:ext cx="8473579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Используйте ваш словарь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задания 6, добавьте каждому сотруднику в словарь</a:t>
            </a:r>
            <a:r>
              <a:rPr lang="en-US" sz="1600" dirty="0"/>
              <a:t> </a:t>
            </a:r>
            <a:r>
              <a:rPr lang="ru-RU" sz="1600" dirty="0"/>
              <a:t>его параметров параметр «зарплата»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salary</a:t>
            </a:r>
            <a:r>
              <a:rPr lang="en-US" sz="1600" dirty="0"/>
              <a:t>’</a:t>
            </a:r>
            <a:r>
              <a:rPr lang="ru-RU" sz="1600" dirty="0"/>
              <a:t>) с произвольными целочисленными значениями.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Найдите </a:t>
            </a:r>
            <a:r>
              <a:rPr lang="en-US" sz="1600" dirty="0"/>
              <a:t>(</a:t>
            </a:r>
            <a:r>
              <a:rPr lang="en-US" sz="1600" i="1" dirty="0">
                <a:solidFill>
                  <a:schemeClr val="accent1"/>
                </a:solidFill>
              </a:rPr>
              <a:t>for</a:t>
            </a:r>
            <a:r>
              <a:rPr lang="en-US" sz="1600" dirty="0"/>
              <a:t>) </a:t>
            </a:r>
            <a:r>
              <a:rPr lang="ru-RU" sz="1600" dirty="0"/>
              <a:t>самого низкооплачиваемого и высокооплачиваемого сотрудника, выведите на экран (например, </a:t>
            </a:r>
            <a:r>
              <a:rPr lang="en-US" sz="1600" dirty="0"/>
              <a:t>“</a:t>
            </a:r>
            <a:r>
              <a:rPr lang="ru-RU" sz="1600" dirty="0"/>
              <a:t>Петров получает 100000, а Сидоров 10000</a:t>
            </a:r>
            <a:r>
              <a:rPr lang="en-US" sz="1600" dirty="0"/>
              <a:t>”</a:t>
            </a:r>
            <a:r>
              <a:rPr lang="ru-RU" sz="1600" dirty="0"/>
              <a:t>). Для форматирования можно воспользоваться </a:t>
            </a:r>
            <a:r>
              <a:rPr lang="en-US" sz="1600" dirty="0"/>
              <a:t>f-string</a:t>
            </a:r>
            <a:r>
              <a:rPr lang="ru-RU" sz="1600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Повышайте зарплату самому низкооплачиваемому сотруднику до тех пор, пока (</a:t>
            </a:r>
            <a:r>
              <a:rPr lang="en-US" sz="1600" i="1" dirty="0">
                <a:solidFill>
                  <a:schemeClr val="accent1"/>
                </a:solidFill>
              </a:rPr>
              <a:t>while</a:t>
            </a:r>
            <a:r>
              <a:rPr lang="ru-RU" sz="1600" dirty="0"/>
              <a:t>) она не сравняется или не станет выше зарплаты самого высокооплачиваемого сотрудника.</a:t>
            </a:r>
            <a:r>
              <a:rPr lang="en-US" sz="1600" dirty="0"/>
              <a:t> </a:t>
            </a:r>
            <a:r>
              <a:rPr lang="ru-RU" sz="1600" dirty="0"/>
              <a:t>Шаг повышения зарплаты должен быть равен одной десятой разницы между зарплатами указанных сотрудников.</a:t>
            </a:r>
            <a:r>
              <a:rPr lang="en-US" sz="1600" dirty="0"/>
              <a:t> </a:t>
            </a:r>
            <a:r>
              <a:rPr lang="ru-RU" sz="1600" dirty="0"/>
              <a:t>После каждого повышения выводите на экран новую зарплату, а в конце – увольте сотрудника путем удаления его из словаря.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68039A-C0B2-4944-A575-6C4D2A3D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00" y="3119437"/>
            <a:ext cx="8553450" cy="6191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9CC613-46AC-4BE2-B9DE-B39C6D1C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906" y="2075770"/>
            <a:ext cx="2744073" cy="8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23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920631D-2626-4455-9FCB-BD529CBB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53" y="1412458"/>
            <a:ext cx="4191000" cy="2238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Генераторы словарей и списков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39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994CCCE-A2D2-4FE2-ADFF-D1A7EF85A9BF}"/>
              </a:ext>
            </a:extLst>
          </p:cNvPr>
          <p:cNvSpPr/>
          <p:nvPr/>
        </p:nvSpPr>
        <p:spPr>
          <a:xfrm>
            <a:off x="1567430" y="1079054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Создание списка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85C0D9A-7D55-4A7B-83C9-22721D4AB06F}"/>
              </a:ext>
            </a:extLst>
          </p:cNvPr>
          <p:cNvSpPr/>
          <p:nvPr/>
        </p:nvSpPr>
        <p:spPr>
          <a:xfrm>
            <a:off x="7663468" y="1073904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Создание словаря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D75F1E8-AB73-4E4A-BF6E-88560AC4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90" y="3949700"/>
            <a:ext cx="3741049" cy="266362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0187DD-55CA-4B5A-8114-A96B9535C993}"/>
              </a:ext>
            </a:extLst>
          </p:cNvPr>
          <p:cNvSpPr/>
          <p:nvPr/>
        </p:nvSpPr>
        <p:spPr>
          <a:xfrm>
            <a:off x="2882953" y="3323453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List comprehension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880B299-3D29-4C57-8CB4-0A68009C6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56" y="1415613"/>
            <a:ext cx="4419600" cy="215265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79877E-D5F5-42DD-A0D2-03A909788E73}"/>
              </a:ext>
            </a:extLst>
          </p:cNvPr>
          <p:cNvSpPr/>
          <p:nvPr/>
        </p:nvSpPr>
        <p:spPr>
          <a:xfrm>
            <a:off x="8850510" y="3259723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Dict</a:t>
            </a:r>
            <a:r>
              <a:rPr lang="en-US" sz="1600" dirty="0">
                <a:solidFill>
                  <a:srgbClr val="0070C0"/>
                </a:solidFill>
              </a:rPr>
              <a:t> comprehension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FFB3B5E-B78B-46D6-9237-CCDB90CD2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259" y="4141129"/>
            <a:ext cx="4191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Пример кода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01AB8A-963C-41A6-B6D2-A4A0E262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5" y="1027521"/>
            <a:ext cx="5265332" cy="53942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5284D7-10E2-4C6A-B456-AD086482E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05"/>
          <a:stretch/>
        </p:blipFill>
        <p:spPr>
          <a:xfrm>
            <a:off x="6762842" y="1027521"/>
            <a:ext cx="4364906" cy="118717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F19A26-E16E-4C9F-B746-85903CE9A5AA}"/>
              </a:ext>
            </a:extLst>
          </p:cNvPr>
          <p:cNvSpPr txBox="1"/>
          <p:nvPr/>
        </p:nvSpPr>
        <p:spPr>
          <a:xfrm>
            <a:off x="6834366" y="2411804"/>
            <a:ext cx="4293382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Задание: </a:t>
            </a:r>
            <a:r>
              <a:rPr lang="ru-RU" sz="1600" dirty="0"/>
              <a:t>предположите, что делает данный код и какой будет результат выполнения строчки </a:t>
            </a:r>
            <a:r>
              <a:rPr lang="en-US" sz="1600" dirty="0"/>
              <a:t>person1.make_happier()?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895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Задание 8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40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DDD7487-4C7F-485E-B1BA-086B552315F9}"/>
              </a:ext>
            </a:extLst>
          </p:cNvPr>
          <p:cNvSpPr/>
          <p:nvPr/>
        </p:nvSpPr>
        <p:spPr>
          <a:xfrm>
            <a:off x="838200" y="771844"/>
            <a:ext cx="8473579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создайте список из целочисленных значений от 1 до 20.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создайте список из целочисленных значений от 1 до 20, но только нечетные числа.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 comprehension </a:t>
            </a:r>
            <a:r>
              <a:rPr lang="ru-RU" sz="1600" dirty="0"/>
              <a:t>создайте новый словарь из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фамилия, а значением – должность сотрудника.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 comprehension </a:t>
            </a:r>
            <a:r>
              <a:rPr lang="ru-RU" sz="1600" dirty="0"/>
              <a:t>создайте новый словарь из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фамилия, а значением – должность сотрудника, если его зарплата больше 50000.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0099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Пример кода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01AB8A-963C-41A6-B6D2-A4A0E262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5" y="1027521"/>
            <a:ext cx="5265332" cy="53942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C4381D-5B46-48C5-B70D-6A081FD4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89" y="1027521"/>
            <a:ext cx="4364906" cy="1606579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402C2AE-F7E8-43D6-968A-A93B46F5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64469"/>
              </p:ext>
            </p:extLst>
          </p:nvPr>
        </p:nvGraphicFramePr>
        <p:xfrm>
          <a:off x="6501469" y="2881445"/>
          <a:ext cx="4852332" cy="351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54">
                  <a:extLst>
                    <a:ext uri="{9D8B030D-6E8A-4147-A177-3AD203B41FA5}">
                      <a16:colId xmlns:a16="http://schemas.microsoft.com/office/drawing/2014/main" val="2302531475"/>
                    </a:ext>
                  </a:extLst>
                </a:gridCol>
                <a:gridCol w="3065478">
                  <a:extLst>
                    <a:ext uri="{9D8B030D-6E8A-4147-A177-3AD203B41FA5}">
                      <a16:colId xmlns:a16="http://schemas.microsoft.com/office/drawing/2014/main" val="1134143180"/>
                    </a:ext>
                  </a:extLst>
                </a:gridCol>
              </a:tblGrid>
              <a:tr h="314761">
                <a:tc>
                  <a:txBody>
                    <a:bodyPr/>
                    <a:lstStyle/>
                    <a:p>
                      <a:r>
                        <a:rPr lang="ru-RU" sz="1200" dirty="0"/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756574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r>
                        <a:rPr lang="en-US" sz="1200" dirty="0"/>
                        <a:t>import random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Импорт библиотеки </a:t>
                      </a:r>
                      <a:r>
                        <a:rPr lang="en-US" sz="1200" dirty="0"/>
                        <a:t>random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456"/>
                  </a:ext>
                </a:extLst>
              </a:tr>
              <a:tr h="302004">
                <a:tc>
                  <a:txBody>
                    <a:bodyPr/>
                    <a:lstStyle/>
                    <a:p>
                      <a:r>
                        <a:rPr lang="en-US" sz="1200" dirty="0"/>
                        <a:t>Class 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класса </a:t>
                      </a:r>
                      <a:r>
                        <a:rPr lang="en-US" sz="1200" dirty="0"/>
                        <a:t>Person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457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r>
                        <a:rPr lang="en-US" sz="1200" dirty="0"/>
                        <a:t>def __</a:t>
                      </a:r>
                      <a:r>
                        <a:rPr lang="en-US" sz="1200" dirty="0" err="1"/>
                        <a:t>init</a:t>
                      </a:r>
                      <a:r>
                        <a:rPr lang="en-US" sz="1200" dirty="0"/>
                        <a:t>__(…)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Задание начальных значений для объекта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9229"/>
                  </a:ext>
                </a:extLst>
              </a:tr>
              <a:tr h="440422">
                <a:tc>
                  <a:txBody>
                    <a:bodyPr/>
                    <a:lstStyle/>
                    <a:p>
                      <a:r>
                        <a:rPr lang="en-US" sz="1200" dirty="0"/>
                        <a:t>def </a:t>
                      </a:r>
                      <a:r>
                        <a:rPr lang="en-US" sz="1200" dirty="0" err="1"/>
                        <a:t>make_happier</a:t>
                      </a:r>
                      <a:r>
                        <a:rPr lang="en-US" sz="1200" dirty="0"/>
                        <a:t>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метода, который делает объект класса </a:t>
                      </a:r>
                      <a:r>
                        <a:rPr lang="en-US" sz="1200" dirty="0"/>
                        <a:t>Person </a:t>
                      </a:r>
                      <a:r>
                        <a:rPr lang="ru-RU" sz="1200" dirty="0"/>
                        <a:t>счастливее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01292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random.choice</a:t>
                      </a:r>
                      <a:r>
                        <a:rPr lang="en-US" sz="1200" dirty="0"/>
                        <a:t>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Выбор произвольного элемента из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15972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self.happyness_level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dirty="0" err="1"/>
                        <a:t>self.happyness_level</a:t>
                      </a:r>
                      <a:r>
                        <a:rPr lang="en-US" sz="1200" dirty="0"/>
                        <a:t> + 10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Увеличение уровня счастья объекта класса на 10 пунктов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17910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r>
                        <a:rPr lang="en-US" sz="1200" dirty="0"/>
                        <a:t>person1 = Person(…)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объекта </a:t>
                      </a:r>
                      <a:r>
                        <a:rPr lang="en-US" sz="1200" dirty="0"/>
                        <a:t>person1 </a:t>
                      </a:r>
                      <a:r>
                        <a:rPr lang="ru-RU" sz="1200" dirty="0"/>
                        <a:t>класса </a:t>
                      </a:r>
                      <a:r>
                        <a:rPr lang="en-US" sz="1200" dirty="0"/>
                        <a:t>Person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64899"/>
                  </a:ext>
                </a:extLst>
              </a:tr>
              <a:tr h="581061">
                <a:tc>
                  <a:txBody>
                    <a:bodyPr/>
                    <a:lstStyle/>
                    <a:p>
                      <a:r>
                        <a:rPr lang="en-US" sz="1200" dirty="0"/>
                        <a:t>person1.make_happier()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Вызов метода, который сделает </a:t>
                      </a:r>
                      <a:r>
                        <a:rPr lang="en-US" sz="1200" dirty="0"/>
                        <a:t>person1 </a:t>
                      </a:r>
                      <a:r>
                        <a:rPr lang="ru-RU" sz="1200" dirty="0"/>
                        <a:t>счастливее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2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4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</a:t>
            </a:r>
            <a:r>
              <a:rPr lang="en-US" sz="3200" dirty="0"/>
              <a:t>PEP</a:t>
            </a:r>
            <a:endParaRPr lang="ru-R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45293" y="980201"/>
            <a:ext cx="10329347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PEP (Python Enhanced Proposal) – </a:t>
            </a:r>
            <a:r>
              <a:rPr lang="ru-RU" sz="1600" dirty="0"/>
              <a:t>набор документов, описывающих особенности языка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PEP1: Purpose and Guidelines </a:t>
            </a:r>
            <a:r>
              <a:rPr lang="ru-RU" sz="1600" dirty="0"/>
              <a:t>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PEP2: Procedure for Adding New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PEP4: Deprecation of Standard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PEP5: Guidelines for Language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PEP6: Bug Fix Releases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PEP7: Style Guide for C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PEP8: Style Guide for Python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2"/>
              </a:rPr>
              <a:t>https://peps.python.org/pep-0000/</a:t>
            </a:r>
            <a:endParaRPr lang="ru-RU" sz="16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50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</a:t>
            </a:r>
            <a:r>
              <a:rPr lang="en-US" sz="3200" dirty="0"/>
              <a:t>PEP20 (The Zen of Python) </a:t>
            </a:r>
            <a:endParaRPr lang="ru-RU" sz="3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F58BA13-DB8A-4CF6-9FF3-B919C3566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22252"/>
              </p:ext>
            </p:extLst>
          </p:nvPr>
        </p:nvGraphicFramePr>
        <p:xfrm>
          <a:off x="838200" y="1193834"/>
          <a:ext cx="1094246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234">
                  <a:extLst>
                    <a:ext uri="{9D8B030D-6E8A-4147-A177-3AD203B41FA5}">
                      <a16:colId xmlns:a16="http://schemas.microsoft.com/office/drawing/2014/main" val="4277671848"/>
                    </a:ext>
                  </a:extLst>
                </a:gridCol>
                <a:gridCol w="5471234">
                  <a:extLst>
                    <a:ext uri="{9D8B030D-6E8A-4147-A177-3AD203B41FA5}">
                      <a16:colId xmlns:a16="http://schemas.microsoft.com/office/drawing/2014/main" val="1808308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Beautiful is better than ugly.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Explicit is better than implicit.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Simple is better than complex.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Complex is better than complicated.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Flat is better than nested.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Sparse is better than dense.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Readability counts.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Special cases aren't special enough to break the rules.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Although practicality beats purity.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Errors should never pass silently.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Unless explicitly silenced.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In the face of ambiguity, refuse the temptation to guess.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There should be one-- and preferably only one --obvious way to do it.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Although that way may not be obvious at first unless you're Dutch.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Now is better than never.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Although never is often better than *right* now.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If the implementation is hard to explain, it's a bad idea.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If the implementation is easy to explain, it may be a good idea.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Namespaces are one honking great idea -- let's do more 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Красивое лучше, чем уродливое.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Явное лучше, чем неявное.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Простое лучше, чем сложное.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Сложное лучше, чем запутанное.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Плоское лучше, чем вложенное.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Разреженное лучше, чем плотное.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Читаемость имеет значение.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Особые случаи не настолько особые, чтобы нарушать правила.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При этом практичность важнее безупречности.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Ошибки никогда не должны замалчиваться.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Если они не замалчиваются явно.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Встретив двусмысленность, отбрось искушение угадать.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Должен существовать один и, желательно, только один очевидный способ сделать это.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Хотя он поначалу может быть и не очевиден, если вы не голландец.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Сейчас лучше, чем никогда.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Хотя никогда зачастую лучше, чем прямо сейчас.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Если реализацию сложно объяснить — идея плоха.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Если реализацию легко объяснить — идея, возможно, хороша.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/>
                        <a:t>Пространства имён — отличная штука! Будем делать их больше!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2392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476D28-AC7D-466E-8E8A-3F9D63C6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3" y="955709"/>
            <a:ext cx="1714500" cy="2381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56AC09-079F-4F24-ABCD-4B50D2B451DE}"/>
              </a:ext>
            </a:extLst>
          </p:cNvPr>
          <p:cNvSpPr/>
          <p:nvPr/>
        </p:nvSpPr>
        <p:spPr>
          <a:xfrm>
            <a:off x="8744196" y="5784092"/>
            <a:ext cx="3036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https://tyapk.ru/blog/post/the-zen-of-python</a:t>
            </a:r>
          </a:p>
        </p:txBody>
      </p:sp>
    </p:spTree>
    <p:extLst>
      <p:ext uri="{BB962C8B-B14F-4D97-AF65-F5344CB8AC3E}">
        <p14:creationId xmlns:p14="http://schemas.microsoft.com/office/powerpoint/2010/main" val="331450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</a:t>
            </a:r>
            <a:r>
              <a:rPr lang="en-US" sz="3200" dirty="0"/>
              <a:t>PEP8 (Style Guide for Python Code)</a:t>
            </a:r>
            <a:endParaRPr lang="ru-R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45293" y="980201"/>
            <a:ext cx="10329347" cy="462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PEP8 - </a:t>
            </a:r>
            <a:r>
              <a:rPr lang="ru-RU" sz="1600" dirty="0"/>
              <a:t> документ, описывающий общепринятый стиль написания кода на языке </a:t>
            </a:r>
            <a:r>
              <a:rPr lang="ru-RU" sz="1600" dirty="0" err="1"/>
              <a:t>Python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2"/>
              </a:rPr>
              <a:t>https://peps.python.org/pep-0008/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hlinkClick r:id="rId2"/>
              </a:rPr>
              <a:t>https://pythonworld.ru/osnovy/pep-8-rukovodstvo-po-napisaniyu-koda-na-python.html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endParaRPr lang="en-US" sz="1400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ru-RU" sz="1400" b="1" dirty="0"/>
              <a:t>«Код читается намного больше раз, чем пишется»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отступов.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пробелов внутри строки.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пустых строк.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Длину строки рекомендуется ограничить 79 символами.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Каждый импорт должен быть на отдельной строке.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Импорты всегда помещаются в начало файла в порядке: стандартные библиотеки </a:t>
            </a:r>
            <a:r>
              <a:rPr lang="en-US" sz="1400" dirty="0"/>
              <a:t>-&gt; </a:t>
            </a:r>
            <a:r>
              <a:rPr lang="ru-RU" sz="1400" dirty="0"/>
              <a:t>сторонние </a:t>
            </a:r>
            <a:r>
              <a:rPr lang="en-US" sz="1400" dirty="0"/>
              <a:t>-&gt;</a:t>
            </a:r>
            <a:r>
              <a:rPr lang="ru-RU" sz="1400" dirty="0"/>
              <a:t> модули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Комментарии, противоречащие коду, хуже, чем отсутствие комментариев. Всегда исправляйте комментарии, если меняете код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Соглашения по именованию.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Другие рекомендации (исключения, кодировка, контроль версий и т.п.)</a:t>
            </a:r>
            <a:endParaRPr lang="en-US" sz="1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0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</a:t>
            </a:r>
            <a:r>
              <a:rPr lang="ru-RU" sz="3200" dirty="0"/>
              <a:t> </a:t>
            </a:r>
            <a:r>
              <a:rPr lang="en-US" sz="3200" dirty="0"/>
              <a:t>PEP8</a:t>
            </a:r>
            <a:r>
              <a:rPr lang="ru-RU" sz="3200" dirty="0"/>
              <a:t>. Отступы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D7E5-516F-433C-B90C-4E5341B7AD9E}"/>
              </a:ext>
            </a:extLst>
          </p:cNvPr>
          <p:cNvSpPr txBox="1"/>
          <p:nvPr/>
        </p:nvSpPr>
        <p:spPr>
          <a:xfrm>
            <a:off x="945294" y="980201"/>
            <a:ext cx="4434574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4 пробела на каждый уровень отступа.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Выравнивание длинных строк с использованием висячего отступа или неявной линии внутри скобок.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Закрывающие скобки могут находиться или под первым </a:t>
            </a:r>
            <a:r>
              <a:rPr lang="ru-RU" sz="1400" dirty="0" err="1"/>
              <a:t>непробельным</a:t>
            </a:r>
            <a:r>
              <a:rPr lang="ru-RU" sz="1400" dirty="0"/>
              <a:t> символом или под первым символом строки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переноса строки можно использовать </a:t>
            </a:r>
            <a:r>
              <a:rPr lang="en-US" sz="1400" dirty="0"/>
              <a:t>“\”</a:t>
            </a:r>
            <a:r>
              <a:rPr lang="ru-RU" sz="1400" dirty="0"/>
              <a:t> или скобки вокруг предложения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При переносе строк лучше использовать перенос после оператора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668B-0076-4D8C-B1FC-28EE0CB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ADF31-9CE1-4891-AFE6-5A064DDC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17" y="940178"/>
            <a:ext cx="5714907" cy="54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65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9695</TotalTime>
  <Words>4136</Words>
  <Application>Microsoft Office PowerPoint</Application>
  <PresentationFormat>Широкоэкранный</PresentationFormat>
  <Paragraphs>627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Программирование на  Python</vt:lpstr>
      <vt:lpstr>Python. Введение</vt:lpstr>
      <vt:lpstr>Python. Применение</vt:lpstr>
      <vt:lpstr>Python. Пример кода</vt:lpstr>
      <vt:lpstr>Python. Пример кода</vt:lpstr>
      <vt:lpstr>Python. PEP</vt:lpstr>
      <vt:lpstr>Python. PEP20 (The Zen of Python) </vt:lpstr>
      <vt:lpstr>Python. PEP8 (Style Guide for Python Code)</vt:lpstr>
      <vt:lpstr>Python. PEP8. Отступы</vt:lpstr>
      <vt:lpstr>Python. PEP8. Пробелы</vt:lpstr>
      <vt:lpstr>Python. PEP8. Пустые строки</vt:lpstr>
      <vt:lpstr>Python. PEP8. Рекомендации по именованию</vt:lpstr>
      <vt:lpstr>Python. Встроенные библиотеки</vt:lpstr>
      <vt:lpstr>Python. Сторонние библиотеки</vt:lpstr>
      <vt:lpstr>Python. Интерпретируемый язык</vt:lpstr>
      <vt:lpstr>Python. Процессы и потоки</vt:lpstr>
      <vt:lpstr>Python. GIL</vt:lpstr>
      <vt:lpstr>Python. Как пользоваться?</vt:lpstr>
      <vt:lpstr>Python. Задание 1</vt:lpstr>
      <vt:lpstr>Python. Задание 2</vt:lpstr>
      <vt:lpstr>Python. Типы данных и динамическая типизация</vt:lpstr>
      <vt:lpstr>Python. Арифметические операции</vt:lpstr>
      <vt:lpstr>Python. Преобразования типов</vt:lpstr>
      <vt:lpstr>Python. Задание 3</vt:lpstr>
      <vt:lpstr>Python. Структуры данных</vt:lpstr>
      <vt:lpstr>Python. Изменяемые и неизменяемые объекты</vt:lpstr>
      <vt:lpstr>Python. Списки (List)</vt:lpstr>
      <vt:lpstr>Python. Кортежи (tuple)</vt:lpstr>
      <vt:lpstr>Python. Задание 4</vt:lpstr>
      <vt:lpstr>Python. Операции над строками</vt:lpstr>
      <vt:lpstr>Python. Задание 5</vt:lpstr>
      <vt:lpstr>Python. Множества (set)</vt:lpstr>
      <vt:lpstr>Python. Словари (dict)</vt:lpstr>
      <vt:lpstr>Python. Задание 6</vt:lpstr>
      <vt:lpstr>Python. Условные выражения и операторы</vt:lpstr>
      <vt:lpstr>Python. Циклы</vt:lpstr>
      <vt:lpstr>Python. Примеры циклов</vt:lpstr>
      <vt:lpstr>Python. Задание 7</vt:lpstr>
      <vt:lpstr>Python. Генераторы словарей и списков</vt:lpstr>
      <vt:lpstr>Python. Задание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151</cp:revision>
  <dcterms:created xsi:type="dcterms:W3CDTF">2023-08-22T10:17:13Z</dcterms:created>
  <dcterms:modified xsi:type="dcterms:W3CDTF">2023-09-07T20:33:34Z</dcterms:modified>
</cp:coreProperties>
</file>