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90" r:id="rId3"/>
    <p:sldId id="257" r:id="rId4"/>
    <p:sldId id="291" r:id="rId5"/>
    <p:sldId id="292" r:id="rId6"/>
    <p:sldId id="295" r:id="rId7"/>
    <p:sldId id="296" r:id="rId8"/>
    <p:sldId id="301" r:id="rId9"/>
    <p:sldId id="304" r:id="rId10"/>
    <p:sldId id="306" r:id="rId11"/>
    <p:sldId id="305" r:id="rId12"/>
    <p:sldId id="310" r:id="rId13"/>
    <p:sldId id="302" r:id="rId14"/>
    <p:sldId id="297" r:id="rId15"/>
    <p:sldId id="303" r:id="rId16"/>
    <p:sldId id="311" r:id="rId17"/>
    <p:sldId id="298" r:id="rId18"/>
    <p:sldId id="299" r:id="rId19"/>
    <p:sldId id="300" r:id="rId20"/>
    <p:sldId id="308" r:id="rId21"/>
    <p:sldId id="318" r:id="rId22"/>
    <p:sldId id="314" r:id="rId23"/>
    <p:sldId id="313" r:id="rId24"/>
    <p:sldId id="325" r:id="rId25"/>
    <p:sldId id="312" r:id="rId26"/>
    <p:sldId id="315" r:id="rId27"/>
    <p:sldId id="319" r:id="rId28"/>
    <p:sldId id="320" r:id="rId29"/>
    <p:sldId id="321" r:id="rId30"/>
    <p:sldId id="322" r:id="rId31"/>
    <p:sldId id="323" r:id="rId32"/>
    <p:sldId id="324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3E9E"/>
    <a:srgbClr val="A8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EA67F-9356-4DA6-9033-19F2873F758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0514-C44A-4B66-8623-681661CF3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DCA1-5FEE-455B-B8AC-EA8D444E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9BE68-59CC-49EF-A52E-BD658359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F12C6-404F-4BB4-88F3-6301615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89AE-803C-47C3-9C9E-A592131FB293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56A6A-48C1-41FA-978B-01C403D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F53FB-E257-487E-BDBE-50C26D5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DD7E2-8C1C-4564-BE2D-B322AD9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CF4B75-CCC6-417B-BD17-5F948C1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FC7B4-9CFC-494A-9AAF-0C9FDB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BB26-E179-47DD-B048-89A9418BA37D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04A90-70A8-4BD2-A5A0-EB0E9E2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7BD6D-F431-4533-91AE-2A9AF03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E3EC96-71BE-44C8-9E6A-79392F0D6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A05CA-7C9A-4351-AC09-1B762F95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DE6FF-CB5C-4BBF-8DA3-2C45C4D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682-5985-491A-86D9-4074A9A84062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D702F-BA34-4600-B670-82DC08A8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1D091-6C2B-48D5-80B1-8518BE06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5CF82-50D3-43F6-A23F-FAAAC298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E471B-A79D-4574-9D34-0B8C950B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D5D46-9475-4CBA-8F71-ED4AB7F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1DEE-6BD7-4A60-8295-1A134A53D5F8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609F6-0775-44ED-99E6-5EFC009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0AAD2-88FD-442F-99A8-CC20202E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BDC1-3011-4434-808F-C643B97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87AD1-0AE5-4ED2-9ABB-66A79D6E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DF862-34DB-47D1-A7B0-D2C3E0E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1702-73F5-4FDC-A12E-F263F7005A1F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20EAE-F0BD-42E9-9EC4-A3817A2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7D8F8-6B47-4755-B476-77FE41D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BA13D-E12B-471C-97D6-AFBCF42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78B1F-F421-423D-8800-6EE92CFA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F893A-938F-4A3C-AA8E-ABE322D5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5FA7E-7A0E-4DB3-B266-806E1BB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91A6-FA7E-4E96-9EA7-D6210F66E3F5}" type="datetime1">
              <a:rPr lang="ru-RU" smtClean="0"/>
              <a:t>11.09.2023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D9B3-9E31-415E-9AFC-34B576D3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75CF0-0113-4F20-B3FB-52481D9A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4C90-2FBB-4659-8BCC-CE69525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00242-CCE4-4BE0-B67A-E2C9EF29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B1D76-451E-4CA0-8ED8-263F1E4E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25BCB0-0B9A-4856-9A38-F3A26A40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AFE0E-23BA-4F8E-97A9-922F1CFF8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70DCFD-A55D-4533-AFCA-95C694B7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5E19-50A6-4D2E-B027-0088341E3DC2}" type="datetime1">
              <a:rPr lang="ru-RU" smtClean="0"/>
              <a:t>11.09.2023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FC9A22-AF45-4DF7-B03F-231912A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F2520-E54F-4277-9CBF-EAEC5CB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1144D-6BC0-46F6-A789-BE6F358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7B55D8-80C8-411E-B167-EEE10AF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459-0F8C-4179-8E32-A1A64131AC87}" type="datetime1">
              <a:rPr lang="ru-RU" smtClean="0"/>
              <a:t>11.09.2023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10CD8-B7CE-46F0-8D39-73CCD8D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7CD0D8-9BEE-4330-BD67-B405EAC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18907-A13D-4E0A-B7BE-278015B3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8C71-2257-46B0-BF79-A9A1740B3B13}" type="datetime1">
              <a:rPr lang="ru-RU" smtClean="0"/>
              <a:t>11.09.2023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F03131-D60A-4014-BEE8-B274638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BD5CA-E752-42A3-9320-71E3398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ADFAA-B33D-4FFC-A38C-551F61F7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8E818-6F79-45A7-9B71-46DC4D7B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2BDE9-BFEB-44ED-8481-E46C2A8C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AC8D07-EF41-4D9A-8411-5B9099C3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29A-F6C1-4173-BA6B-E2083E606E8F}" type="datetime1">
              <a:rPr lang="ru-RU" smtClean="0"/>
              <a:t>11.09.2023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1BCF6-AD47-4E91-BD4B-68F946C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DC25F-B36F-466A-A265-046525E1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A48C-8D2E-45BA-B1B9-B2F21935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D75660-F835-4254-9B6E-1EEF63AC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DFE45-AC7B-4D5E-98DC-9017F0A2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37E63-469A-45F9-8656-F577A71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FE5-B9CD-4F5A-A0BF-8232E3668DD6}" type="datetime1">
              <a:rPr lang="ru-RU" smtClean="0"/>
              <a:t>11.09.2023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C4A13-036C-4A69-BFCD-1F454F6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D20CB-6EE1-42AC-A3DB-434187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FBE6-3F11-4851-A5CF-AAA8090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D489D-3315-4F60-8B7E-108F2528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88E7A-DA17-4334-951D-50A89BED2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E980-2B94-434F-B39D-D7E035AB18DF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9E370-45AE-45D4-B7B6-B8B984D4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8B178-DB5C-44C1-801F-969CE030C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5DCBA-FFEA-4C23-86DA-EFCF1EE8A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Программирование на  </a:t>
            </a:r>
            <a:r>
              <a:rPr lang="en-US" sz="5000" dirty="0"/>
              <a:t>Python</a:t>
            </a:r>
            <a:endParaRPr lang="ru-RU" sz="5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A386BF-6F3D-463A-8A41-AB2469D06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Базовый курс. Часть 2. Функции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0527A-A00C-4258-BE72-B3824611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678" y="185670"/>
            <a:ext cx="910818" cy="1028543"/>
          </a:xfrm>
          <a:prstGeom prst="rect">
            <a:avLst/>
          </a:prstGeom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96FAE4CA-D9A6-4608-B168-E8303F632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69" y="2703513"/>
            <a:ext cx="910818" cy="99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BB71471-3C7E-44B7-9131-28CF5C40D74C}"/>
              </a:ext>
            </a:extLst>
          </p:cNvPr>
          <p:cNvGrpSpPr/>
          <p:nvPr/>
        </p:nvGrpSpPr>
        <p:grpSpPr>
          <a:xfrm>
            <a:off x="9106427" y="5752722"/>
            <a:ext cx="2435589" cy="654338"/>
            <a:chOff x="9106427" y="5752722"/>
            <a:chExt cx="2435589" cy="6543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5C5986-785F-452C-B168-AFC19BF073B5}"/>
                </a:ext>
              </a:extLst>
            </p:cNvPr>
            <p:cNvSpPr txBox="1"/>
            <p:nvPr/>
          </p:nvSpPr>
          <p:spPr>
            <a:xfrm>
              <a:off x="9397583" y="5752722"/>
              <a:ext cx="2144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/>
                <a:t>Андрей Скороходов</a:t>
              </a:r>
            </a:p>
            <a:p>
              <a:pPr algn="r"/>
              <a:r>
                <a:rPr lang="ru-RU" dirty="0"/>
                <a:t>2023</a:t>
              </a: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7D2A2C1-B4FB-4E9E-9C5D-2F0EE1A46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427" y="6045110"/>
              <a:ext cx="17907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48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</a:t>
            </a:r>
            <a:r>
              <a:rPr lang="en-US" sz="3200" dirty="0"/>
              <a:t>2</a:t>
            </a:r>
            <a:endParaRPr lang="ru-RU" sz="32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214499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group_types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принимать на вход любое количество позиционных аргументов и группировать их по типу. Аргументы могут быть типов </a:t>
            </a:r>
            <a:r>
              <a:rPr lang="en-US" sz="1600" i="1" dirty="0">
                <a:solidFill>
                  <a:schemeClr val="accent1"/>
                </a:solidFill>
              </a:rPr>
              <a:t>str</a:t>
            </a:r>
            <a:r>
              <a:rPr lang="en-US" sz="1600" dirty="0"/>
              <a:t>, </a:t>
            </a:r>
            <a:r>
              <a:rPr lang="en-US" sz="1600" i="1" dirty="0">
                <a:solidFill>
                  <a:schemeClr val="accent1"/>
                </a:solidFill>
              </a:rPr>
              <a:t>int</a:t>
            </a:r>
            <a:r>
              <a:rPr lang="en-US" sz="1600" dirty="0"/>
              <a:t>, </a:t>
            </a:r>
            <a:r>
              <a:rPr lang="en-US" sz="1600" i="1" dirty="0">
                <a:solidFill>
                  <a:schemeClr val="accent1"/>
                </a:solidFill>
              </a:rPr>
              <a:t>float</a:t>
            </a:r>
            <a:r>
              <a:rPr lang="ru-RU" sz="1600" dirty="0"/>
              <a:t>, другие типы игнорируются.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должна возвращать словарь, в котором ключи – это типы данных, а значения – </a:t>
            </a:r>
            <a:r>
              <a:rPr lang="en-US" sz="1600" dirty="0"/>
              <a:t> </a:t>
            </a:r>
            <a:r>
              <a:rPr lang="ru-RU" sz="1600" dirty="0"/>
              <a:t>отсортированные по убыванию значения соответствующих типов.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221C6F-80A3-4669-8A44-98696AF34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99" y="2624091"/>
            <a:ext cx="7048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1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</a:t>
            </a:r>
            <a:r>
              <a:rPr lang="en-US" sz="3200" dirty="0"/>
              <a:t>3</a:t>
            </a:r>
            <a:endParaRPr lang="ru-RU" sz="32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214499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print_shopping_list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принимать на вход</a:t>
            </a:r>
            <a:r>
              <a:rPr lang="en-US" sz="1600" dirty="0"/>
              <a:t> </a:t>
            </a:r>
            <a:r>
              <a:rPr lang="ru-RU" sz="1600" dirty="0"/>
              <a:t>имя (</a:t>
            </a:r>
            <a:r>
              <a:rPr lang="en-US" sz="1600" i="1" dirty="0">
                <a:solidFill>
                  <a:schemeClr val="accent1"/>
                </a:solidFill>
              </a:rPr>
              <a:t>name: str</a:t>
            </a:r>
            <a:r>
              <a:rPr lang="ru-RU" sz="1600" dirty="0"/>
              <a:t>) человека</a:t>
            </a:r>
            <a:r>
              <a:rPr lang="en-US" sz="1600" dirty="0"/>
              <a:t> </a:t>
            </a:r>
            <a:r>
              <a:rPr lang="ru-RU" sz="1600" dirty="0"/>
              <a:t>и</a:t>
            </a:r>
            <a:r>
              <a:rPr lang="en-US" sz="1600" dirty="0"/>
              <a:t> </a:t>
            </a:r>
            <a:r>
              <a:rPr lang="ru-RU" sz="1600" dirty="0"/>
              <a:t>список товаров (</a:t>
            </a:r>
            <a:r>
              <a:rPr lang="en-US" sz="1600" i="1" dirty="0" err="1">
                <a:solidFill>
                  <a:schemeClr val="accent1"/>
                </a:solidFill>
              </a:rPr>
              <a:t>shopping_list</a:t>
            </a:r>
            <a:r>
              <a:rPr lang="en-US" sz="1600" i="1" dirty="0">
                <a:solidFill>
                  <a:schemeClr val="accent1"/>
                </a:solidFill>
              </a:rPr>
              <a:t>: </a:t>
            </a:r>
            <a:r>
              <a:rPr lang="en-US" sz="1600" i="1" dirty="0" err="1">
                <a:solidFill>
                  <a:schemeClr val="accent1"/>
                </a:solidFill>
              </a:rPr>
              <a:t>dict</a:t>
            </a:r>
            <a:r>
              <a:rPr lang="en-US" sz="1600" i="1" dirty="0">
                <a:solidFill>
                  <a:schemeClr val="accent1"/>
                </a:solidFill>
              </a:rPr>
              <a:t>{&lt;</a:t>
            </a:r>
            <a:r>
              <a:rPr lang="ru-RU" sz="1600" i="1" dirty="0">
                <a:solidFill>
                  <a:schemeClr val="accent1"/>
                </a:solidFill>
              </a:rPr>
              <a:t>название товара</a:t>
            </a:r>
            <a:r>
              <a:rPr lang="en-US" sz="1600" i="1" dirty="0">
                <a:solidFill>
                  <a:schemeClr val="accent1"/>
                </a:solidFill>
              </a:rPr>
              <a:t>&gt;</a:t>
            </a:r>
            <a:r>
              <a:rPr lang="ru-RU" sz="1600" i="1" dirty="0">
                <a:solidFill>
                  <a:schemeClr val="accent1"/>
                </a:solidFill>
              </a:rPr>
              <a:t>: </a:t>
            </a:r>
            <a:r>
              <a:rPr lang="en-US" sz="1600" i="1" dirty="0">
                <a:solidFill>
                  <a:schemeClr val="accent1"/>
                </a:solidFill>
              </a:rPr>
              <a:t>&lt;</a:t>
            </a:r>
            <a:r>
              <a:rPr lang="ru-RU" sz="1600" i="1" dirty="0">
                <a:solidFill>
                  <a:schemeClr val="accent1"/>
                </a:solidFill>
              </a:rPr>
              <a:t>количество</a:t>
            </a:r>
            <a:r>
              <a:rPr lang="en-US" sz="1600" i="1" dirty="0">
                <a:solidFill>
                  <a:schemeClr val="accent1"/>
                </a:solidFill>
              </a:rPr>
              <a:t>&gt;}</a:t>
            </a:r>
            <a:r>
              <a:rPr lang="ru-RU" sz="1600" dirty="0"/>
              <a:t>)</a:t>
            </a:r>
            <a:r>
              <a:rPr lang="en-US" sz="1600" dirty="0"/>
              <a:t>,</a:t>
            </a:r>
            <a:r>
              <a:rPr lang="ru-RU" sz="1600" dirty="0"/>
              <a:t> а также любое количество именованных аргументов.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 если среди именованных аргументов существует аргумент «</a:t>
            </a:r>
            <a:r>
              <a:rPr lang="en-US" sz="1600" i="1" dirty="0">
                <a:solidFill>
                  <a:schemeClr val="accent1"/>
                </a:solidFill>
              </a:rPr>
              <a:t>hour</a:t>
            </a:r>
            <a:r>
              <a:rPr lang="ru-RU" sz="1600" dirty="0"/>
              <a:t>»</a:t>
            </a:r>
            <a:r>
              <a:rPr lang="en-US" sz="1600" dirty="0"/>
              <a:t> (</a:t>
            </a:r>
            <a:r>
              <a:rPr lang="ru-RU" sz="1600" dirty="0"/>
              <a:t>час дня</a:t>
            </a:r>
            <a:r>
              <a:rPr lang="en-US" sz="1600" dirty="0"/>
              <a:t>)</a:t>
            </a:r>
            <a:r>
              <a:rPr lang="ru-RU" sz="1600" dirty="0"/>
              <a:t>, а среди покупок попалось «</a:t>
            </a:r>
            <a:r>
              <a:rPr lang="ru-RU" sz="1600" i="1" dirty="0">
                <a:solidFill>
                  <a:schemeClr val="accent1"/>
                </a:solidFill>
              </a:rPr>
              <a:t>пиво</a:t>
            </a:r>
            <a:r>
              <a:rPr lang="ru-RU" sz="1600" dirty="0"/>
              <a:t>», нужно проверить значение аргумента «</a:t>
            </a:r>
            <a:r>
              <a:rPr lang="en-US" sz="1600" i="1" dirty="0">
                <a:solidFill>
                  <a:schemeClr val="accent1"/>
                </a:solidFill>
              </a:rPr>
              <a:t>hour</a:t>
            </a:r>
            <a:r>
              <a:rPr lang="ru-RU" sz="1600" i="1" dirty="0">
                <a:solidFill>
                  <a:schemeClr val="accent1"/>
                </a:solidFill>
              </a:rPr>
              <a:t>»</a:t>
            </a:r>
            <a:r>
              <a:rPr lang="ru-RU" sz="1600" dirty="0"/>
              <a:t>. Если оно больше либо равно 23, необходимо вывести на экран сообщение о том, что данная покупка не может быть совершена, после чего прекратить выполнение функции.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противном случае нужно вывести на экран сообщение «</a:t>
            </a:r>
            <a:r>
              <a:rPr lang="en-US" sz="1600" i="1" dirty="0"/>
              <a:t>&lt;</a:t>
            </a:r>
            <a:r>
              <a:rPr lang="ru-RU" sz="1600" i="1" dirty="0"/>
              <a:t>Имя человека</a:t>
            </a:r>
            <a:r>
              <a:rPr lang="en-US" sz="1600" i="1" dirty="0"/>
              <a:t>&gt;</a:t>
            </a:r>
            <a:r>
              <a:rPr lang="ru-RU" sz="1600" dirty="0"/>
              <a:t>, купи</a:t>
            </a:r>
            <a:r>
              <a:rPr lang="en-US" sz="1600" dirty="0"/>
              <a:t>:</a:t>
            </a:r>
            <a:r>
              <a:rPr lang="ru-RU" sz="1600" dirty="0"/>
              <a:t> </a:t>
            </a:r>
            <a:r>
              <a:rPr lang="en-US" sz="1600" i="1" dirty="0"/>
              <a:t>&lt;</a:t>
            </a:r>
            <a:r>
              <a:rPr lang="ru-RU" sz="1600" i="1" dirty="0"/>
              <a:t>список товаров</a:t>
            </a:r>
            <a:r>
              <a:rPr lang="en-US" sz="1600" i="1" dirty="0"/>
              <a:t>&gt;</a:t>
            </a:r>
            <a:r>
              <a:rPr lang="ru-RU" sz="1600" dirty="0"/>
              <a:t>», где </a:t>
            </a:r>
            <a:r>
              <a:rPr lang="en-US" sz="1600" i="1" dirty="0"/>
              <a:t>&lt;</a:t>
            </a:r>
            <a:r>
              <a:rPr lang="ru-RU" sz="1600" i="1" dirty="0"/>
              <a:t>список товаров</a:t>
            </a:r>
            <a:r>
              <a:rPr lang="en-US" sz="1600" i="1" dirty="0"/>
              <a:t>&gt;</a:t>
            </a:r>
            <a:r>
              <a:rPr lang="ru-RU" sz="1600" i="1" dirty="0"/>
              <a:t> </a:t>
            </a:r>
            <a:r>
              <a:rPr lang="ru-RU" sz="1600" dirty="0"/>
              <a:t>– список товаров, в котором каждый товар находится на новой строчке, каждая строчка должна быть пронумерована.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3EAD22-0078-4D4A-910E-F2903CD3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38" y="4327400"/>
            <a:ext cx="4919801" cy="22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2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4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329909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из предыдущей части напишите функцию</a:t>
            </a:r>
            <a:r>
              <a:rPr lang="en-US" sz="1600" dirty="0"/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change_currency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переводить зарплату работников в доллары.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качестве параметров функции нужно передать</a:t>
            </a:r>
            <a:r>
              <a:rPr lang="en-US" sz="1600" dirty="0"/>
              <a:t> </a:t>
            </a:r>
            <a:r>
              <a:rPr lang="ru-RU" sz="1600" dirty="0"/>
              <a:t>данные сотрудника (</a:t>
            </a:r>
            <a:r>
              <a:rPr lang="en-US" sz="1600" dirty="0"/>
              <a:t>“</a:t>
            </a:r>
            <a:r>
              <a:rPr lang="en-US" sz="1600" i="1" dirty="0">
                <a:solidFill>
                  <a:schemeClr val="accent1"/>
                </a:solidFill>
              </a:rPr>
              <a:t>employee</a:t>
            </a:r>
            <a:r>
              <a:rPr lang="en-US" sz="1600" dirty="0"/>
              <a:t>” –</a:t>
            </a:r>
            <a:r>
              <a:rPr lang="ru-RU" sz="1600" dirty="0"/>
              <a:t> значение ключа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) валюту (</a:t>
            </a:r>
            <a:r>
              <a:rPr lang="en-US" sz="1600" dirty="0"/>
              <a:t>“</a:t>
            </a:r>
            <a:r>
              <a:rPr lang="en-US" sz="1600" i="1" dirty="0">
                <a:solidFill>
                  <a:schemeClr val="accent1"/>
                </a:solidFill>
              </a:rPr>
              <a:t>currency</a:t>
            </a:r>
            <a:r>
              <a:rPr lang="en-US" sz="1600" dirty="0"/>
              <a:t>”</a:t>
            </a:r>
            <a:r>
              <a:rPr lang="ru-RU" sz="1600" dirty="0"/>
              <a:t>) и обменный курс</a:t>
            </a:r>
            <a:r>
              <a:rPr lang="en-US" sz="1600" dirty="0"/>
              <a:t> (“</a:t>
            </a:r>
            <a:r>
              <a:rPr lang="en-US" sz="1600" i="1" dirty="0" err="1">
                <a:solidFill>
                  <a:schemeClr val="accent1"/>
                </a:solidFill>
              </a:rPr>
              <a:t>exchange_rate</a:t>
            </a:r>
            <a:r>
              <a:rPr lang="en-US" sz="1600" dirty="0"/>
              <a:t>”)</a:t>
            </a:r>
            <a:r>
              <a:rPr lang="ru-RU" sz="1600" dirty="0"/>
              <a:t>, новое значение зарплаты будет вычисляться как текущее значение </a:t>
            </a:r>
            <a:r>
              <a:rPr lang="en-US" sz="1600" i="1" dirty="0">
                <a:solidFill>
                  <a:schemeClr val="accent1"/>
                </a:solidFill>
              </a:rPr>
              <a:t>salary</a:t>
            </a:r>
            <a:r>
              <a:rPr lang="ru-RU" sz="1600" dirty="0"/>
              <a:t>, умноженное на </a:t>
            </a:r>
            <a:r>
              <a:rPr lang="en-US" sz="1600" i="1" dirty="0" err="1">
                <a:solidFill>
                  <a:schemeClr val="accent1"/>
                </a:solidFill>
              </a:rPr>
              <a:t>exchange_rate</a:t>
            </a:r>
            <a:r>
              <a:rPr lang="ru-RU" sz="1600" dirty="0"/>
              <a:t>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того, чтобы понимать в какой валюте работник получает зарплату, нужно добавить в словарь каждого сотрудника ключ </a:t>
            </a:r>
            <a:r>
              <a:rPr lang="en-US" sz="1600" i="1" dirty="0">
                <a:solidFill>
                  <a:schemeClr val="accent1"/>
                </a:solidFill>
              </a:rPr>
              <a:t>“currency”</a:t>
            </a:r>
            <a:r>
              <a:rPr lang="ru-RU" sz="1600" i="1" dirty="0">
                <a:solidFill>
                  <a:schemeClr val="accent1"/>
                </a:solidFill>
              </a:rPr>
              <a:t>, </a:t>
            </a:r>
            <a:r>
              <a:rPr lang="ru-RU" sz="1600" dirty="0"/>
              <a:t>изначально равный </a:t>
            </a:r>
            <a:r>
              <a:rPr lang="en-US" sz="1600" i="1" dirty="0">
                <a:solidFill>
                  <a:schemeClr val="accent1"/>
                </a:solidFill>
              </a:rPr>
              <a:t>“rub”</a:t>
            </a:r>
            <a:r>
              <a:rPr lang="ru-RU" sz="1600" dirty="0"/>
              <a:t>. При смене валюты значение ключа меняется на соответствующую валюту</a:t>
            </a:r>
            <a:r>
              <a:rPr lang="en-US" sz="1600" dirty="0"/>
              <a:t> (</a:t>
            </a:r>
            <a:r>
              <a:rPr lang="ru-RU" sz="1600" dirty="0"/>
              <a:t>например, </a:t>
            </a:r>
            <a:r>
              <a:rPr lang="en-US" sz="1600" dirty="0"/>
              <a:t>“</a:t>
            </a:r>
            <a:r>
              <a:rPr lang="en-US" sz="1600" i="1" dirty="0" err="1">
                <a:solidFill>
                  <a:schemeClr val="accent1"/>
                </a:solidFill>
              </a:rPr>
              <a:t>usd</a:t>
            </a:r>
            <a:r>
              <a:rPr lang="en-US" sz="1600" dirty="0"/>
              <a:t>”)</a:t>
            </a:r>
            <a:r>
              <a:rPr lang="ru-RU" sz="1600" dirty="0"/>
              <a:t>.</a:t>
            </a:r>
            <a:r>
              <a:rPr lang="en-US" sz="1600" dirty="0"/>
              <a:t>	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Также напишите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show_salary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принимать на вход элемент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 выводить на экран сообщение формата: </a:t>
            </a:r>
            <a:r>
              <a:rPr lang="en-US" sz="1600" dirty="0"/>
              <a:t>{</a:t>
            </a:r>
            <a:r>
              <a:rPr lang="ru-RU" sz="1600" dirty="0"/>
              <a:t>должность</a:t>
            </a:r>
            <a:r>
              <a:rPr lang="en-US" sz="1600" dirty="0"/>
              <a:t>}</a:t>
            </a:r>
            <a:r>
              <a:rPr lang="ru-RU" sz="1600" dirty="0"/>
              <a:t> </a:t>
            </a:r>
            <a:r>
              <a:rPr lang="en-US" sz="1600" dirty="0"/>
              <a:t>{</a:t>
            </a:r>
            <a:r>
              <a:rPr lang="ru-RU" sz="1600" dirty="0"/>
              <a:t>фамилия</a:t>
            </a:r>
            <a:r>
              <a:rPr lang="en-US" sz="1600" dirty="0"/>
              <a:t>}</a:t>
            </a:r>
            <a:r>
              <a:rPr lang="ru-RU" sz="1600" dirty="0"/>
              <a:t> получает </a:t>
            </a:r>
            <a:r>
              <a:rPr lang="en-US" sz="1600" dirty="0"/>
              <a:t>{</a:t>
            </a:r>
            <a:r>
              <a:rPr lang="ru-RU" sz="1600" dirty="0"/>
              <a:t>зарплата</a:t>
            </a:r>
            <a:r>
              <a:rPr lang="en-US" sz="1600" dirty="0"/>
              <a:t>}</a:t>
            </a:r>
            <a:r>
              <a:rPr lang="ru-RU" sz="1600" dirty="0"/>
              <a:t> </a:t>
            </a:r>
            <a:r>
              <a:rPr lang="en-US" sz="1600" dirty="0"/>
              <a:t>{</a:t>
            </a:r>
            <a:r>
              <a:rPr lang="ru-RU" sz="1600" dirty="0"/>
              <a:t>валюта</a:t>
            </a:r>
            <a:r>
              <a:rPr lang="en-US" sz="1600" dirty="0"/>
              <a:t>}</a:t>
            </a:r>
            <a:r>
              <a:rPr lang="ru-RU" sz="1600" dirty="0"/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D25B66-0E36-4718-9D79-D04897D6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79" y="4479925"/>
            <a:ext cx="5314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5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9974802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из задания 4 напишите функцию</a:t>
            </a:r>
            <a:r>
              <a:rPr lang="en-US" sz="1600" dirty="0"/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add_employee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добавлять сотрудников в исходный словарь.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качестве обязательных параметров в функцию нужно передать исходный словарь (</a:t>
            </a:r>
            <a:r>
              <a:rPr lang="en-US" sz="1600" i="1" dirty="0">
                <a:solidFill>
                  <a:schemeClr val="accent1"/>
                </a:solidFill>
              </a:rPr>
              <a:t>employees: </a:t>
            </a:r>
            <a:r>
              <a:rPr lang="en-US" sz="1600" i="1" dirty="0" err="1">
                <a:solidFill>
                  <a:schemeClr val="accent1"/>
                </a:solidFill>
              </a:rPr>
              <a:t>dict</a:t>
            </a:r>
            <a:r>
              <a:rPr lang="ru-RU" sz="1600" dirty="0"/>
              <a:t>), имя (</a:t>
            </a:r>
            <a:r>
              <a:rPr lang="en-US" sz="1600" i="1" dirty="0">
                <a:solidFill>
                  <a:schemeClr val="accent1"/>
                </a:solidFill>
              </a:rPr>
              <a:t>name: str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фамилию (</a:t>
            </a:r>
            <a:r>
              <a:rPr lang="en-US" sz="1600" i="1" dirty="0">
                <a:solidFill>
                  <a:schemeClr val="accent1"/>
                </a:solidFill>
              </a:rPr>
              <a:t>surname: str</a:t>
            </a:r>
            <a:r>
              <a:rPr lang="ru-RU" sz="1600" dirty="0"/>
              <a:t>), должность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position: str</a:t>
            </a:r>
            <a:r>
              <a:rPr lang="en-US" sz="1600" dirty="0"/>
              <a:t>)</a:t>
            </a:r>
            <a:r>
              <a:rPr lang="ru-RU" sz="1600" dirty="0"/>
              <a:t>, возраст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age: int</a:t>
            </a:r>
            <a:r>
              <a:rPr lang="en-US" sz="1600" dirty="0"/>
              <a:t>)</a:t>
            </a:r>
            <a:r>
              <a:rPr lang="ru-RU" sz="1600" dirty="0"/>
              <a:t>, в качестве необязательных параметров – зарплату (</a:t>
            </a:r>
            <a:r>
              <a:rPr lang="en-US" sz="1600" i="1" dirty="0">
                <a:solidFill>
                  <a:schemeClr val="accent1"/>
                </a:solidFill>
              </a:rPr>
              <a:t>salary: float</a:t>
            </a:r>
            <a:r>
              <a:rPr lang="ru-RU" sz="1600" i="1" dirty="0">
                <a:solidFill>
                  <a:schemeClr val="accent1"/>
                </a:solidFill>
              </a:rPr>
              <a:t>, по умолчанию 50000</a:t>
            </a:r>
            <a:r>
              <a:rPr lang="ru-RU" sz="1600" dirty="0"/>
              <a:t>) и валюту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currency: str, </a:t>
            </a:r>
            <a:r>
              <a:rPr lang="ru-RU" sz="1600" i="1" dirty="0">
                <a:solidFill>
                  <a:schemeClr val="accent1"/>
                </a:solidFill>
              </a:rPr>
              <a:t>по умолчанию </a:t>
            </a:r>
            <a:r>
              <a:rPr lang="en-US" sz="1600" i="1" dirty="0">
                <a:solidFill>
                  <a:schemeClr val="accent1"/>
                </a:solidFill>
              </a:rPr>
              <a:t>“rub”</a:t>
            </a:r>
            <a:r>
              <a:rPr lang="en-US" sz="1600" dirty="0"/>
              <a:t>)</a:t>
            </a:r>
            <a:r>
              <a:rPr lang="ru-RU" sz="1600" dirty="0"/>
              <a:t>, в которой выплачивается зарплата.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должна добавлять сотрудника в исходный словарь в принятом для словаря формате. Если добавляемый сотрудник уже существует в исходном словаре, следует вывести на экран предупреждение и прекратить выполнение функции.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Также напишите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fire_employee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удалять сотрудника по его имени и фамилии.</a:t>
            </a:r>
            <a:r>
              <a:rPr lang="en-US" sz="1600" dirty="0"/>
              <a:t> </a:t>
            </a:r>
            <a:r>
              <a:rPr lang="ru-RU" sz="1600" dirty="0"/>
              <a:t>Если указанный сотрудник отсутствует, следует вывести на экран предупреждение и прекратить выполнение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02072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Рекурсивная функция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14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6E4CC6-9725-45C2-98BF-66818DA25FF1}"/>
              </a:ext>
            </a:extLst>
          </p:cNvPr>
          <p:cNvSpPr/>
          <p:nvPr/>
        </p:nvSpPr>
        <p:spPr>
          <a:xfrm>
            <a:off x="838202" y="780176"/>
            <a:ext cx="6769630" cy="6111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Рекурсивная функция – функция, вызывающая сама себя.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Рекурсивные функции обычно работают медленнее итеративных.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Рассмотрим, как работает рекурсивная функция, на примере вычисления факториала.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 рекурсивной функции должно быть определено условие завершения (</a:t>
            </a:r>
            <a:r>
              <a:rPr lang="ru-RU" sz="1400" b="1" dirty="0">
                <a:solidFill>
                  <a:schemeClr val="accent1"/>
                </a:solidFill>
              </a:rPr>
              <a:t>граничное условие</a:t>
            </a:r>
            <a:r>
              <a:rPr lang="ru-RU" sz="1400" dirty="0"/>
              <a:t>), иначе функция будет вызывать сама себя бесконечно, в нашем примере это </a:t>
            </a:r>
            <a:r>
              <a:rPr lang="en-US" sz="1400" i="1" dirty="0">
                <a:solidFill>
                  <a:schemeClr val="accent1"/>
                </a:solidFill>
              </a:rPr>
              <a:t>if n == 1</a:t>
            </a:r>
            <a:r>
              <a:rPr lang="en-US" sz="1400" dirty="0"/>
              <a:t>.</a:t>
            </a:r>
            <a:endParaRPr lang="ru-RU" sz="14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ru-RU" sz="1200" dirty="0"/>
          </a:p>
          <a:p>
            <a:pPr>
              <a:lnSpc>
                <a:spcPct val="150000"/>
              </a:lnSpc>
            </a:pPr>
            <a:r>
              <a:rPr lang="ru-RU" sz="1200" dirty="0"/>
              <a:t>Рекурсия в </a:t>
            </a:r>
            <a:r>
              <a:rPr lang="ru-RU" sz="1200" dirty="0" err="1"/>
              <a:t>Python</a:t>
            </a:r>
            <a:r>
              <a:rPr lang="ru-RU" sz="1200" dirty="0"/>
              <a:t> имеет ограничение в </a:t>
            </a:r>
            <a:r>
              <a:rPr lang="en-US" sz="1200" dirty="0"/>
              <a:t>1</a:t>
            </a:r>
            <a:r>
              <a:rPr lang="ru-RU" sz="1200" dirty="0"/>
              <a:t>000 слоев. Этот параметр можно изменить: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from sys import </a:t>
            </a:r>
            <a:r>
              <a:rPr lang="en-US" sz="1200" dirty="0" err="1"/>
              <a:t>setrecursionlimit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err="1"/>
              <a:t>setrecursionlimit</a:t>
            </a:r>
            <a:r>
              <a:rPr lang="en-US" sz="1200" dirty="0"/>
              <a:t>(2000) # </a:t>
            </a:r>
            <a:r>
              <a:rPr lang="ru-RU" sz="1200" dirty="0"/>
              <a:t>увеличивает лимит до 2000 вызовов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103F4A-ABDF-47EE-8642-112FB07A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832" y="937469"/>
            <a:ext cx="3745966" cy="422563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3D900F-BD38-4358-B44E-8119E31E0805}"/>
              </a:ext>
            </a:extLst>
          </p:cNvPr>
          <p:cNvSpPr/>
          <p:nvPr/>
        </p:nvSpPr>
        <p:spPr>
          <a:xfrm>
            <a:off x="905855" y="3808292"/>
            <a:ext cx="1207363" cy="40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factorial(10)</a:t>
            </a:r>
            <a:endParaRPr lang="ru-RU" sz="14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D2A66E-A03E-4E90-B492-960D2BC8F83C}"/>
              </a:ext>
            </a:extLst>
          </p:cNvPr>
          <p:cNvSpPr/>
          <p:nvPr/>
        </p:nvSpPr>
        <p:spPr>
          <a:xfrm>
            <a:off x="2407919" y="3257290"/>
            <a:ext cx="2644141" cy="138274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400" dirty="0"/>
              <a:t>Стек вызова функций </a:t>
            </a:r>
            <a:r>
              <a:rPr lang="en-US" sz="1400" dirty="0"/>
              <a:t>LIFO </a:t>
            </a:r>
          </a:p>
          <a:p>
            <a:pPr algn="ctr"/>
            <a:r>
              <a:rPr lang="en-US" sz="1400" dirty="0"/>
              <a:t>(last in - first out)</a:t>
            </a:r>
            <a:endParaRPr lang="ru-RU" sz="1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47414B-7260-4DE6-ABD8-59EE057721C1}"/>
              </a:ext>
            </a:extLst>
          </p:cNvPr>
          <p:cNvSpPr/>
          <p:nvPr/>
        </p:nvSpPr>
        <p:spPr>
          <a:xfrm>
            <a:off x="905855" y="4316474"/>
            <a:ext cx="1207363" cy="40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factorial(</a:t>
            </a:r>
            <a:r>
              <a:rPr lang="ru-RU" sz="1400" dirty="0"/>
              <a:t>9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A727F69-5878-49D6-B96F-B73F12CB6973}"/>
              </a:ext>
            </a:extLst>
          </p:cNvPr>
          <p:cNvSpPr/>
          <p:nvPr/>
        </p:nvSpPr>
        <p:spPr>
          <a:xfrm>
            <a:off x="905854" y="4824656"/>
            <a:ext cx="1207363" cy="40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factorial(</a:t>
            </a:r>
            <a:r>
              <a:rPr lang="ru-RU" sz="1400" dirty="0"/>
              <a:t>8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EA6D673-F924-4E65-BED7-381F238A9FB1}"/>
              </a:ext>
            </a:extLst>
          </p:cNvPr>
          <p:cNvSpPr/>
          <p:nvPr/>
        </p:nvSpPr>
        <p:spPr>
          <a:xfrm>
            <a:off x="905853" y="5406495"/>
            <a:ext cx="1207363" cy="40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factorial(</a:t>
            </a:r>
            <a:r>
              <a:rPr lang="ru-RU" sz="1400" dirty="0"/>
              <a:t>1</a:t>
            </a:r>
            <a:r>
              <a:rPr lang="en-US" sz="1400" dirty="0"/>
              <a:t>)</a:t>
            </a:r>
            <a:endParaRPr lang="ru-RU" sz="1400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F23D899-69F1-4B00-89D5-86448FB83B0A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1509535" y="5226371"/>
            <a:ext cx="1" cy="180124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8BF823C-5AC5-458B-9A41-0ADBA8AE171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509537" y="4210007"/>
            <a:ext cx="0" cy="10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A34D17B-CA8D-4E0C-97A7-BBB350A6D25F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509536" y="4718189"/>
            <a:ext cx="1" cy="10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43A9E0B-BE63-4717-8F93-038400AF93B4}"/>
              </a:ext>
            </a:extLst>
          </p:cNvPr>
          <p:cNvSpPr/>
          <p:nvPr/>
        </p:nvSpPr>
        <p:spPr>
          <a:xfrm>
            <a:off x="2434182" y="3590019"/>
            <a:ext cx="404785" cy="233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ru-RU" sz="1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B5F5BCC-A0F1-4DB1-AE05-C48BDAFEC826}"/>
              </a:ext>
            </a:extLst>
          </p:cNvPr>
          <p:cNvSpPr/>
          <p:nvPr/>
        </p:nvSpPr>
        <p:spPr>
          <a:xfrm>
            <a:off x="2709058" y="3775656"/>
            <a:ext cx="404785" cy="233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  <a:endParaRPr lang="ru-RU" sz="14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C009C3D-B9EC-4C61-984C-CA0CAD584F77}"/>
              </a:ext>
            </a:extLst>
          </p:cNvPr>
          <p:cNvSpPr/>
          <p:nvPr/>
        </p:nvSpPr>
        <p:spPr>
          <a:xfrm>
            <a:off x="2981363" y="3931082"/>
            <a:ext cx="404785" cy="233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  <a:endParaRPr lang="ru-RU" sz="14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D195EE4-EA52-4EDA-BC8F-F5ED95A89760}"/>
              </a:ext>
            </a:extLst>
          </p:cNvPr>
          <p:cNvSpPr/>
          <p:nvPr/>
        </p:nvSpPr>
        <p:spPr>
          <a:xfrm>
            <a:off x="3245309" y="4082981"/>
            <a:ext cx="404785" cy="233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01D9A4B-F52B-4ECB-B8DB-A9331FEA5D16}"/>
              </a:ext>
            </a:extLst>
          </p:cNvPr>
          <p:cNvSpPr/>
          <p:nvPr/>
        </p:nvSpPr>
        <p:spPr>
          <a:xfrm>
            <a:off x="3237815" y="5490425"/>
            <a:ext cx="1207363" cy="2334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return</a:t>
            </a:r>
            <a:r>
              <a:rPr lang="en-US" sz="1400" dirty="0"/>
              <a:t> 1</a:t>
            </a:r>
            <a:endParaRPr lang="ru-RU" sz="1400" dirty="0"/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F9021D2E-6934-4A30-A511-3E1CC9087923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2113218" y="3706766"/>
            <a:ext cx="320964" cy="3023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EE141775-7B3C-4801-B074-9DF6EEF0967F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 flipV="1">
            <a:off x="2113218" y="3892403"/>
            <a:ext cx="595840" cy="624929"/>
          </a:xfrm>
          <a:prstGeom prst="bentConnector3">
            <a:avLst>
              <a:gd name="adj1" fmla="val 384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D1C7B09B-8238-4ADC-ADDD-E721C360A1B7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2113217" y="4047829"/>
            <a:ext cx="868146" cy="977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A021D6A-3AA8-411A-9A51-760C4E24E00F}"/>
              </a:ext>
            </a:extLst>
          </p:cNvPr>
          <p:cNvCxnSpPr>
            <a:cxnSpLocks/>
            <a:stCxn id="18" idx="3"/>
            <a:endCxn id="32" idx="1"/>
          </p:cNvCxnSpPr>
          <p:nvPr/>
        </p:nvCxnSpPr>
        <p:spPr>
          <a:xfrm flipV="1">
            <a:off x="2113216" y="5607172"/>
            <a:ext cx="1124599" cy="1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E6AB6E65-2357-48AD-B027-5AFA51C9F79E}"/>
              </a:ext>
            </a:extLst>
          </p:cNvPr>
          <p:cNvSpPr/>
          <p:nvPr/>
        </p:nvSpPr>
        <p:spPr>
          <a:xfrm>
            <a:off x="5361020" y="5407388"/>
            <a:ext cx="1850515" cy="40171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factorial(2)</a:t>
            </a:r>
            <a:endParaRPr lang="ru-RU" sz="1400" dirty="0"/>
          </a:p>
          <a:p>
            <a:pPr algn="ctr"/>
            <a:r>
              <a:rPr lang="en-US" sz="1400" b="1" dirty="0"/>
              <a:t>return</a:t>
            </a:r>
            <a:r>
              <a:rPr lang="en-US" sz="1400" dirty="0"/>
              <a:t> factorial(1)*2</a:t>
            </a:r>
            <a:endParaRPr lang="ru-RU" sz="1400" dirty="0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6881E5DA-FE0A-4DBB-A5EF-7ADBDDFD5ABA}"/>
              </a:ext>
            </a:extLst>
          </p:cNvPr>
          <p:cNvCxnSpPr>
            <a:cxnSpLocks/>
            <a:stCxn id="32" idx="3"/>
            <a:endCxn id="41" idx="1"/>
          </p:cNvCxnSpPr>
          <p:nvPr/>
        </p:nvCxnSpPr>
        <p:spPr>
          <a:xfrm>
            <a:off x="4445178" y="5607172"/>
            <a:ext cx="915842" cy="1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80E1A0ED-0ACA-446D-8286-87909D7107C9}"/>
              </a:ext>
            </a:extLst>
          </p:cNvPr>
          <p:cNvSpPr/>
          <p:nvPr/>
        </p:nvSpPr>
        <p:spPr>
          <a:xfrm>
            <a:off x="5361021" y="4834867"/>
            <a:ext cx="1207363" cy="40171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factorial(8)</a:t>
            </a:r>
            <a:endParaRPr lang="ru-RU" sz="1400" dirty="0"/>
          </a:p>
          <a:p>
            <a:pPr algn="ctr"/>
            <a:r>
              <a:rPr lang="en-US" sz="1400" dirty="0"/>
              <a:t>return 1*2</a:t>
            </a:r>
            <a:endParaRPr lang="ru-RU" sz="1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408AF50-378B-4523-A518-9184A35AF244}"/>
              </a:ext>
            </a:extLst>
          </p:cNvPr>
          <p:cNvSpPr/>
          <p:nvPr/>
        </p:nvSpPr>
        <p:spPr>
          <a:xfrm>
            <a:off x="5361021" y="4824656"/>
            <a:ext cx="1850514" cy="40171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factorial(8)</a:t>
            </a:r>
            <a:endParaRPr lang="ru-RU" sz="1400" dirty="0"/>
          </a:p>
          <a:p>
            <a:pPr algn="ctr"/>
            <a:r>
              <a:rPr lang="en-US" sz="1400" b="1" dirty="0"/>
              <a:t>return</a:t>
            </a:r>
            <a:r>
              <a:rPr lang="en-US" sz="1400" dirty="0"/>
              <a:t> factorial(7)*8</a:t>
            </a:r>
            <a:endParaRPr lang="ru-RU" sz="1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933B99DC-A5E3-4631-B414-A15F12DC6CBA}"/>
              </a:ext>
            </a:extLst>
          </p:cNvPr>
          <p:cNvSpPr/>
          <p:nvPr/>
        </p:nvSpPr>
        <p:spPr>
          <a:xfrm>
            <a:off x="5361020" y="4323823"/>
            <a:ext cx="1850514" cy="40171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factorial(9)</a:t>
            </a:r>
            <a:endParaRPr lang="ru-RU" sz="1400" dirty="0"/>
          </a:p>
          <a:p>
            <a:pPr algn="ctr"/>
            <a:r>
              <a:rPr lang="en-US" sz="1400" b="1" dirty="0"/>
              <a:t>return</a:t>
            </a:r>
            <a:r>
              <a:rPr lang="en-US" sz="1400" dirty="0"/>
              <a:t> factorial(8)*9</a:t>
            </a:r>
            <a:endParaRPr lang="ru-RU" sz="1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016546C3-3CF3-4C4D-8B6F-086A6478AB6B}"/>
              </a:ext>
            </a:extLst>
          </p:cNvPr>
          <p:cNvSpPr/>
          <p:nvPr/>
        </p:nvSpPr>
        <p:spPr>
          <a:xfrm>
            <a:off x="5361020" y="3782723"/>
            <a:ext cx="1850514" cy="40171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factorial(10)</a:t>
            </a:r>
            <a:endParaRPr lang="ru-RU" sz="1400" dirty="0"/>
          </a:p>
          <a:p>
            <a:pPr algn="ctr"/>
            <a:r>
              <a:rPr lang="en-US" sz="1400" b="1" dirty="0"/>
              <a:t>return</a:t>
            </a:r>
            <a:r>
              <a:rPr lang="en-US" sz="1400" dirty="0"/>
              <a:t> factorial(9)*10</a:t>
            </a:r>
            <a:endParaRPr lang="ru-RU" sz="1400" dirty="0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A88FE11B-0FB7-45BD-91D1-B6369A1FB91F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3786429" y="4327733"/>
            <a:ext cx="1574590" cy="1443494"/>
          </a:xfrm>
          <a:prstGeom prst="bentConnector3">
            <a:avLst>
              <a:gd name="adj1" fmla="val 432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17A992C3-CC82-4BEC-8401-A6AB51E4DFF4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3386148" y="4047829"/>
            <a:ext cx="1974873" cy="977685"/>
          </a:xfrm>
          <a:prstGeom prst="bentConnector3">
            <a:avLst>
              <a:gd name="adj1" fmla="val 5764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2045D297-FB55-4483-8F2A-0BBC650900AA}"/>
              </a:ext>
            </a:extLst>
          </p:cNvPr>
          <p:cNvSpPr/>
          <p:nvPr/>
        </p:nvSpPr>
        <p:spPr>
          <a:xfrm>
            <a:off x="3290241" y="4120906"/>
            <a:ext cx="404785" cy="233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343093EC-2967-4F5F-9BD0-C159434C78C9}"/>
              </a:ext>
            </a:extLst>
          </p:cNvPr>
          <p:cNvSpPr/>
          <p:nvPr/>
        </p:nvSpPr>
        <p:spPr>
          <a:xfrm>
            <a:off x="3335287" y="4165946"/>
            <a:ext cx="404785" cy="233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18D254B6-599A-4728-911D-C684628015D7}"/>
              </a:ext>
            </a:extLst>
          </p:cNvPr>
          <p:cNvSpPr/>
          <p:nvPr/>
        </p:nvSpPr>
        <p:spPr>
          <a:xfrm>
            <a:off x="3381644" y="4210986"/>
            <a:ext cx="404785" cy="233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ru-RU" sz="1400" dirty="0"/>
          </a:p>
        </p:txBody>
      </p: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E966CEF5-3FC0-416A-86B2-9979150FA7AC}"/>
              </a:ext>
            </a:extLst>
          </p:cNvPr>
          <p:cNvCxnSpPr>
            <a:cxnSpLocks/>
            <a:stCxn id="29" idx="3"/>
            <a:endCxn id="48" idx="1"/>
          </p:cNvCxnSpPr>
          <p:nvPr/>
        </p:nvCxnSpPr>
        <p:spPr>
          <a:xfrm>
            <a:off x="3113843" y="3892403"/>
            <a:ext cx="2247177" cy="632278"/>
          </a:xfrm>
          <a:prstGeom prst="bentConnector3">
            <a:avLst>
              <a:gd name="adj1" fmla="val 6461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41F4A2A9-03E4-4920-9485-4AF21BEABAF9}"/>
              </a:ext>
            </a:extLst>
          </p:cNvPr>
          <p:cNvCxnSpPr>
            <a:cxnSpLocks/>
            <a:stCxn id="28" idx="3"/>
            <a:endCxn id="49" idx="1"/>
          </p:cNvCxnSpPr>
          <p:nvPr/>
        </p:nvCxnSpPr>
        <p:spPr>
          <a:xfrm>
            <a:off x="2838967" y="3706766"/>
            <a:ext cx="2522053" cy="276815"/>
          </a:xfrm>
          <a:prstGeom prst="bentConnector3">
            <a:avLst>
              <a:gd name="adj1" fmla="val 7041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70342164-0F48-41CF-BD59-8B2FCCF9A7EE}"/>
              </a:ext>
            </a:extLst>
          </p:cNvPr>
          <p:cNvSpPr/>
          <p:nvPr/>
        </p:nvSpPr>
        <p:spPr>
          <a:xfrm>
            <a:off x="5361020" y="3060927"/>
            <a:ext cx="1850514" cy="2209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return</a:t>
            </a:r>
            <a:r>
              <a:rPr lang="en-US" sz="1400" dirty="0"/>
              <a:t> 3628800</a:t>
            </a:r>
            <a:endParaRPr lang="ru-RU" sz="1400" dirty="0"/>
          </a:p>
        </p:txBody>
      </p: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86BB49A6-DD35-4EF7-BD1F-6B46B42A39C1}"/>
              </a:ext>
            </a:extLst>
          </p:cNvPr>
          <p:cNvCxnSpPr>
            <a:endCxn id="90" idx="2"/>
          </p:cNvCxnSpPr>
          <p:nvPr/>
        </p:nvCxnSpPr>
        <p:spPr>
          <a:xfrm flipH="1" flipV="1">
            <a:off x="6286277" y="3281891"/>
            <a:ext cx="223" cy="4813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2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6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15</a:t>
            </a:fld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3DE4272-9565-4F47-ABBA-73769EF0AD50}"/>
              </a:ext>
            </a:extLst>
          </p:cNvPr>
          <p:cNvSpPr/>
          <p:nvPr/>
        </p:nvSpPr>
        <p:spPr>
          <a:xfrm>
            <a:off x="838199" y="771844"/>
            <a:ext cx="10267765" cy="254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Напишите рекурсивную функцию </a:t>
            </a:r>
            <a:r>
              <a:rPr lang="en-US" sz="1600" i="1" dirty="0" err="1">
                <a:solidFill>
                  <a:schemeClr val="accent1"/>
                </a:solidFill>
              </a:rPr>
              <a:t>fibonacci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возвращает число Фибоначчи для соответствующего порядкового номера. Числа Фибоначчи – это ряд чисел, в котором </a:t>
            </a:r>
            <a:r>
              <a:rPr lang="ru-RU" sz="1600" dirty="0">
                <a:solidFill>
                  <a:schemeClr val="accent1"/>
                </a:solidFill>
              </a:rPr>
              <a:t>каждое следующее число равно сумме двух предыдущих</a:t>
            </a:r>
            <a:r>
              <a:rPr lang="ru-RU" sz="1600" dirty="0"/>
              <a:t>: 1, 1, 2, 3, 5, 8, 13… </a:t>
            </a:r>
            <a:r>
              <a:rPr lang="ru-RU" sz="1400" i="1" dirty="0"/>
              <a:t>Каждое число из ряда Фибоначчи, разделенное на предыдущее, имеет значение, стремящееся к уникальному показателю, которое составляет 1,618. Первые числа ряда Фибоначчи не дают настолько точное значение, однако по мере нарастания, соотношение постепенно выравнивается и становится все более точным.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качестве параметров функция принимает порядковый номер числа Фибоначчи (</a:t>
            </a:r>
            <a:r>
              <a:rPr lang="en-US" sz="1600" i="1" dirty="0">
                <a:solidFill>
                  <a:schemeClr val="accent1"/>
                </a:solidFill>
              </a:rPr>
              <a:t>n: int</a:t>
            </a:r>
            <a:r>
              <a:rPr lang="ru-RU" sz="1600" dirty="0"/>
              <a:t>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возвращает число Фибоначчи.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5225E4-17BF-4ABB-AB8D-E4D542DE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13" y="4807120"/>
            <a:ext cx="5221087" cy="9796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00210C-B12A-43D8-8359-3C69DEDB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785" y="5619571"/>
            <a:ext cx="5537354" cy="73677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BD2F465-4B35-4ED4-8A74-DF2FAFA4B9A5}"/>
              </a:ext>
            </a:extLst>
          </p:cNvPr>
          <p:cNvSpPr/>
          <p:nvPr/>
        </p:nvSpPr>
        <p:spPr>
          <a:xfrm>
            <a:off x="874913" y="632225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/>
              <a:t>https://hi-news.ru/science/chislo-fibonachchi-pochemu-ono-tak-populyarno-v-prirode.html#i-2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CB1D54-DA44-4079-8639-A172E6395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450" y="4480112"/>
            <a:ext cx="2379970" cy="19806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564704-D165-4E39-8684-4072DF70D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890" y="3429000"/>
            <a:ext cx="2648560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3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7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16</a:t>
            </a:fld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3DE4272-9565-4F47-ABBA-73769EF0AD50}"/>
              </a:ext>
            </a:extLst>
          </p:cNvPr>
          <p:cNvSpPr/>
          <p:nvPr/>
        </p:nvSpPr>
        <p:spPr>
          <a:xfrm>
            <a:off x="838199" y="771844"/>
            <a:ext cx="10267765" cy="2962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Напишите рекурсивную функцию</a:t>
            </a:r>
            <a:r>
              <a:rPr lang="en-US" sz="1600" dirty="0"/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geometric_progression_sum</a:t>
            </a:r>
            <a:r>
              <a:rPr lang="ru-RU" sz="1600" i="1" dirty="0">
                <a:solidFill>
                  <a:schemeClr val="accent1"/>
                </a:solidFill>
              </a:rPr>
              <a:t>() </a:t>
            </a:r>
            <a:r>
              <a:rPr lang="ru-RU" sz="1600" dirty="0"/>
              <a:t>для вычисления суммы </a:t>
            </a:r>
            <a:r>
              <a:rPr lang="en-US" sz="1600" i="1" dirty="0">
                <a:solidFill>
                  <a:schemeClr val="accent1"/>
                </a:solidFill>
              </a:rPr>
              <a:t>n</a:t>
            </a:r>
            <a:r>
              <a:rPr lang="en-US" sz="1600" dirty="0"/>
              <a:t> </a:t>
            </a:r>
            <a:r>
              <a:rPr lang="ru-RU" sz="1600" dirty="0"/>
              <a:t>первых членов бесконечно убывающей геометрической прогрессии.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i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400" i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качестве параметра функция принимает количество членов прогрессии (</a:t>
            </a:r>
            <a:r>
              <a:rPr lang="en-US" sz="1600" i="1" dirty="0">
                <a:solidFill>
                  <a:schemeClr val="accent1"/>
                </a:solidFill>
              </a:rPr>
              <a:t>n: int</a:t>
            </a:r>
            <a:r>
              <a:rPr lang="ru-RU" sz="1600" dirty="0"/>
              <a:t>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возвращает сумму первых членов прогрессии.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3D4DE5-E105-48B0-AC96-CCA41162B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01" y="1701096"/>
            <a:ext cx="4019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9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Побочные эффекты и чистые функции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17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6E4CC6-9725-45C2-98BF-66818DA25FF1}"/>
              </a:ext>
            </a:extLst>
          </p:cNvPr>
          <p:cNvSpPr/>
          <p:nvPr/>
        </p:nvSpPr>
        <p:spPr>
          <a:xfrm>
            <a:off x="838200" y="780176"/>
            <a:ext cx="7639975" cy="467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Детерминированность функции </a:t>
            </a:r>
            <a:r>
              <a:rPr lang="ru-RU" sz="1600" dirty="0"/>
              <a:t>— это свойство, при котором функция всегда возвращает один и тот же результат для одних и тех же входных данных без побочных эффектов, связанных с состоянием программы.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Побочный эффект (</a:t>
            </a:r>
            <a:r>
              <a:rPr lang="ru-RU" sz="1600" b="1" dirty="0" err="1"/>
              <a:t>side</a:t>
            </a:r>
            <a:r>
              <a:rPr lang="ru-RU" sz="1600" b="1" dirty="0"/>
              <a:t> </a:t>
            </a:r>
            <a:r>
              <a:rPr lang="ru-RU" sz="1600" b="1" dirty="0" err="1"/>
              <a:t>effects</a:t>
            </a:r>
            <a:r>
              <a:rPr lang="ru-RU" sz="1600" b="1" dirty="0"/>
              <a:t>) </a:t>
            </a:r>
            <a:r>
              <a:rPr lang="ru-RU" sz="1600" dirty="0"/>
              <a:t>— любые взаимодействия с внешней средой: изменения глобальных переменных, операции с файлами, прием данных по сети, вывод в консоль.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Чистые функции (</a:t>
            </a:r>
            <a:r>
              <a:rPr lang="ru-RU" sz="1600" b="1" dirty="0" err="1"/>
              <a:t>pure</a:t>
            </a:r>
            <a:r>
              <a:rPr lang="ru-RU" sz="1600" b="1" dirty="0"/>
              <a:t> </a:t>
            </a:r>
            <a:r>
              <a:rPr lang="ru-RU" sz="1600" b="1" dirty="0" err="1"/>
              <a:t>functions</a:t>
            </a:r>
            <a:r>
              <a:rPr lang="ru-RU" sz="1600" b="1" dirty="0"/>
              <a:t>) </a:t>
            </a:r>
            <a:r>
              <a:rPr lang="ru-RU" sz="1600" dirty="0"/>
              <a:t>— функции, которые при вызове не влияют на состояние программы и не имеют побочных эффектов: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Проще для тестирования. Результаты их работы можно легко предсказать и проверить.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Более безопасны. Поскольку они не изменяют состояние программы, то не могут вызвать неожиданные побочные эффекты или ошибки в других частях программы.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Легче поддаются оптимизации. Поскольку они не имеют побочных эффектов, их можно безопасно кэшировать или выполнять в многопоточной среде</a:t>
            </a:r>
            <a:r>
              <a:rPr lang="ru-RU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711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Функции высшего порядка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18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6E4CC6-9725-45C2-98BF-66818DA25FF1}"/>
              </a:ext>
            </a:extLst>
          </p:cNvPr>
          <p:cNvSpPr/>
          <p:nvPr/>
        </p:nvSpPr>
        <p:spPr>
          <a:xfrm>
            <a:off x="838202" y="780176"/>
            <a:ext cx="9717348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Функции высшего порядка принимают одну (или более) функций в качестве аргументов и</a:t>
            </a:r>
            <a:r>
              <a:rPr lang="en-US" sz="1600" dirty="0"/>
              <a:t>/</a:t>
            </a:r>
            <a:r>
              <a:rPr lang="ru-RU" sz="1600" dirty="0"/>
              <a:t>или в качестве результата возвращают функцию.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</a:t>
            </a:r>
            <a:r>
              <a:rPr lang="en-US" sz="1600" dirty="0"/>
              <a:t>Python </a:t>
            </a:r>
            <a:r>
              <a:rPr lang="ru-RU" sz="1600" dirty="0"/>
              <a:t>существуют 3 встроенные функции высшего порядка: </a:t>
            </a:r>
            <a:r>
              <a:rPr lang="en-US" sz="1600" b="1" dirty="0">
                <a:solidFill>
                  <a:schemeClr val="accent1"/>
                </a:solidFill>
              </a:rPr>
              <a:t>map()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chemeClr val="accent1"/>
                </a:solidFill>
              </a:rPr>
              <a:t>filter()</a:t>
            </a:r>
            <a:r>
              <a:rPr lang="en-US" sz="1600" b="1" dirty="0"/>
              <a:t> </a:t>
            </a:r>
            <a:r>
              <a:rPr lang="ru-RU" sz="1600" b="1" dirty="0"/>
              <a:t>и </a:t>
            </a:r>
            <a:r>
              <a:rPr lang="en-US" sz="1600" b="1" dirty="0">
                <a:solidFill>
                  <a:schemeClr val="accent1"/>
                </a:solidFill>
              </a:rPr>
              <a:t>reduce()</a:t>
            </a:r>
            <a:r>
              <a:rPr lang="ru-RU" sz="1600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map(function, </a:t>
            </a:r>
            <a:r>
              <a:rPr lang="en-US" sz="1600" b="1" dirty="0" err="1"/>
              <a:t>iter</a:t>
            </a:r>
            <a:r>
              <a:rPr lang="en-US" sz="1600" b="1" dirty="0"/>
              <a:t>) – </a:t>
            </a:r>
            <a:r>
              <a:rPr lang="ru-RU" sz="1600" dirty="0"/>
              <a:t>применяет функцию ко всем элементам итерируемого объекта.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filter(condition, </a:t>
            </a:r>
            <a:r>
              <a:rPr lang="en-US" sz="1600" b="1" dirty="0" err="1"/>
              <a:t>iter</a:t>
            </a:r>
            <a:r>
              <a:rPr lang="en-US" sz="1600" b="1" dirty="0"/>
              <a:t>) – </a:t>
            </a:r>
            <a:r>
              <a:rPr lang="ru-RU" sz="1600" dirty="0"/>
              <a:t>отбирает элементы итерируемого объекта согласно условию.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reduce(function, </a:t>
            </a:r>
            <a:r>
              <a:rPr lang="en-US" sz="1600" b="1" dirty="0" err="1"/>
              <a:t>iter</a:t>
            </a:r>
            <a:r>
              <a:rPr lang="ru-RU" sz="1600" b="1" dirty="0"/>
              <a:t>, </a:t>
            </a:r>
            <a:r>
              <a:rPr lang="en-US" sz="1600" b="1" dirty="0"/>
              <a:t>[, initial]</a:t>
            </a:r>
            <a:r>
              <a:rPr lang="ru-RU" sz="1600" b="1" dirty="0"/>
              <a:t>) – </a:t>
            </a:r>
            <a:r>
              <a:rPr lang="ru-RU" sz="1600" dirty="0"/>
              <a:t>применяет функцию двух аргументов кумулятивно к элементам итерируемого объекта, необязательно начиная с начального аргумента. (для использования необходим импорт модуля </a:t>
            </a:r>
            <a:r>
              <a:rPr lang="en-US" sz="1600" dirty="0" err="1">
                <a:solidFill>
                  <a:schemeClr val="accent1"/>
                </a:solidFill>
              </a:rPr>
              <a:t>functools</a:t>
            </a:r>
            <a:r>
              <a:rPr lang="ru-RU" sz="1600" dirty="0"/>
              <a:t>). По сути функция уменьшает итерируемый объект до одного значения.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76210E-27E1-4D86-A9A6-488CEAF9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98" y="4343881"/>
            <a:ext cx="3057876" cy="194150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06AF4-7CCD-4FB2-A276-AE72CC5C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692" y="4178476"/>
            <a:ext cx="3776616" cy="23291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5246E4-2828-45D4-9C1A-1A30A8A39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126" y="4271076"/>
            <a:ext cx="3581400" cy="20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3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Лямбда-функции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19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6E4CC6-9725-45C2-98BF-66818DA25FF1}"/>
              </a:ext>
            </a:extLst>
          </p:cNvPr>
          <p:cNvSpPr/>
          <p:nvPr/>
        </p:nvSpPr>
        <p:spPr>
          <a:xfrm>
            <a:off x="838201" y="780176"/>
            <a:ext cx="5456067" cy="342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Лямбда-функция – </a:t>
            </a:r>
            <a:r>
              <a:rPr lang="ru-RU" sz="1600" dirty="0">
                <a:solidFill>
                  <a:schemeClr val="accent1"/>
                </a:solidFill>
              </a:rPr>
              <a:t>анонимная</a:t>
            </a:r>
            <a:r>
              <a:rPr lang="ru-RU" sz="1600" dirty="0"/>
              <a:t> функция с неограниченным количеством элементов, но только </a:t>
            </a:r>
            <a:r>
              <a:rPr lang="ru-RU" sz="1600" dirty="0">
                <a:solidFill>
                  <a:schemeClr val="accent1"/>
                </a:solidFill>
              </a:rPr>
              <a:t>с одним выражением</a:t>
            </a:r>
            <a:r>
              <a:rPr lang="ru-RU" sz="1600" dirty="0"/>
              <a:t>, которое вычисляется и возвращается.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lambda arguments: expression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ru-RU" sz="1600" dirty="0"/>
              <a:t>Лямбда-функции </a:t>
            </a:r>
            <a:r>
              <a:rPr lang="ru-RU" sz="1600" dirty="0">
                <a:solidFill>
                  <a:schemeClr val="accent1"/>
                </a:solidFill>
              </a:rPr>
              <a:t>можно не объявлять </a:t>
            </a:r>
            <a:r>
              <a:rPr lang="ru-RU" sz="1600" dirty="0"/>
              <a:t>и использовать, например, в качестве аргументов для функций высшего порядка</a:t>
            </a:r>
            <a:r>
              <a:rPr lang="en-US" sz="1600" dirty="0"/>
              <a:t> (</a:t>
            </a:r>
            <a:r>
              <a:rPr lang="en-US" sz="1600" b="1" dirty="0"/>
              <a:t>map(), filter(), reduce()</a:t>
            </a:r>
            <a:r>
              <a:rPr lang="en-US" sz="1600" dirty="0"/>
              <a:t>)</a:t>
            </a:r>
            <a:r>
              <a:rPr lang="ru-RU" sz="1600" dirty="0"/>
              <a:t> или для других операций с итерируемыми объектами, например, для сортировки словарей.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40D6D2-63B0-4B9E-97FC-3706A52A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68" y="927054"/>
            <a:ext cx="5327804" cy="22969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4EA719-9B4E-456E-B2C1-07F02A05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848" y="3370905"/>
            <a:ext cx="3343224" cy="12021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9797A6-2EBF-461F-8839-8EE322056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848" y="4757103"/>
            <a:ext cx="3343224" cy="11738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FAA7B1-A9B2-48F0-B226-E046F5E72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810" y="3821694"/>
            <a:ext cx="4748198" cy="28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7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Функции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45EFC-8CAA-461B-9D05-5429B8AF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86" y="2193203"/>
            <a:ext cx="3409893" cy="29350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1EC4D1-0977-4EDC-9AB1-A33861B3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91" y="1429230"/>
            <a:ext cx="3694440" cy="5109682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2B2F9DE1-6539-47B9-9970-E5A4887F4A1C}"/>
              </a:ext>
            </a:extLst>
          </p:cNvPr>
          <p:cNvSpPr/>
          <p:nvPr/>
        </p:nvSpPr>
        <p:spPr>
          <a:xfrm>
            <a:off x="5240788" y="3102673"/>
            <a:ext cx="578841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4D849B-2169-49A1-928D-D6D293E4579D}"/>
              </a:ext>
            </a:extLst>
          </p:cNvPr>
          <p:cNvSpPr/>
          <p:nvPr/>
        </p:nvSpPr>
        <p:spPr>
          <a:xfrm>
            <a:off x="6721747" y="1769754"/>
            <a:ext cx="2603790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С использованием функций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9188156" cy="792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Функция</a:t>
            </a:r>
            <a:r>
              <a:rPr lang="ru-RU" sz="1600" dirty="0"/>
              <a:t> – объект, принимающий аргументы и возвращающий значение.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Функции позволяют многократно использовать повторяющийся код, упростить код, избежать ошибок.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1802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</a:t>
            </a:r>
            <a:r>
              <a:rPr lang="en-US" sz="3200" dirty="0"/>
              <a:t>8</a:t>
            </a:r>
            <a:endParaRPr lang="ru-RU" sz="32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20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69122B-8CF9-4659-80FC-233BB4E6EA60}"/>
              </a:ext>
            </a:extLst>
          </p:cNvPr>
          <p:cNvSpPr/>
          <p:nvPr/>
        </p:nvSpPr>
        <p:spPr>
          <a:xfrm>
            <a:off x="838200" y="771844"/>
            <a:ext cx="9974802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помощи конструкции </a:t>
            </a:r>
            <a:r>
              <a:rPr lang="en-US" sz="1600" dirty="0">
                <a:solidFill>
                  <a:schemeClr val="accent1"/>
                </a:solidFill>
              </a:rPr>
              <a:t>List Comprehension </a:t>
            </a:r>
            <a:r>
              <a:rPr lang="ru-RU" sz="1600" dirty="0"/>
              <a:t>и модуля </a:t>
            </a:r>
            <a:r>
              <a:rPr lang="en-US" sz="1600" dirty="0">
                <a:solidFill>
                  <a:schemeClr val="accent1"/>
                </a:solidFill>
              </a:rPr>
              <a:t>random</a:t>
            </a:r>
            <a:r>
              <a:rPr lang="en-US" sz="1600" dirty="0"/>
              <a:t> </a:t>
            </a:r>
            <a:r>
              <a:rPr lang="ru-RU" sz="1600" dirty="0"/>
              <a:t>создайте список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en-US" sz="1600" dirty="0"/>
              <a:t> </a:t>
            </a:r>
            <a:r>
              <a:rPr lang="ru-RU" sz="1600" dirty="0"/>
              <a:t>из 1</a:t>
            </a:r>
            <a:r>
              <a:rPr lang="en-US" sz="1600" dirty="0"/>
              <a:t> </a:t>
            </a:r>
            <a:r>
              <a:rPr lang="ru-RU" sz="1600" dirty="0"/>
              <a:t>миллиона случайных целочисленных значений</a:t>
            </a:r>
            <a:r>
              <a:rPr lang="en-US" sz="1600" dirty="0"/>
              <a:t>. 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помощи функции </a:t>
            </a:r>
            <a:r>
              <a:rPr lang="en-US" sz="1600" dirty="0">
                <a:solidFill>
                  <a:schemeClr val="accent1"/>
                </a:solidFill>
              </a:rPr>
              <a:t>map() </a:t>
            </a:r>
            <a:r>
              <a:rPr lang="ru-RU" sz="1600" dirty="0"/>
              <a:t>и </a:t>
            </a:r>
            <a:r>
              <a:rPr lang="ru-RU" sz="1600" dirty="0">
                <a:solidFill>
                  <a:schemeClr val="accent1"/>
                </a:solidFill>
              </a:rPr>
              <a:t>лямбда-выражений</a:t>
            </a:r>
            <a:r>
              <a:rPr lang="ru-RU" sz="1600" dirty="0"/>
              <a:t> сгенерируйте список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ru-RU" sz="1600" i="1" dirty="0">
                <a:solidFill>
                  <a:schemeClr val="accent1"/>
                </a:solidFill>
              </a:rPr>
              <a:t>1</a:t>
            </a:r>
            <a:r>
              <a:rPr lang="ru-RU" sz="1600" dirty="0"/>
              <a:t>, в котором каждый элемент будет равен квадратному корню соответствующего значения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Выполните пункт 2, используя цикл </a:t>
            </a:r>
            <a:r>
              <a:rPr lang="en-US" sz="1600" dirty="0">
                <a:solidFill>
                  <a:schemeClr val="accent1"/>
                </a:solidFill>
              </a:rPr>
              <a:t>for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Выполните пункт 2, используя </a:t>
            </a:r>
            <a:r>
              <a:rPr lang="en-US" sz="1600" dirty="0">
                <a:solidFill>
                  <a:schemeClr val="accent1"/>
                </a:solidFill>
              </a:rPr>
              <a:t>List Comprehension 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Сравните время выполнения формирования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ru-RU" sz="1600" i="1" dirty="0">
                <a:solidFill>
                  <a:schemeClr val="accent1"/>
                </a:solidFill>
              </a:rPr>
              <a:t>1</a:t>
            </a:r>
            <a:r>
              <a:rPr lang="ru-RU" sz="1600" dirty="0"/>
              <a:t>, для этого можно использовать модуль </a:t>
            </a:r>
            <a:r>
              <a:rPr lang="en-US" sz="1600" dirty="0">
                <a:solidFill>
                  <a:schemeClr val="accent1"/>
                </a:solidFill>
              </a:rPr>
              <a:t>datetime </a:t>
            </a:r>
            <a:r>
              <a:rPr lang="en-US" sz="1600" dirty="0"/>
              <a:t>(</a:t>
            </a:r>
            <a:r>
              <a:rPr lang="en-US" sz="1200" dirty="0" err="1"/>
              <a:t>datetime.datetime.now</a:t>
            </a:r>
            <a:r>
              <a:rPr lang="en-US" sz="1200" dirty="0"/>
              <a:t>() –</a:t>
            </a:r>
            <a:r>
              <a:rPr lang="ru-RU" sz="1200" dirty="0"/>
              <a:t> получение текущего времени в формате </a:t>
            </a:r>
            <a:r>
              <a:rPr lang="en-US" sz="1200" dirty="0"/>
              <a:t>datetime, </a:t>
            </a:r>
            <a:r>
              <a:rPr lang="ru-RU" sz="1200" dirty="0"/>
              <a:t>времена можно вычитать</a:t>
            </a:r>
            <a:r>
              <a:rPr lang="en-US" sz="1600" dirty="0"/>
              <a:t>)</a:t>
            </a:r>
            <a:r>
              <a:rPr lang="ru-RU" sz="1600" dirty="0"/>
              <a:t>, выведите на экран время выполнения для каждого варианта</a:t>
            </a:r>
            <a:r>
              <a:rPr lang="en-US" sz="1600" dirty="0"/>
              <a:t>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функции </a:t>
            </a:r>
            <a:r>
              <a:rPr lang="en-US" sz="1600" dirty="0">
                <a:solidFill>
                  <a:schemeClr val="accent1"/>
                </a:solidFill>
              </a:rPr>
              <a:t>filter() </a:t>
            </a:r>
            <a:r>
              <a:rPr lang="ru-RU" sz="1600" dirty="0"/>
              <a:t>и </a:t>
            </a:r>
            <a:r>
              <a:rPr lang="ru-RU" sz="1600" dirty="0">
                <a:solidFill>
                  <a:schemeClr val="accent1"/>
                </a:solidFill>
              </a:rPr>
              <a:t>лямбда-выражений</a:t>
            </a:r>
            <a:r>
              <a:rPr lang="ru-RU" sz="1600" dirty="0"/>
              <a:t> сгенерируйте список </a:t>
            </a:r>
            <a:r>
              <a:rPr lang="en-US" sz="1600" i="1" dirty="0">
                <a:solidFill>
                  <a:schemeClr val="accent1"/>
                </a:solidFill>
              </a:rPr>
              <a:t>lst2</a:t>
            </a:r>
            <a:r>
              <a:rPr lang="ru-RU" sz="1600" dirty="0"/>
              <a:t>, в котором будут только те элементы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ru-RU" sz="1600" dirty="0"/>
              <a:t>, которые больше среднего значения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en-US" sz="1600" dirty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6011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9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21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69122B-8CF9-4659-80FC-233BB4E6EA60}"/>
              </a:ext>
            </a:extLst>
          </p:cNvPr>
          <p:cNvSpPr/>
          <p:nvPr/>
        </p:nvSpPr>
        <p:spPr>
          <a:xfrm>
            <a:off x="838200" y="771844"/>
            <a:ext cx="9974802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на экран список, состоящий из сотрудников, находящихся в словаре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из предыдущих заданий, отсортированный по размеру зарплаты. Элемент списка – кортеж (ключ, значение), соответствующий конкретному сотруднику.</a:t>
            </a:r>
          </a:p>
        </p:txBody>
      </p:sp>
    </p:spTree>
    <p:extLst>
      <p:ext uri="{BB962C8B-B14F-4D97-AF65-F5344CB8AC3E}">
        <p14:creationId xmlns:p14="http://schemas.microsoft.com/office/powerpoint/2010/main" val="3640967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Замыкание функции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47A3CC-B148-48AB-A177-B8614EDA1953}" type="slidenum">
              <a:rPr lang="ru-RU" smtClean="0"/>
              <a:t>22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6E4CC6-9725-45C2-98BF-66818DA25FF1}"/>
              </a:ext>
            </a:extLst>
          </p:cNvPr>
          <p:cNvSpPr/>
          <p:nvPr/>
        </p:nvSpPr>
        <p:spPr>
          <a:xfrm>
            <a:off x="838201" y="780176"/>
            <a:ext cx="10515599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Замыкание (</a:t>
            </a:r>
            <a:r>
              <a:rPr lang="ru-RU" sz="1400" b="1" dirty="0" err="1"/>
              <a:t>closure</a:t>
            </a:r>
            <a:r>
              <a:rPr lang="ru-RU" sz="1400" b="1" dirty="0"/>
              <a:t>) </a:t>
            </a:r>
            <a:r>
              <a:rPr lang="ru-RU" sz="1400" dirty="0"/>
              <a:t>функции – концепция, в которой </a:t>
            </a:r>
            <a:r>
              <a:rPr lang="ru-RU" sz="1400" dirty="0">
                <a:solidFill>
                  <a:schemeClr val="accent1"/>
                </a:solidFill>
              </a:rPr>
              <a:t>вложенная функция имеет доступ </a:t>
            </a:r>
            <a:r>
              <a:rPr lang="ru-RU" sz="1400" dirty="0"/>
              <a:t>к локальным переменным функции более высокого порядка, после того, как </a:t>
            </a:r>
            <a:r>
              <a:rPr lang="ru-RU" sz="1400" dirty="0">
                <a:solidFill>
                  <a:schemeClr val="accent1"/>
                </a:solidFill>
              </a:rPr>
              <a:t>внешняя функция уже завершила свою работу</a:t>
            </a:r>
            <a:r>
              <a:rPr lang="ru-RU" sz="1400" dirty="0"/>
              <a:t>.</a:t>
            </a: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7AA5E14A-F7B9-4781-8C68-4B1422C05AB4}"/>
              </a:ext>
            </a:extLst>
          </p:cNvPr>
          <p:cNvSpPr/>
          <p:nvPr/>
        </p:nvSpPr>
        <p:spPr>
          <a:xfrm>
            <a:off x="5410507" y="2911873"/>
            <a:ext cx="736846" cy="49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DA875E-AC37-4488-B812-34BFC4A7ED1A}"/>
              </a:ext>
            </a:extLst>
          </p:cNvPr>
          <p:cNvSpPr/>
          <p:nvPr/>
        </p:nvSpPr>
        <p:spPr>
          <a:xfrm>
            <a:off x="1682986" y="1600387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Вложенная функция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5C932B-D7E9-4F5D-9E0D-D5F891D1910F}"/>
              </a:ext>
            </a:extLst>
          </p:cNvPr>
          <p:cNvSpPr/>
          <p:nvPr/>
        </p:nvSpPr>
        <p:spPr>
          <a:xfrm>
            <a:off x="7662094" y="1451362"/>
            <a:ext cx="219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Замыкание функции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BEE994-C557-445F-AA24-ABD9D4D9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292"/>
            <a:ext cx="4427490" cy="289546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22806F-CD21-44E5-BE7D-066AF3B3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87" y="1820054"/>
            <a:ext cx="5070516" cy="3108129"/>
          </a:xfrm>
          <a:prstGeom prst="rect">
            <a:avLst/>
          </a:prstGeom>
        </p:spPr>
      </p:pic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ECC618B-B35C-4631-BDF8-210C74DC4880}"/>
              </a:ext>
            </a:extLst>
          </p:cNvPr>
          <p:cNvGrpSpPr/>
          <p:nvPr/>
        </p:nvGrpSpPr>
        <p:grpSpPr>
          <a:xfrm>
            <a:off x="763479" y="5218172"/>
            <a:ext cx="5184560" cy="1320740"/>
            <a:chOff x="1979720" y="5257613"/>
            <a:chExt cx="5184560" cy="132074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1201EF6-473E-4F1E-A3E9-DAD080ACAB2D}"/>
                </a:ext>
              </a:extLst>
            </p:cNvPr>
            <p:cNvSpPr/>
            <p:nvPr/>
          </p:nvSpPr>
          <p:spPr>
            <a:xfrm>
              <a:off x="1979720" y="5257613"/>
              <a:ext cx="5184560" cy="1320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ru-RU" sz="1200" dirty="0"/>
                <a:t>__</a:t>
              </a:r>
              <a:r>
                <a:rPr lang="en-US" sz="1200" dirty="0"/>
                <a:t>main__</a:t>
              </a:r>
              <a:endParaRPr lang="ru-RU" sz="120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1CF16D4-7BF7-405E-B52F-4C993EC11C74}"/>
                </a:ext>
              </a:extLst>
            </p:cNvPr>
            <p:cNvSpPr/>
            <p:nvPr/>
          </p:nvSpPr>
          <p:spPr>
            <a:xfrm>
              <a:off x="3109710" y="5382801"/>
              <a:ext cx="2986290" cy="10357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 err="1"/>
                <a:t>print_some_text</a:t>
              </a:r>
              <a:endParaRPr lang="en-US" sz="1200" dirty="0"/>
            </a:p>
            <a:p>
              <a:pPr algn="r"/>
              <a:r>
                <a:rPr lang="en-US" sz="1200" i="1" dirty="0">
                  <a:solidFill>
                    <a:schemeClr val="tx1"/>
                  </a:solidFill>
                </a:rPr>
                <a:t>text = </a:t>
              </a:r>
              <a:r>
                <a:rPr lang="ru-RU" sz="1200" i="1" dirty="0">
                  <a:solidFill>
                    <a:schemeClr val="tx1"/>
                  </a:solidFill>
                </a:rPr>
                <a:t>«Текст основной…»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8482987-9B41-419C-BBFB-C3937D267885}"/>
                </a:ext>
              </a:extLst>
            </p:cNvPr>
            <p:cNvSpPr/>
            <p:nvPr/>
          </p:nvSpPr>
          <p:spPr>
            <a:xfrm>
              <a:off x="3195960" y="5819438"/>
              <a:ext cx="2043787" cy="51677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add_important_information</a:t>
              </a:r>
              <a:endParaRPr lang="en-US" sz="120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5D2593B-B26B-44D9-9AAB-16E8C9B08EC8}"/>
                </a:ext>
              </a:extLst>
            </p:cNvPr>
            <p:cNvSpPr/>
            <p:nvPr/>
          </p:nvSpPr>
          <p:spPr>
            <a:xfrm>
              <a:off x="6453310" y="6089922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f</a:t>
              </a:r>
              <a:endParaRPr lang="ru-RU" b="1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8AD9DA6-0CF1-4E21-8E14-B4815CCF85DC}"/>
                </a:ext>
              </a:extLst>
            </p:cNvPr>
            <p:cNvSpPr/>
            <p:nvPr/>
          </p:nvSpPr>
          <p:spPr>
            <a:xfrm>
              <a:off x="5096142" y="5935013"/>
              <a:ext cx="1482571" cy="270484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: вправо 11">
              <a:extLst>
                <a:ext uri="{FF2B5EF4-FFF2-40B4-BE49-F238E27FC236}">
                  <a16:creationId xmlns:a16="http://schemas.microsoft.com/office/drawing/2014/main" id="{58C11EA5-289E-49B2-B6E2-010B379C286B}"/>
                </a:ext>
              </a:extLst>
            </p:cNvPr>
            <p:cNvSpPr/>
            <p:nvPr/>
          </p:nvSpPr>
          <p:spPr>
            <a:xfrm rot="10800000">
              <a:off x="5096143" y="6190785"/>
              <a:ext cx="1421410" cy="14542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трелка: вправо 16">
              <a:extLst>
                <a:ext uri="{FF2B5EF4-FFF2-40B4-BE49-F238E27FC236}">
                  <a16:creationId xmlns:a16="http://schemas.microsoft.com/office/drawing/2014/main" id="{7ABC662C-E19B-430A-BECE-717077D16A00}"/>
                </a:ext>
              </a:extLst>
            </p:cNvPr>
            <p:cNvSpPr/>
            <p:nvPr/>
          </p:nvSpPr>
          <p:spPr>
            <a:xfrm>
              <a:off x="5118840" y="5844931"/>
              <a:ext cx="583334" cy="1454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Стрелка: вправо 17">
              <a:extLst>
                <a:ext uri="{FF2B5EF4-FFF2-40B4-BE49-F238E27FC236}">
                  <a16:creationId xmlns:a16="http://schemas.microsoft.com/office/drawing/2014/main" id="{AB92E350-904A-4455-A8E1-080E30C8404C}"/>
                </a:ext>
              </a:extLst>
            </p:cNvPr>
            <p:cNvSpPr/>
            <p:nvPr/>
          </p:nvSpPr>
          <p:spPr>
            <a:xfrm>
              <a:off x="5934220" y="5827965"/>
              <a:ext cx="583334" cy="1454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0777739-41C4-4E91-9F17-7714D57B0449}"/>
                </a:ext>
              </a:extLst>
            </p:cNvPr>
            <p:cNvSpPr/>
            <p:nvPr/>
          </p:nvSpPr>
          <p:spPr>
            <a:xfrm>
              <a:off x="5376315" y="5939323"/>
              <a:ext cx="9165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dirty="0">
                  <a:solidFill>
                    <a:srgbClr val="FFFF00"/>
                  </a:solidFill>
                </a:rPr>
                <a:t>замыкание</a:t>
              </a:r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07BA1D5-F60F-460A-8AC8-1E4CB3FD1A68}"/>
              </a:ext>
            </a:extLst>
          </p:cNvPr>
          <p:cNvSpPr/>
          <p:nvPr/>
        </p:nvSpPr>
        <p:spPr>
          <a:xfrm>
            <a:off x="6373665" y="5141287"/>
            <a:ext cx="4774960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Замыкания полезны, например, когда вам нужно создать функции с долгоживущими переменными или когда вы хотите скрыть некоторые данные от внешнего кода, делая их доступными только внутри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938624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10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405B3-D143-4A77-9A4D-1C9A2FDA0122}"/>
              </a:ext>
            </a:extLst>
          </p:cNvPr>
          <p:cNvSpPr/>
          <p:nvPr/>
        </p:nvSpPr>
        <p:spPr>
          <a:xfrm>
            <a:off x="838200" y="771844"/>
            <a:ext cx="9974802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create_multiplier</a:t>
            </a:r>
            <a:r>
              <a:rPr lang="en-US" sz="1600" i="1" dirty="0">
                <a:solidFill>
                  <a:schemeClr val="accent1"/>
                </a:solidFill>
              </a:rPr>
              <a:t>(factor)</a:t>
            </a:r>
            <a:r>
              <a:rPr lang="en-US" sz="1600" dirty="0"/>
              <a:t>, </a:t>
            </a:r>
            <a:r>
              <a:rPr lang="ru-RU" sz="1600" dirty="0"/>
              <a:t>которая принимает на вход число, которое будет являться множителем.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Внутри функции </a:t>
            </a:r>
            <a:r>
              <a:rPr lang="en-US" sz="1600" i="1" dirty="0" err="1">
                <a:solidFill>
                  <a:schemeClr val="accent1"/>
                </a:solidFill>
              </a:rPr>
              <a:t>create_multiplier</a:t>
            </a:r>
            <a:r>
              <a:rPr lang="ru-RU" sz="1600" i="1" dirty="0">
                <a:solidFill>
                  <a:schemeClr val="accent1"/>
                </a:solidFill>
              </a:rPr>
              <a:t>() </a:t>
            </a:r>
            <a:r>
              <a:rPr lang="ru-RU" sz="1600" dirty="0"/>
              <a:t>создайте функцию </a:t>
            </a:r>
            <a:r>
              <a:rPr lang="en-US" sz="1600" i="1" dirty="0">
                <a:solidFill>
                  <a:schemeClr val="accent1"/>
                </a:solidFill>
              </a:rPr>
              <a:t>multiplier(x</a:t>
            </a:r>
            <a:r>
              <a:rPr lang="ru-RU" sz="1600" i="1" dirty="0">
                <a:solidFill>
                  <a:schemeClr val="accent1"/>
                </a:solidFill>
              </a:rPr>
              <a:t>)</a:t>
            </a:r>
            <a:r>
              <a:rPr lang="ru-RU" sz="1600" dirty="0"/>
              <a:t>, которая принимает на вход число, которое нужно умножить на множитель.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Используя концепцию замыкания функций объявите два объекта </a:t>
            </a:r>
            <a:r>
              <a:rPr lang="en-US" sz="1600" i="1" dirty="0">
                <a:solidFill>
                  <a:schemeClr val="accent1"/>
                </a:solidFill>
              </a:rPr>
              <a:t>double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triple</a:t>
            </a:r>
            <a:r>
              <a:rPr lang="ru-RU" sz="1600" dirty="0"/>
              <a:t>, которые будут ссылаться на функцию </a:t>
            </a:r>
            <a:r>
              <a:rPr lang="en-US" sz="1600" i="1" dirty="0" err="1">
                <a:solidFill>
                  <a:schemeClr val="accent1"/>
                </a:solidFill>
              </a:rPr>
              <a:t>create_multiplier</a:t>
            </a:r>
            <a:r>
              <a:rPr lang="ru-RU" sz="1600" dirty="0"/>
              <a:t>, но передавать в нее разные аргументы: 2 и 3 соответственно.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значения функций </a:t>
            </a:r>
            <a:r>
              <a:rPr lang="en-US" sz="1600" i="1" dirty="0">
                <a:solidFill>
                  <a:schemeClr val="accent1"/>
                </a:solidFill>
              </a:rPr>
              <a:t>double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triple</a:t>
            </a:r>
            <a:r>
              <a:rPr lang="ru-RU" sz="1600" i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переменным </a:t>
            </a:r>
            <a:r>
              <a:rPr lang="en-US" sz="1600" i="1" dirty="0">
                <a:solidFill>
                  <a:schemeClr val="accent1"/>
                </a:solidFill>
              </a:rPr>
              <a:t>result1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result2</a:t>
            </a:r>
            <a:r>
              <a:rPr lang="ru-RU" sz="1600" dirty="0"/>
              <a:t> соответственно. В функции </a:t>
            </a:r>
            <a:r>
              <a:rPr lang="en-US" sz="1600" i="1" dirty="0">
                <a:solidFill>
                  <a:schemeClr val="accent1"/>
                </a:solidFill>
              </a:rPr>
              <a:t>double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triple</a:t>
            </a:r>
            <a:r>
              <a:rPr lang="ru-RU" sz="1600" i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в качестве аргумента передайте одинаковое число, например, 10.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BAEE78-E009-4888-BED0-6C2F1013A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635" y="3780616"/>
            <a:ext cx="4881932" cy="289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11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Декораторы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47A3CC-B148-48AB-A177-B8614EDA1953}" type="slidenum">
              <a:rPr lang="ru-RU" smtClean="0"/>
              <a:t>24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6E4CC6-9725-45C2-98BF-66818DA25FF1}"/>
              </a:ext>
            </a:extLst>
          </p:cNvPr>
          <p:cNvSpPr/>
          <p:nvPr/>
        </p:nvSpPr>
        <p:spPr>
          <a:xfrm>
            <a:off x="838201" y="780176"/>
            <a:ext cx="1078893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Декораторы</a:t>
            </a:r>
            <a:r>
              <a:rPr lang="ru-RU" sz="1600" dirty="0"/>
              <a:t> – функции, которые позволяют изменить поведение произвольной функции без изменения ее кода.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F6328B-38CC-4FF9-83F6-D877CD7D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911" y="1778464"/>
            <a:ext cx="4047518" cy="3741403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83CD485-94CA-4EA9-BAE8-D1DADEA47DC9}"/>
              </a:ext>
            </a:extLst>
          </p:cNvPr>
          <p:cNvSpPr/>
          <p:nvPr/>
        </p:nvSpPr>
        <p:spPr>
          <a:xfrm>
            <a:off x="838200" y="1195227"/>
            <a:ext cx="6309220" cy="426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Принцип работы декоратора основан на принципах механизме замыкания функций. Т.е. в функцию-декоратор передается функция, которую нужно декорировать: </a:t>
            </a:r>
            <a:r>
              <a:rPr lang="en-US" sz="1400" dirty="0"/>
              <a:t>decorator(function</a:t>
            </a:r>
            <a:r>
              <a:rPr lang="ru-RU" sz="1400" dirty="0"/>
              <a:t>). Для упрощения синтаксиса декоратор обычно обозначается с использованием «</a:t>
            </a:r>
            <a:r>
              <a:rPr lang="en-US" sz="1400" b="1" dirty="0">
                <a:solidFill>
                  <a:schemeClr val="accent1"/>
                </a:solidFill>
              </a:rPr>
              <a:t>@</a:t>
            </a:r>
            <a:r>
              <a:rPr lang="ru-RU" sz="1400" dirty="0"/>
              <a:t>»</a:t>
            </a:r>
            <a:r>
              <a:rPr lang="en-US" sz="1400" dirty="0"/>
              <a:t> </a:t>
            </a:r>
            <a:r>
              <a:rPr lang="ru-RU" sz="1400" dirty="0"/>
              <a:t>и указывается непосредственно перед объявлением функции. Для функции можно использовать несколько декораторов, при этом они указываются друг под другом, </a:t>
            </a:r>
            <a:r>
              <a:rPr lang="ru-RU" sz="1400" dirty="0">
                <a:solidFill>
                  <a:schemeClr val="accent1"/>
                </a:solidFill>
              </a:rPr>
              <a:t>порядок декорирования важен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В указанном примере декоратор сохраняет значение времени до запуска декорируемой функции и вычитает его из текущего времени при завершении работы декорируемой функции, что позволяет вычислить время работы функции. При этом декорируемая функция выполняет свой алгоритм без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155301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Генераторы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25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6E4CC6-9725-45C2-98BF-66818DA25FF1}"/>
              </a:ext>
            </a:extLst>
          </p:cNvPr>
          <p:cNvSpPr/>
          <p:nvPr/>
        </p:nvSpPr>
        <p:spPr>
          <a:xfrm>
            <a:off x="838201" y="780176"/>
            <a:ext cx="6316079" cy="232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Генератор</a:t>
            </a:r>
            <a:r>
              <a:rPr lang="ru-RU" sz="1400" dirty="0"/>
              <a:t> – объект, который сразу </a:t>
            </a:r>
            <a:r>
              <a:rPr lang="ru-RU" sz="1400" dirty="0">
                <a:solidFill>
                  <a:schemeClr val="accent1"/>
                </a:solidFill>
              </a:rPr>
              <a:t>при создании не вычисляет </a:t>
            </a:r>
            <a:r>
              <a:rPr lang="ru-RU" sz="1400" dirty="0"/>
              <a:t>значения всех своих элементов, а хранит в памяти только последний вычисленный элемент, правило перехода к следующему и условие, при котором выполнение прерывается. Вычисление следующего значения происходит лишь при выполнении метода </a:t>
            </a:r>
            <a:r>
              <a:rPr lang="ru-RU" sz="1400" b="1" dirty="0" err="1">
                <a:solidFill>
                  <a:schemeClr val="accent1"/>
                </a:solidFill>
              </a:rPr>
              <a:t>next</a:t>
            </a:r>
            <a:r>
              <a:rPr lang="ru-RU" sz="1400" b="1" dirty="0">
                <a:solidFill>
                  <a:schemeClr val="accent1"/>
                </a:solidFill>
              </a:rPr>
              <a:t>(), </a:t>
            </a:r>
            <a:r>
              <a:rPr lang="ru-RU" sz="1400" dirty="0"/>
              <a:t>код выполняется до следующего оператора </a:t>
            </a:r>
            <a:r>
              <a:rPr lang="en-US" sz="1400" dirty="0">
                <a:solidFill>
                  <a:schemeClr val="accent1"/>
                </a:solidFill>
              </a:rPr>
              <a:t>yield</a:t>
            </a:r>
            <a:r>
              <a:rPr lang="ru-RU" sz="1400" dirty="0">
                <a:solidFill>
                  <a:schemeClr val="accent1"/>
                </a:solidFill>
              </a:rPr>
              <a:t>. </a:t>
            </a:r>
            <a:r>
              <a:rPr lang="ru-RU" sz="1400" dirty="0"/>
              <a:t>Предыдущее значение при этом теряется.</a:t>
            </a:r>
            <a:r>
              <a:rPr lang="en-US" sz="1400" dirty="0"/>
              <a:t> </a:t>
            </a:r>
            <a:r>
              <a:rPr lang="ru-RU" sz="1400" dirty="0"/>
              <a:t>Генератор уменьшает потребление памяти и ускоряет процесс обработки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1D54C0-365D-4A8D-AB5D-A90B70E7D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103" y="780176"/>
            <a:ext cx="4284829" cy="44030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388E74-9513-4090-A9EA-08D6E500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96" y="3458881"/>
            <a:ext cx="2919644" cy="3111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E06816-8B56-415E-AC08-3A938F92F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103" y="5303886"/>
            <a:ext cx="3725662" cy="91201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C64B580-6999-48C2-BCE9-F9F4BDECBEAF}"/>
              </a:ext>
            </a:extLst>
          </p:cNvPr>
          <p:cNvSpPr/>
          <p:nvPr/>
        </p:nvSpPr>
        <p:spPr>
          <a:xfrm>
            <a:off x="967665" y="3245074"/>
            <a:ext cx="1420427" cy="427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Создание </a:t>
            </a:r>
            <a:r>
              <a:rPr lang="en-US" sz="1200" dirty="0"/>
              <a:t>generator object</a:t>
            </a:r>
            <a:endParaRPr lang="ru-RU" sz="12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0F670AB-D369-453D-8E4C-1685D4CD6C4D}"/>
              </a:ext>
            </a:extLst>
          </p:cNvPr>
          <p:cNvSpPr/>
          <p:nvPr/>
        </p:nvSpPr>
        <p:spPr>
          <a:xfrm>
            <a:off x="967665" y="3916531"/>
            <a:ext cx="1420427" cy="427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Вызов </a:t>
            </a:r>
            <a:r>
              <a:rPr lang="en-US" sz="1200" dirty="0"/>
              <a:t>generator object</a:t>
            </a:r>
            <a:r>
              <a:rPr lang="ru-RU" sz="1200" dirty="0"/>
              <a:t> через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next()</a:t>
            </a:r>
            <a:endParaRPr lang="ru-RU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AADEC72-BB6F-41E9-B030-796DE6EBDBD6}"/>
              </a:ext>
            </a:extLst>
          </p:cNvPr>
          <p:cNvSpPr/>
          <p:nvPr/>
        </p:nvSpPr>
        <p:spPr>
          <a:xfrm>
            <a:off x="2707209" y="3919637"/>
            <a:ext cx="1926920" cy="4276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Выполнение алгоритма до первого </a:t>
            </a:r>
            <a:r>
              <a:rPr lang="en-US" sz="1200" b="1" dirty="0">
                <a:solidFill>
                  <a:srgbClr val="A03E9E"/>
                </a:solidFill>
              </a:rPr>
              <a:t>yield</a:t>
            </a:r>
            <a:endParaRPr lang="ru-RU" sz="1200" b="1" dirty="0">
              <a:solidFill>
                <a:srgbClr val="A03E9E"/>
              </a:solidFill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6DEC768-5964-4CA4-9AD8-042625692EF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677879" y="3672688"/>
            <a:ext cx="0" cy="24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0A6B50C-DCA8-437C-A96F-5AB4D9AA85C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388092" y="4130338"/>
            <a:ext cx="319117" cy="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853EFA3-4BEA-47C9-BEF8-4F82A965AD87}"/>
              </a:ext>
            </a:extLst>
          </p:cNvPr>
          <p:cNvSpPr/>
          <p:nvPr/>
        </p:nvSpPr>
        <p:spPr>
          <a:xfrm>
            <a:off x="967665" y="4695993"/>
            <a:ext cx="1420427" cy="427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Вызов </a:t>
            </a:r>
            <a:r>
              <a:rPr lang="en-US" sz="1200" dirty="0"/>
              <a:t>generator object</a:t>
            </a:r>
            <a:r>
              <a:rPr lang="ru-RU" sz="1200" dirty="0"/>
              <a:t> через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next()</a:t>
            </a:r>
            <a:endParaRPr lang="ru-RU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9E55B7F-3836-4837-8A0B-67CB809D17D5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1677879" y="4344145"/>
            <a:ext cx="0" cy="35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725AD80-34B4-4971-A2D9-2327AD1A7A52}"/>
              </a:ext>
            </a:extLst>
          </p:cNvPr>
          <p:cNvSpPr/>
          <p:nvPr/>
        </p:nvSpPr>
        <p:spPr>
          <a:xfrm>
            <a:off x="2707208" y="4695994"/>
            <a:ext cx="1926923" cy="4276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Выполнение алгоритма</a:t>
            </a:r>
            <a:r>
              <a:rPr lang="en-US" sz="1200" dirty="0"/>
              <a:t> </a:t>
            </a:r>
            <a:r>
              <a:rPr lang="ru-RU" sz="1200" dirty="0"/>
              <a:t>от первого до второго </a:t>
            </a:r>
            <a:r>
              <a:rPr lang="en-US" sz="1200" b="1" dirty="0">
                <a:solidFill>
                  <a:srgbClr val="A03E9E"/>
                </a:solidFill>
              </a:rPr>
              <a:t>yield</a:t>
            </a:r>
            <a:endParaRPr lang="ru-RU" sz="1200" b="1" dirty="0">
              <a:solidFill>
                <a:srgbClr val="A03E9E"/>
              </a:solidFill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E357C5B-6DA9-474F-B367-638DD6323FDC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2388092" y="4909800"/>
            <a:ext cx="3191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7DD8DB8-91DE-41C4-BFB0-D0F4F3270598}"/>
              </a:ext>
            </a:extLst>
          </p:cNvPr>
          <p:cNvSpPr/>
          <p:nvPr/>
        </p:nvSpPr>
        <p:spPr>
          <a:xfrm>
            <a:off x="967665" y="6002090"/>
            <a:ext cx="1420427" cy="427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Вызов </a:t>
            </a:r>
            <a:r>
              <a:rPr lang="en-US" sz="1200" dirty="0"/>
              <a:t>generator object</a:t>
            </a:r>
            <a:r>
              <a:rPr lang="ru-RU" sz="1200" dirty="0"/>
              <a:t> через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next()</a:t>
            </a:r>
            <a:endParaRPr lang="ru-RU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3F1677C-8BFF-4B96-B338-38E2719E557B}"/>
              </a:ext>
            </a:extLst>
          </p:cNvPr>
          <p:cNvCxnSpPr>
            <a:stCxn id="20" idx="2"/>
            <a:endCxn id="29" idx="0"/>
          </p:cNvCxnSpPr>
          <p:nvPr/>
        </p:nvCxnSpPr>
        <p:spPr>
          <a:xfrm>
            <a:off x="1677879" y="5123607"/>
            <a:ext cx="0" cy="8784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EACDDE7-CB0D-4DBD-9B5F-5FDF8D7FE8AD}"/>
              </a:ext>
            </a:extLst>
          </p:cNvPr>
          <p:cNvSpPr/>
          <p:nvPr/>
        </p:nvSpPr>
        <p:spPr>
          <a:xfrm>
            <a:off x="2707208" y="5472350"/>
            <a:ext cx="1926914" cy="4276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Выполнение алгоритма</a:t>
            </a:r>
            <a:r>
              <a:rPr lang="en-US" sz="1200" dirty="0"/>
              <a:t> </a:t>
            </a:r>
            <a:r>
              <a:rPr lang="ru-RU" sz="1200" dirty="0"/>
              <a:t>до последнего </a:t>
            </a:r>
            <a:r>
              <a:rPr lang="en-US" sz="1200" b="1" dirty="0">
                <a:solidFill>
                  <a:srgbClr val="A03E9E"/>
                </a:solidFill>
              </a:rPr>
              <a:t>yield</a:t>
            </a:r>
            <a:endParaRPr lang="ru-RU" sz="1200" b="1" dirty="0">
              <a:solidFill>
                <a:srgbClr val="A03E9E"/>
              </a:solidFill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0C73107-A4D1-44A2-BFEC-A4E01C709D3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316415" y="5686156"/>
            <a:ext cx="390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4B782CDF-D1BF-45BF-86FF-E3436BEEF571}"/>
              </a:ext>
            </a:extLst>
          </p:cNvPr>
          <p:cNvSpPr/>
          <p:nvPr/>
        </p:nvSpPr>
        <p:spPr>
          <a:xfrm>
            <a:off x="2697672" y="6002090"/>
            <a:ext cx="1926914" cy="4276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Вызов исключения </a:t>
            </a:r>
            <a:r>
              <a:rPr lang="en-US" sz="1200" b="1" dirty="0" err="1">
                <a:solidFill>
                  <a:srgbClr val="C00000"/>
                </a:solidFill>
              </a:rPr>
              <a:t>StopIteration</a:t>
            </a:r>
            <a:endParaRPr lang="ru-RU" sz="1200" b="1" dirty="0">
              <a:solidFill>
                <a:srgbClr val="C00000"/>
              </a:solidFill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9483305-5A24-4713-9653-3B83AD8094BB}"/>
              </a:ext>
            </a:extLst>
          </p:cNvPr>
          <p:cNvCxnSpPr>
            <a:stCxn id="29" idx="3"/>
            <a:endCxn id="43" idx="1"/>
          </p:cNvCxnSpPr>
          <p:nvPr/>
        </p:nvCxnSpPr>
        <p:spPr>
          <a:xfrm>
            <a:off x="2388092" y="6215897"/>
            <a:ext cx="309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3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11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26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8A456C-5D92-4FF0-B45D-7FCCB222A178}"/>
              </a:ext>
            </a:extLst>
          </p:cNvPr>
          <p:cNvSpPr/>
          <p:nvPr/>
        </p:nvSpPr>
        <p:spPr>
          <a:xfrm>
            <a:off x="838200" y="771844"/>
            <a:ext cx="9974802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Реализуйте вывод на экран последовательности Фибоначчи при помощи генератора </a:t>
            </a:r>
            <a:r>
              <a:rPr lang="en-US" sz="1600" dirty="0" err="1">
                <a:solidFill>
                  <a:srgbClr val="0070C0"/>
                </a:solidFill>
              </a:rPr>
              <a:t>fibonacci_gen</a:t>
            </a:r>
            <a:r>
              <a:rPr lang="en-US" sz="1600" dirty="0">
                <a:solidFill>
                  <a:srgbClr val="0070C0"/>
                </a:solidFill>
              </a:rPr>
              <a:t>()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вывода на экран воспользуйтесь циклом </a:t>
            </a:r>
            <a:r>
              <a:rPr lang="en-US" sz="1600" dirty="0">
                <a:solidFill>
                  <a:srgbClr val="0070C0"/>
                </a:solidFill>
              </a:rPr>
              <a:t>for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en-US" sz="1600" dirty="0">
                <a:solidFill>
                  <a:srgbClr val="0070C0"/>
                </a:solidFill>
              </a:rPr>
              <a:t>while</a:t>
            </a:r>
            <a:r>
              <a:rPr lang="ru-RU" sz="1600" dirty="0"/>
              <a:t>, количество выводимых цифр будет определяться количеством итераций в цикле.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 err="1"/>
              <a:t>Напоминалка</a:t>
            </a:r>
            <a:r>
              <a:rPr lang="ru-RU" sz="1600" dirty="0"/>
              <a:t>: последовательность </a:t>
            </a:r>
            <a:r>
              <a:rPr lang="ru-RU" sz="1600" dirty="0" err="1"/>
              <a:t>Фибонначи</a:t>
            </a:r>
            <a:r>
              <a:rPr lang="ru-RU" sz="1600" dirty="0"/>
              <a:t> состоит из таких чисел, где каждое последующее число равняется сумме двух предыдущих. Первое и второе число равняется единице: 1, 1, 2, 3, 5, 8, 13</a:t>
            </a:r>
          </a:p>
        </p:txBody>
      </p:sp>
    </p:spTree>
    <p:extLst>
      <p:ext uri="{BB962C8B-B14F-4D97-AF65-F5344CB8AC3E}">
        <p14:creationId xmlns:p14="http://schemas.microsoft.com/office/powerpoint/2010/main" val="1773571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Исключения (</a:t>
            </a:r>
            <a:r>
              <a:rPr lang="en-US" sz="3200" dirty="0"/>
              <a:t>class Exception</a:t>
            </a:r>
            <a:r>
              <a:rPr lang="ru-RU" sz="3200" dirty="0"/>
              <a:t>)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8A456C-5D92-4FF0-B45D-7FCCB222A178}"/>
              </a:ext>
            </a:extLst>
          </p:cNvPr>
          <p:cNvSpPr/>
          <p:nvPr/>
        </p:nvSpPr>
        <p:spPr>
          <a:xfrm>
            <a:off x="838200" y="771844"/>
            <a:ext cx="9974802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Во время выполнения программы могут возникать различные ошибки, которые в </a:t>
            </a:r>
            <a:r>
              <a:rPr lang="en-US" sz="1600" dirty="0"/>
              <a:t>Python </a:t>
            </a:r>
            <a:r>
              <a:rPr lang="ru-RU" sz="1600" dirty="0"/>
              <a:t>вызывают сработку так называемых исключений – специального типа данных, в котором передается тип ошибки, ее описание и </a:t>
            </a:r>
            <a:r>
              <a:rPr lang="ru-RU" sz="1600" dirty="0" err="1"/>
              <a:t>трейс</a:t>
            </a:r>
            <a:r>
              <a:rPr lang="ru-RU" sz="1600" dirty="0"/>
              <a:t> вызова инструкции, вызвавшей ошибку.</a:t>
            </a:r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Если возникшее исключение никак не обработать, это приведет к завершению выполнения программы.</a:t>
            </a:r>
          </a:p>
        </p:txBody>
      </p:sp>
      <p:pic>
        <p:nvPicPr>
          <p:cNvPr id="1026" name="Picture 2" descr="Руководство по исключению Python | betacode.net">
            <a:extLst>
              <a:ext uri="{FF2B5EF4-FFF2-40B4-BE49-F238E27FC236}">
                <a16:creationId xmlns:a16="http://schemas.microsoft.com/office/drawing/2014/main" id="{47FC1DCA-A784-44BD-B90E-1099FF200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51" y="1749617"/>
            <a:ext cx="66675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96A980-465E-4F1F-BEAD-ABB9CCB4D4D2}"/>
              </a:ext>
            </a:extLst>
          </p:cNvPr>
          <p:cNvSpPr/>
          <p:nvPr/>
        </p:nvSpPr>
        <p:spPr>
          <a:xfrm>
            <a:off x="3399666" y="5111168"/>
            <a:ext cx="3686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https://betacode.net/11421/python-exception-handling</a:t>
            </a:r>
          </a:p>
        </p:txBody>
      </p:sp>
    </p:spTree>
    <p:extLst>
      <p:ext uri="{BB962C8B-B14F-4D97-AF65-F5344CB8AC3E}">
        <p14:creationId xmlns:p14="http://schemas.microsoft.com/office/powerpoint/2010/main" val="1140839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Обработка исключений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8A456C-5D92-4FF0-B45D-7FCCB222A178}"/>
              </a:ext>
            </a:extLst>
          </p:cNvPr>
          <p:cNvSpPr/>
          <p:nvPr/>
        </p:nvSpPr>
        <p:spPr>
          <a:xfrm>
            <a:off x="838200" y="771844"/>
            <a:ext cx="997480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ru-RU" sz="16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27FE487-0824-4A72-8542-E4DE8610F65A}"/>
              </a:ext>
            </a:extLst>
          </p:cNvPr>
          <p:cNvSpPr/>
          <p:nvPr/>
        </p:nvSpPr>
        <p:spPr>
          <a:xfrm>
            <a:off x="838200" y="771844"/>
            <a:ext cx="10738282" cy="588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Конструкция </a:t>
            </a:r>
            <a:r>
              <a:rPr lang="en-US" sz="1600" dirty="0"/>
              <a:t>try-except </a:t>
            </a:r>
            <a:r>
              <a:rPr lang="ru-RU" sz="1600" dirty="0"/>
              <a:t>нужна для обработки исключений.</a:t>
            </a:r>
            <a:r>
              <a:rPr lang="en-US" sz="1600" dirty="0"/>
              <a:t> </a:t>
            </a:r>
            <a:r>
              <a:rPr lang="ru-RU" sz="1600" dirty="0"/>
              <a:t>Базовый синтаксис конструкции: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try: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в котором может произойти ошибка</a:t>
            </a:r>
            <a:r>
              <a:rPr lang="en-US" sz="1600" i="1" dirty="0"/>
              <a:t>&gt;</a:t>
            </a:r>
            <a:endParaRPr lang="ru-RU" sz="1600" i="1" dirty="0"/>
          </a:p>
          <a:p>
            <a:r>
              <a:rPr lang="en-US" sz="1600" b="1" dirty="0">
                <a:solidFill>
                  <a:schemeClr val="accent1"/>
                </a:solidFill>
              </a:rPr>
              <a:t>except</a:t>
            </a:r>
            <a:r>
              <a:rPr lang="ru-RU" sz="1600" b="1" dirty="0"/>
              <a:t> </a:t>
            </a:r>
            <a:r>
              <a:rPr lang="en-US" sz="1600" i="1" dirty="0"/>
              <a:t>&lt;</a:t>
            </a:r>
            <a:r>
              <a:rPr lang="ru-RU" sz="1600" i="1" dirty="0"/>
              <a:t>один тип исключения</a:t>
            </a:r>
            <a:r>
              <a:rPr lang="en-US" sz="1600" i="1" dirty="0"/>
              <a:t>&gt;</a:t>
            </a:r>
            <a:r>
              <a:rPr lang="en-US" sz="1600" b="1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 при возникновении ошибки</a:t>
            </a:r>
            <a:r>
              <a:rPr lang="en-US" sz="1600" i="1" dirty="0"/>
              <a:t>&gt;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except</a:t>
            </a:r>
            <a:r>
              <a:rPr lang="ru-RU" sz="1600" b="1" dirty="0"/>
              <a:t> </a:t>
            </a:r>
            <a:r>
              <a:rPr lang="en-US" sz="1600" dirty="0"/>
              <a:t>&lt;</a:t>
            </a:r>
            <a:r>
              <a:rPr lang="ru-RU" sz="1600" dirty="0"/>
              <a:t>другой тип исключения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 при возникновении ошибки</a:t>
            </a:r>
            <a:r>
              <a:rPr lang="en-US" sz="1600" i="1" dirty="0"/>
              <a:t>&gt;</a:t>
            </a:r>
            <a:endParaRPr lang="en-US" sz="1600" dirty="0"/>
          </a:p>
          <a:p>
            <a:r>
              <a:rPr lang="en-US" sz="1600" b="1" dirty="0">
                <a:solidFill>
                  <a:schemeClr val="accent1"/>
                </a:solidFill>
              </a:rPr>
              <a:t>else: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выполнится, если ошибки не было</a:t>
            </a:r>
            <a:r>
              <a:rPr lang="en-US" sz="1600" i="1" dirty="0"/>
              <a:t>&gt;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finally: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 в любом случае</a:t>
            </a:r>
            <a:r>
              <a:rPr lang="en-US" sz="1600" i="1" dirty="0"/>
              <a:t>&gt;</a:t>
            </a:r>
            <a:r>
              <a:rPr lang="ru-RU" sz="1600" i="1" dirty="0"/>
              <a:t> </a:t>
            </a:r>
            <a:r>
              <a:rPr lang="ru-RU" sz="1400" dirty="0">
                <a:solidFill>
                  <a:srgbClr val="FF0000"/>
                </a:solidFill>
              </a:rPr>
              <a:t>В функции выполняется до оператора</a:t>
            </a:r>
            <a:r>
              <a:rPr lang="en-US" sz="1400" dirty="0">
                <a:solidFill>
                  <a:srgbClr val="FF0000"/>
                </a:solidFill>
              </a:rPr>
              <a:t> return!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После выполнения этих инструкций программа продолжает работу.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 блоке </a:t>
            </a: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ru-RU" sz="1400" dirty="0"/>
              <a:t>можно обрабатывать несколько типов исключений, например, </a:t>
            </a:r>
            <a:r>
              <a:rPr lang="en-US" sz="1400" dirty="0">
                <a:solidFill>
                  <a:schemeClr val="accent1"/>
                </a:solidFill>
              </a:rPr>
              <a:t>except (</a:t>
            </a:r>
            <a:r>
              <a:rPr lang="en-US" sz="1400" dirty="0" err="1">
                <a:solidFill>
                  <a:schemeClr val="accent1"/>
                </a:solidFill>
              </a:rPr>
              <a:t>ValueError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ZeroDevisionError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Блоки</a:t>
            </a:r>
            <a:r>
              <a:rPr lang="en-US" sz="1400" dirty="0"/>
              <a:t> </a:t>
            </a: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ru-RU" sz="1400" dirty="0"/>
              <a:t>обрабатываются последовательно, по аналогии с конструкцией </a:t>
            </a:r>
            <a:r>
              <a:rPr lang="en-US" sz="1400" b="1" dirty="0"/>
              <a:t>if-</a:t>
            </a:r>
            <a:r>
              <a:rPr lang="en-US" sz="1400" b="1" dirty="0" err="1"/>
              <a:t>elif</a:t>
            </a:r>
            <a:r>
              <a:rPr lang="en-US" sz="1400" b="1" dirty="0"/>
              <a:t>-</a:t>
            </a:r>
            <a:r>
              <a:rPr lang="en-US" sz="1400" b="1" dirty="0" err="1"/>
              <a:t>elif</a:t>
            </a:r>
            <a:r>
              <a:rPr lang="en-US" sz="1400" b="1" dirty="0"/>
              <a:t>-else.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Исключения имеют иерархию, например </a:t>
            </a:r>
            <a:r>
              <a:rPr lang="en-US" sz="1400" dirty="0" err="1"/>
              <a:t>BaseException</a:t>
            </a:r>
            <a:r>
              <a:rPr lang="en-US" sz="1400" dirty="0"/>
              <a:t>-&gt;Exception-&gt;</a:t>
            </a:r>
            <a:r>
              <a:rPr lang="en-US" sz="1400" dirty="0" err="1"/>
              <a:t>ArithmeticError</a:t>
            </a:r>
            <a:r>
              <a:rPr lang="en-US" sz="1400" dirty="0"/>
              <a:t>-&gt;</a:t>
            </a:r>
            <a:r>
              <a:rPr lang="en-US" sz="1400" dirty="0" err="1"/>
              <a:t>ZeroDivisionError</a:t>
            </a:r>
            <a:r>
              <a:rPr lang="ru-RU" sz="1400" dirty="0"/>
              <a:t>. Блок </a:t>
            </a:r>
            <a:r>
              <a:rPr lang="en-US" sz="1400" b="1" dirty="0"/>
              <a:t>except</a:t>
            </a:r>
            <a:r>
              <a:rPr lang="ru-RU" sz="1400" b="1" dirty="0"/>
              <a:t> </a:t>
            </a:r>
            <a:r>
              <a:rPr lang="en-US" sz="1400" b="1" dirty="0" err="1"/>
              <a:t>ArithmeticError</a:t>
            </a:r>
            <a:r>
              <a:rPr lang="en-US" sz="1400" dirty="0"/>
              <a:t> </a:t>
            </a:r>
            <a:r>
              <a:rPr lang="ru-RU" sz="1400" dirty="0"/>
              <a:t>будет перехватывать все ошибки, связанные с арифметическими ошибками. Если мы поставим после него блок </a:t>
            </a:r>
            <a:r>
              <a:rPr lang="en-US" sz="1400" b="1" dirty="0"/>
              <a:t>except </a:t>
            </a:r>
            <a:r>
              <a:rPr lang="en-US" sz="1400" b="1" dirty="0" err="1"/>
              <a:t>ZeroDivisionError</a:t>
            </a:r>
            <a:r>
              <a:rPr lang="ru-RU" sz="1400" dirty="0"/>
              <a:t>, то он уже не выполнится, т.к. выполнится </a:t>
            </a:r>
            <a:r>
              <a:rPr lang="en-US" sz="1400" dirty="0"/>
              <a:t>except </a:t>
            </a:r>
            <a:r>
              <a:rPr lang="en-US" sz="1400" dirty="0" err="1"/>
              <a:t>ArithmeticError</a:t>
            </a:r>
            <a:r>
              <a:rPr lang="ru-RU" sz="1400" b="1" dirty="0"/>
              <a:t>.</a:t>
            </a: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после </a:t>
            </a: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ru-RU" sz="1400" dirty="0"/>
              <a:t>не указывать никакое исключение, то блок будет перехватывать абсолютно все исключения.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получения исключения в виде объекта можно использовать конструкцию </a:t>
            </a:r>
            <a:r>
              <a:rPr lang="en-US" sz="1400" dirty="0">
                <a:solidFill>
                  <a:schemeClr val="accent1"/>
                </a:solidFill>
              </a:rPr>
              <a:t>except </a:t>
            </a:r>
            <a:r>
              <a:rPr lang="en-US" sz="1400" i="1" dirty="0">
                <a:solidFill>
                  <a:schemeClr val="accent1"/>
                </a:solidFill>
              </a:rPr>
              <a:t>&lt;</a:t>
            </a:r>
            <a:r>
              <a:rPr lang="ru-RU" sz="1400" i="1" dirty="0">
                <a:solidFill>
                  <a:schemeClr val="accent1"/>
                </a:solidFill>
              </a:rPr>
              <a:t>исключение</a:t>
            </a:r>
            <a:r>
              <a:rPr lang="en-US" sz="1400" i="1" dirty="0">
                <a:solidFill>
                  <a:schemeClr val="accent1"/>
                </a:solidFill>
              </a:rPr>
              <a:t>&gt; </a:t>
            </a:r>
            <a:r>
              <a:rPr lang="en-US" sz="1400" dirty="0">
                <a:solidFill>
                  <a:schemeClr val="accent1"/>
                </a:solidFill>
              </a:rPr>
              <a:t>as </a:t>
            </a:r>
            <a:r>
              <a:rPr lang="en-US" sz="1400" i="1" dirty="0">
                <a:solidFill>
                  <a:schemeClr val="accent1"/>
                </a:solidFill>
              </a:rPr>
              <a:t>&lt;</a:t>
            </a:r>
            <a:r>
              <a:rPr lang="ru-RU" sz="1400" i="1" dirty="0">
                <a:solidFill>
                  <a:schemeClr val="accent1"/>
                </a:solidFill>
              </a:rPr>
              <a:t>имя переменной</a:t>
            </a:r>
            <a:r>
              <a:rPr lang="en-US" sz="1400" i="1" dirty="0">
                <a:solidFill>
                  <a:schemeClr val="accent1"/>
                </a:solidFill>
              </a:rPr>
              <a:t>&gt;</a:t>
            </a:r>
            <a:r>
              <a:rPr lang="ru-RU" sz="1400" dirty="0"/>
              <a:t>. Указанная переменная будет ссылаться на экземпляр исключения, это может пригодится, например, для вывода исключения в консоль</a:t>
            </a:r>
            <a:r>
              <a:rPr lang="ru-R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653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Распространение исключений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8A456C-5D92-4FF0-B45D-7FCCB222A178}"/>
              </a:ext>
            </a:extLst>
          </p:cNvPr>
          <p:cNvSpPr/>
          <p:nvPr/>
        </p:nvSpPr>
        <p:spPr>
          <a:xfrm>
            <a:off x="838200" y="771844"/>
            <a:ext cx="997480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ru-RU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1019B22-24DB-49C2-8D65-D94C599BD66E}"/>
              </a:ext>
            </a:extLst>
          </p:cNvPr>
          <p:cNvSpPr/>
          <p:nvPr/>
        </p:nvSpPr>
        <p:spPr>
          <a:xfrm>
            <a:off x="838200" y="771844"/>
            <a:ext cx="10738282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Распространение исключений (</a:t>
            </a:r>
            <a:r>
              <a:rPr lang="en-US" sz="1600" dirty="0"/>
              <a:t>propagation exceptions</a:t>
            </a:r>
            <a:r>
              <a:rPr lang="ru-RU" sz="1600" dirty="0"/>
              <a:t>)</a:t>
            </a:r>
            <a:r>
              <a:rPr lang="en-US" sz="1600" dirty="0"/>
              <a:t> – </a:t>
            </a:r>
            <a:r>
              <a:rPr lang="ru-RU" sz="1600" dirty="0"/>
              <a:t>механизм, при котором полученное </a:t>
            </a:r>
            <a:r>
              <a:rPr lang="ru-RU" sz="1600" dirty="0">
                <a:solidFill>
                  <a:schemeClr val="accent1"/>
                </a:solidFill>
              </a:rPr>
              <a:t>исключение распространяется на все уровни</a:t>
            </a:r>
            <a:r>
              <a:rPr lang="ru-RU" sz="1600" dirty="0"/>
              <a:t> вызова программы.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74F736-0DB2-40CB-9699-F0E4D058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280" y="1734554"/>
            <a:ext cx="2286673" cy="234744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95410A-A9E0-4DB0-B0F6-29A608F7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6" y="1734554"/>
            <a:ext cx="5817694" cy="46217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EE9A37-D112-4E26-8757-1EE517F82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913" y="1734554"/>
            <a:ext cx="1973887" cy="3774879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23BC7FCC-57A5-4EAE-91E1-79D4A60E8E22}"/>
              </a:ext>
            </a:extLst>
          </p:cNvPr>
          <p:cNvSpPr/>
          <p:nvPr/>
        </p:nvSpPr>
        <p:spPr>
          <a:xfrm>
            <a:off x="8619108" y="2628351"/>
            <a:ext cx="58666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C467CB-BCFC-456B-A655-1A88255196FC}"/>
              </a:ext>
            </a:extLst>
          </p:cNvPr>
          <p:cNvSpPr/>
          <p:nvPr/>
        </p:nvSpPr>
        <p:spPr>
          <a:xfrm>
            <a:off x="6455916" y="5467637"/>
            <a:ext cx="5286667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Можно обрабатывать исключения на любом уровне стека вызова функций. </a:t>
            </a:r>
          </a:p>
        </p:txBody>
      </p:sp>
    </p:spTree>
    <p:extLst>
      <p:ext uri="{BB962C8B-B14F-4D97-AF65-F5344CB8AC3E}">
        <p14:creationId xmlns:p14="http://schemas.microsoft.com/office/powerpoint/2010/main" val="923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Встроенные функции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6E4CC6-9725-45C2-98BF-66818DA25FF1}"/>
              </a:ext>
            </a:extLst>
          </p:cNvPr>
          <p:cNvSpPr/>
          <p:nvPr/>
        </p:nvSpPr>
        <p:spPr>
          <a:xfrm>
            <a:off x="838200" y="709152"/>
            <a:ext cx="5729645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Python </a:t>
            </a:r>
            <a:r>
              <a:rPr lang="ru-RU" sz="1600" dirty="0"/>
              <a:t>имеет огромный набор встроенных функций, например:</a:t>
            </a:r>
            <a:endParaRPr lang="en-US" sz="16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562C413-AB5C-493A-ACDB-E32CEDF0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658" y="1471769"/>
            <a:ext cx="4714875" cy="25431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6D78362-61A6-4A63-BF46-1E97BBB7A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904" y="2696028"/>
            <a:ext cx="3056592" cy="3762472"/>
          </a:xfrm>
          <a:prstGeom prst="rect">
            <a:avLst/>
          </a:prstGeom>
        </p:spPr>
      </p:pic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378D04C0-FFEB-4B58-913C-EBFC86FAB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13559"/>
              </p:ext>
            </p:extLst>
          </p:nvPr>
        </p:nvGraphicFramePr>
        <p:xfrm>
          <a:off x="974467" y="1135113"/>
          <a:ext cx="5364189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5">
                  <a:extLst>
                    <a:ext uri="{9D8B030D-6E8A-4147-A177-3AD203B41FA5}">
                      <a16:colId xmlns:a16="http://schemas.microsoft.com/office/drawing/2014/main" val="1187420638"/>
                    </a:ext>
                  </a:extLst>
                </a:gridCol>
                <a:gridCol w="3870664">
                  <a:extLst>
                    <a:ext uri="{9D8B030D-6E8A-4147-A177-3AD203B41FA5}">
                      <a16:colId xmlns:a16="http://schemas.microsoft.com/office/drawing/2014/main" val="715713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3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print</a:t>
                      </a:r>
                      <a:r>
                        <a:rPr lang="en-US" sz="1200" b="0" dirty="0"/>
                        <a:t>()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Выводит данные на стандартный вывод (консоль).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3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len</a:t>
                      </a:r>
                      <a:r>
                        <a:rPr lang="en-US" sz="1200" b="0" dirty="0"/>
                        <a:t>(</a:t>
                      </a:r>
                      <a:r>
                        <a:rPr lang="en-US" sz="1200" b="0" dirty="0" err="1"/>
                        <a:t>iterable</a:t>
                      </a:r>
                      <a:r>
                        <a:rPr lang="en-US" sz="1200" b="0" dirty="0"/>
                        <a:t>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длину (количество элементов) итерируемого объекта, такого как список, кортеж или строка.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8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type</a:t>
                      </a:r>
                      <a:r>
                        <a:rPr lang="en-US" sz="1200" b="0" dirty="0"/>
                        <a:t>(object)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тип объекта, например, </a:t>
                      </a:r>
                      <a:r>
                        <a:rPr lang="ru-RU" sz="1200" dirty="0" err="1"/>
                        <a:t>int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str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list</a:t>
                      </a:r>
                      <a:r>
                        <a:rPr lang="ru-RU" sz="1200" dirty="0"/>
                        <a:t>, и так далее.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input</a:t>
                      </a:r>
                      <a:r>
                        <a:rPr lang="en-US" sz="1200" b="0" dirty="0"/>
                        <a:t>(prompt)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Считывает строку с консоли, часто используется для ввода данных пользователем.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range</a:t>
                      </a:r>
                      <a:r>
                        <a:rPr lang="en-US" sz="1200" b="0" dirty="0"/>
                        <a:t>([start], stop[, step])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Создает последовательность чисел от </a:t>
                      </a:r>
                      <a:r>
                        <a:rPr lang="ru-RU" sz="1200" dirty="0" err="1"/>
                        <a:t>start</a:t>
                      </a:r>
                      <a:r>
                        <a:rPr lang="ru-RU" sz="1200" dirty="0"/>
                        <a:t> до </a:t>
                      </a:r>
                      <a:r>
                        <a:rPr lang="ru-RU" sz="1200" dirty="0" err="1"/>
                        <a:t>stop</a:t>
                      </a:r>
                      <a:r>
                        <a:rPr lang="ru-RU" sz="1200" dirty="0"/>
                        <a:t> (не включая </a:t>
                      </a:r>
                      <a:r>
                        <a:rPr lang="ru-RU" sz="1200" dirty="0" err="1"/>
                        <a:t>stop</a:t>
                      </a:r>
                      <a:r>
                        <a:rPr lang="ru-RU" sz="1200" dirty="0"/>
                        <a:t>) с заданным шагом </a:t>
                      </a:r>
                      <a:r>
                        <a:rPr lang="ru-RU" sz="1200" dirty="0" err="1"/>
                        <a:t>step</a:t>
                      </a:r>
                      <a:r>
                        <a:rPr lang="ru-RU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2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sum</a:t>
                      </a:r>
                      <a:r>
                        <a:rPr lang="en-US" sz="1200" b="0" dirty="0"/>
                        <a:t>(</a:t>
                      </a:r>
                      <a:r>
                        <a:rPr lang="en-US" sz="1200" b="0" dirty="0" err="1"/>
                        <a:t>iterable</a:t>
                      </a:r>
                      <a:r>
                        <a:rPr lang="en-US" sz="1200" b="0" dirty="0"/>
                        <a:t>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сумму всех элементов итерируемого объекта, например, сумму всех элементов списка.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sorted</a:t>
                      </a:r>
                      <a:r>
                        <a:rPr lang="en-US" sz="1200" b="0" dirty="0"/>
                        <a:t>(</a:t>
                      </a:r>
                      <a:r>
                        <a:rPr lang="en-US" sz="1200" b="0" dirty="0" err="1"/>
                        <a:t>iterable</a:t>
                      </a:r>
                      <a:r>
                        <a:rPr lang="en-US" sz="1200" b="0" dirty="0"/>
                        <a:t>[, key=</a:t>
                      </a:r>
                      <a:r>
                        <a:rPr lang="en-US" sz="1200" b="0" dirty="0" err="1"/>
                        <a:t>функция</a:t>
                      </a:r>
                      <a:r>
                        <a:rPr lang="en-US" sz="1200" b="0" dirty="0"/>
                        <a:t>, reverse=</a:t>
                      </a:r>
                      <a:r>
                        <a:rPr lang="en-US" sz="1200" b="0" dirty="0" err="1"/>
                        <a:t>булево</a:t>
                      </a:r>
                      <a:r>
                        <a:rPr lang="en-US" sz="1200" b="0" dirty="0"/>
                        <a:t>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новый список, отсортированный в порядке возрастания (или убывания). Может использовать функцию </a:t>
                      </a:r>
                      <a:r>
                        <a:rPr lang="ru-RU" sz="1200" dirty="0" err="1"/>
                        <a:t>key</a:t>
                      </a:r>
                      <a:r>
                        <a:rPr lang="ru-RU" sz="1200" dirty="0"/>
                        <a:t> для более сложных сортировок.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2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dir</a:t>
                      </a:r>
                      <a:r>
                        <a:rPr lang="en-US" sz="1200" b="0" dirty="0"/>
                        <a:t>([object])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список всех атрибутов и методов объекта (или текущего модуля, если объект не указан).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7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help</a:t>
                      </a:r>
                      <a:r>
                        <a:rPr lang="en-US" sz="1200" b="0" dirty="0"/>
                        <a:t>([object])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Выводит справочную информацию об объекте (или текущем модуле, если объект не указан).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open</a:t>
                      </a:r>
                      <a:r>
                        <a:rPr lang="en-US" sz="1200" b="0" dirty="0"/>
                        <a:t>(file, mode)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Открывает файл и возвращает объект файла, который может использоваться для чтения ('r'), записи ('w'), добавления ('a') и других операций над файлами.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44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01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Генерация исключений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8A456C-5D92-4FF0-B45D-7FCCB222A178}"/>
              </a:ext>
            </a:extLst>
          </p:cNvPr>
          <p:cNvSpPr/>
          <p:nvPr/>
        </p:nvSpPr>
        <p:spPr>
          <a:xfrm>
            <a:off x="838200" y="771844"/>
            <a:ext cx="997480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ru-RU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1019B22-24DB-49C2-8D65-D94C599BD66E}"/>
              </a:ext>
            </a:extLst>
          </p:cNvPr>
          <p:cNvSpPr/>
          <p:nvPr/>
        </p:nvSpPr>
        <p:spPr>
          <a:xfrm>
            <a:off x="838200" y="771844"/>
            <a:ext cx="10738282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коде можно самостоятельно генерировать исключения при помощи инструкции </a:t>
            </a:r>
            <a:r>
              <a:rPr lang="en-US" sz="1600" b="1" dirty="0"/>
              <a:t>raise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Также можно создавать собственные классы исключений, которые должны наследоваться от класса </a:t>
            </a:r>
            <a:r>
              <a:rPr lang="en-US" sz="1600" dirty="0" err="1"/>
              <a:t>BaseException</a:t>
            </a:r>
            <a:r>
              <a:rPr lang="ru-RU" sz="1600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69B40D-6DBA-4D92-9C8E-34CA004A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05" y="1243716"/>
            <a:ext cx="6040606" cy="35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91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12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8A456C-5D92-4FF0-B45D-7FCCB222A178}"/>
              </a:ext>
            </a:extLst>
          </p:cNvPr>
          <p:cNvSpPr/>
          <p:nvPr/>
        </p:nvSpPr>
        <p:spPr>
          <a:xfrm>
            <a:off x="838200" y="771844"/>
            <a:ext cx="997480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ru-RU" sz="16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B94C6E-BA5E-40F2-92F3-BFA9C3C4730D}"/>
              </a:ext>
            </a:extLst>
          </p:cNvPr>
          <p:cNvSpPr/>
          <p:nvPr/>
        </p:nvSpPr>
        <p:spPr>
          <a:xfrm>
            <a:off x="838200" y="771844"/>
            <a:ext cx="9974802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Напишите собственную функцию </a:t>
            </a:r>
            <a:r>
              <a:rPr lang="en-US" sz="1600" dirty="0" err="1">
                <a:solidFill>
                  <a:schemeClr val="accent1"/>
                </a:solidFill>
              </a:rPr>
              <a:t>get_value_by_key</a:t>
            </a:r>
            <a:r>
              <a:rPr lang="ru-RU" sz="1600" dirty="0">
                <a:solidFill>
                  <a:schemeClr val="accent1"/>
                </a:solidFill>
              </a:rPr>
              <a:t>()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для получения значения из словаря по ключу.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должна принимать на вход словарь (</a:t>
            </a:r>
            <a:r>
              <a:rPr lang="en-US" sz="1600" dirty="0">
                <a:solidFill>
                  <a:schemeClr val="accent1"/>
                </a:solidFill>
              </a:rPr>
              <a:t>dictionary</a:t>
            </a:r>
            <a:r>
              <a:rPr lang="ru-RU" sz="1600" dirty="0"/>
              <a:t>), ключ 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1"/>
                </a:solidFill>
              </a:rPr>
              <a:t>key</a:t>
            </a:r>
            <a:r>
              <a:rPr lang="en-US" sz="1600" dirty="0"/>
              <a:t>) </a:t>
            </a:r>
            <a:r>
              <a:rPr lang="ru-RU" sz="1600" dirty="0"/>
              <a:t>и значение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chemeClr val="accent1"/>
                </a:solidFill>
              </a:rPr>
              <a:t>def_value</a:t>
            </a:r>
            <a:r>
              <a:rPr lang="en-US" sz="1600" dirty="0"/>
              <a:t>, </a:t>
            </a:r>
            <a:r>
              <a:rPr lang="ru-RU" sz="1600" dirty="0"/>
              <a:t>по умолчанию </a:t>
            </a:r>
            <a:r>
              <a:rPr lang="en-US" sz="1600" dirty="0"/>
              <a:t>None)</a:t>
            </a:r>
            <a:r>
              <a:rPr lang="ru-RU" sz="1600" dirty="0"/>
              <a:t>, которое будет возвращаться, если ключ в словаре отсутствует. Т.е. вести себя схожим образом со стандартной функцией </a:t>
            </a:r>
            <a:r>
              <a:rPr lang="en-US" sz="1600" dirty="0" err="1"/>
              <a:t>dict.get</a:t>
            </a:r>
            <a:r>
              <a:rPr lang="en-US" sz="1600" dirty="0"/>
              <a:t> ().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ключ есть, то функция возвращает его значение.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на вход функции в качестве </a:t>
            </a:r>
            <a:r>
              <a:rPr lang="en-US" sz="1600" dirty="0">
                <a:solidFill>
                  <a:schemeClr val="accent1"/>
                </a:solidFill>
              </a:rPr>
              <a:t>dictionary </a:t>
            </a:r>
            <a:r>
              <a:rPr lang="ru-RU" sz="1600" dirty="0"/>
              <a:t>передается не словарь, в консоль должно выводиться сообщение о недопустимом значении функции, а функция должна возвращать </a:t>
            </a:r>
            <a:r>
              <a:rPr lang="en-US" sz="1600" dirty="0"/>
              <a:t>None.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ключ </a:t>
            </a:r>
            <a:r>
              <a:rPr lang="en-US" sz="1600" dirty="0">
                <a:solidFill>
                  <a:schemeClr val="accent1"/>
                </a:solidFill>
              </a:rPr>
              <a:t>key </a:t>
            </a:r>
            <a:r>
              <a:rPr lang="ru-RU" sz="1600" dirty="0"/>
              <a:t>в словаре отсутствует, функция должна выводить в консоль сообщение, что такого ключа нет, но все равно возвращать значение, указанное в </a:t>
            </a:r>
            <a:r>
              <a:rPr lang="en-US" sz="1600" dirty="0" err="1">
                <a:solidFill>
                  <a:schemeClr val="accent1"/>
                </a:solidFill>
              </a:rPr>
              <a:t>def_value</a:t>
            </a:r>
            <a:r>
              <a:rPr lang="ru-RU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0473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13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8A456C-5D92-4FF0-B45D-7FCCB222A178}"/>
              </a:ext>
            </a:extLst>
          </p:cNvPr>
          <p:cNvSpPr/>
          <p:nvPr/>
        </p:nvSpPr>
        <p:spPr>
          <a:xfrm>
            <a:off x="838200" y="771844"/>
            <a:ext cx="997480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ru-RU" sz="16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B94C6E-BA5E-40F2-92F3-BFA9C3C4730D}"/>
              </a:ext>
            </a:extLst>
          </p:cNvPr>
          <p:cNvSpPr/>
          <p:nvPr/>
        </p:nvSpPr>
        <p:spPr>
          <a:xfrm>
            <a:off x="838200" y="771844"/>
            <a:ext cx="9974802" cy="596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Напишите функцию </a:t>
            </a:r>
            <a:r>
              <a:rPr lang="en-US" sz="1600" dirty="0" err="1">
                <a:solidFill>
                  <a:schemeClr val="accent1"/>
                </a:solidFill>
              </a:rPr>
              <a:t>check_value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проверять соответствие переданного ей значения определенным критериям</a:t>
            </a:r>
            <a:r>
              <a:rPr lang="en-US" sz="1600" dirty="0"/>
              <a:t> </a:t>
            </a:r>
            <a:r>
              <a:rPr lang="ru-RU" sz="1600" dirty="0"/>
              <a:t>и две функции </a:t>
            </a:r>
            <a:r>
              <a:rPr lang="en-US" sz="1600" dirty="0" err="1">
                <a:solidFill>
                  <a:schemeClr val="accent1"/>
                </a:solidFill>
              </a:rPr>
              <a:t>check_number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check_str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, </a:t>
            </a:r>
            <a:r>
              <a:rPr lang="ru-RU" sz="1600" dirty="0"/>
              <a:t>в которых будет выполняться обработка исключений.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 вход функция </a:t>
            </a:r>
            <a:r>
              <a:rPr lang="en-US" sz="1600" dirty="0" err="1">
                <a:solidFill>
                  <a:schemeClr val="accent1"/>
                </a:solidFill>
              </a:rPr>
              <a:t>check_value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 будет принимать значение (</a:t>
            </a:r>
            <a:r>
              <a:rPr lang="en-US" sz="1600" dirty="0">
                <a:solidFill>
                  <a:schemeClr val="accent1"/>
                </a:solidFill>
              </a:rPr>
              <a:t>value</a:t>
            </a:r>
            <a:r>
              <a:rPr lang="ru-RU" sz="1600" dirty="0"/>
              <a:t>), а также неопределенное количество именованных аргументов.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на вход пришло число и среди именованных аргументов есть аргумент </a:t>
            </a:r>
            <a:r>
              <a:rPr lang="en-US" sz="1600" dirty="0">
                <a:solidFill>
                  <a:schemeClr val="accent1"/>
                </a:solidFill>
              </a:rPr>
              <a:t>limits</a:t>
            </a:r>
            <a:r>
              <a:rPr lang="en-US" sz="1600" dirty="0"/>
              <a:t> (</a:t>
            </a:r>
            <a:r>
              <a:rPr lang="ru-RU" sz="1600" dirty="0"/>
              <a:t>список из верхней и нижней границы разрешенного диапазона</a:t>
            </a:r>
            <a:r>
              <a:rPr lang="en-US" sz="1600" dirty="0"/>
              <a:t>)</a:t>
            </a:r>
            <a:r>
              <a:rPr lang="ru-RU" sz="1600" dirty="0"/>
              <a:t>, должна вызываться функция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check_number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В случае если на вход пришла строка и среди именованных аргументов есть аргумент </a:t>
            </a:r>
            <a:r>
              <a:rPr lang="en-US" sz="1600" dirty="0" err="1">
                <a:solidFill>
                  <a:schemeClr val="accent1"/>
                </a:solidFill>
              </a:rPr>
              <a:t>lenght</a:t>
            </a:r>
            <a:r>
              <a:rPr lang="en-US" sz="1600" dirty="0"/>
              <a:t> (</a:t>
            </a:r>
            <a:r>
              <a:rPr lang="ru-RU" sz="1600" dirty="0"/>
              <a:t>максимальная длина строки</a:t>
            </a:r>
            <a:r>
              <a:rPr lang="en-US" sz="1600" dirty="0"/>
              <a:t>)</a:t>
            </a:r>
            <a:r>
              <a:rPr lang="ru-RU" sz="1600" dirty="0"/>
              <a:t>, должна вызываться функция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check_str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Функции </a:t>
            </a:r>
            <a:r>
              <a:rPr lang="en-US" sz="1600" dirty="0" err="1">
                <a:solidFill>
                  <a:schemeClr val="accent1"/>
                </a:solidFill>
              </a:rPr>
              <a:t>check_str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и </a:t>
            </a:r>
            <a:r>
              <a:rPr lang="en-US" sz="1600" dirty="0" err="1">
                <a:solidFill>
                  <a:schemeClr val="accent1"/>
                </a:solidFill>
              </a:rPr>
              <a:t>check_number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en-US" sz="1600" dirty="0"/>
              <a:t> </a:t>
            </a:r>
            <a:r>
              <a:rPr lang="ru-RU" sz="1600" dirty="0"/>
              <a:t>должны проверять строку и число на соответствие длине и диапазону соответственно. При превышении максимальной длины строки или выходе числа за диапазон функции должны генерировать исключение </a:t>
            </a:r>
            <a:r>
              <a:rPr lang="en-US" sz="1600" dirty="0" err="1">
                <a:solidFill>
                  <a:schemeClr val="accent1"/>
                </a:solidFill>
              </a:rPr>
              <a:t>AttributeError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возникновении исключения в функции </a:t>
            </a:r>
            <a:r>
              <a:rPr lang="en-US" sz="1600" dirty="0" err="1">
                <a:solidFill>
                  <a:schemeClr val="accent1"/>
                </a:solidFill>
              </a:rPr>
              <a:t>check_value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исключение нужно обработать и вывести его текст в консоль.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любом случае в конце выполнения функции она должна выводить в консоль сообщение о завершенной проверке, значение </a:t>
            </a:r>
            <a:r>
              <a:rPr lang="en-US" sz="1600" dirty="0">
                <a:solidFill>
                  <a:schemeClr val="accent1"/>
                </a:solidFill>
              </a:rPr>
              <a:t>value</a:t>
            </a:r>
            <a:r>
              <a:rPr lang="ru-RU" sz="1600" dirty="0"/>
              <a:t> и его тип.</a:t>
            </a:r>
          </a:p>
        </p:txBody>
      </p:sp>
    </p:spTree>
    <p:extLst>
      <p:ext uri="{BB962C8B-B14F-4D97-AF65-F5344CB8AC3E}">
        <p14:creationId xmlns:p14="http://schemas.microsoft.com/office/powerpoint/2010/main" val="170963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Пользовательские функции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4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6E4CC6-9725-45C2-98BF-66818DA25FF1}"/>
              </a:ext>
            </a:extLst>
          </p:cNvPr>
          <p:cNvSpPr/>
          <p:nvPr/>
        </p:nvSpPr>
        <p:spPr>
          <a:xfrm>
            <a:off x="838200" y="780176"/>
            <a:ext cx="3308085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Пример пользовательской функции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33A808-57B2-48A8-B8B8-1E173F35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18" y="1554064"/>
            <a:ext cx="7616301" cy="40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5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Аргументы функции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5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6E4CC6-9725-45C2-98BF-66818DA25FF1}"/>
              </a:ext>
            </a:extLst>
          </p:cNvPr>
          <p:cNvSpPr/>
          <p:nvPr/>
        </p:nvSpPr>
        <p:spPr>
          <a:xfrm>
            <a:off x="838201" y="780176"/>
            <a:ext cx="6602834" cy="375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Аргументы: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Позиционные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Именованные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Сначала в функцию передаются позиционные аргументы, а затем – именованные.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 случае с именованными аргументами порядок перечисления может не совпадать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В функцию можно передавать неограниченное количество аргументов, при этом позиционные обозначаются </a:t>
            </a:r>
            <a:r>
              <a:rPr lang="en-US" sz="1400" b="1" dirty="0">
                <a:solidFill>
                  <a:schemeClr val="accent1"/>
                </a:solidFill>
              </a:rPr>
              <a:t>*</a:t>
            </a:r>
            <a:r>
              <a:rPr lang="en-US" sz="1400" b="1" dirty="0" err="1">
                <a:solidFill>
                  <a:schemeClr val="accent1"/>
                </a:solidFill>
              </a:rPr>
              <a:t>agrs</a:t>
            </a:r>
            <a:r>
              <a:rPr lang="en-US" sz="1400" dirty="0"/>
              <a:t>, </a:t>
            </a:r>
            <a:r>
              <a:rPr lang="ru-RU" sz="1400" dirty="0"/>
              <a:t>а именованные </a:t>
            </a:r>
            <a:r>
              <a:rPr lang="en-US" sz="1400" b="1" dirty="0">
                <a:solidFill>
                  <a:schemeClr val="accent1"/>
                </a:solidFill>
              </a:rPr>
              <a:t>**</a:t>
            </a:r>
            <a:r>
              <a:rPr lang="en-US" sz="1400" b="1" dirty="0" err="1">
                <a:solidFill>
                  <a:schemeClr val="accent1"/>
                </a:solidFill>
              </a:rPr>
              <a:t>kwargs</a:t>
            </a:r>
            <a:r>
              <a:rPr lang="ru-RU" sz="1400" dirty="0"/>
              <a:t>, при этом </a:t>
            </a:r>
            <a:r>
              <a:rPr lang="ru-RU" sz="1400" b="1" dirty="0"/>
              <a:t>*</a:t>
            </a:r>
            <a:r>
              <a:rPr lang="en-US" sz="1400" b="1" dirty="0" err="1"/>
              <a:t>args</a:t>
            </a:r>
            <a:r>
              <a:rPr lang="en-US" sz="1400" b="1" dirty="0"/>
              <a:t> </a:t>
            </a:r>
            <a:r>
              <a:rPr lang="ru-RU" sz="1400" dirty="0"/>
              <a:t>распаковываются в кортеж, а </a:t>
            </a:r>
            <a:r>
              <a:rPr lang="en-US" sz="1400" b="1" dirty="0"/>
              <a:t>**</a:t>
            </a:r>
            <a:r>
              <a:rPr lang="en-US" sz="1400" b="1" dirty="0" err="1"/>
              <a:t>kwargs</a:t>
            </a:r>
            <a:r>
              <a:rPr lang="en-US" sz="1400" b="1" dirty="0"/>
              <a:t> </a:t>
            </a:r>
            <a:r>
              <a:rPr lang="ru-RU" sz="1400" dirty="0"/>
              <a:t>– в словарь.</a:t>
            </a:r>
          </a:p>
          <a:p>
            <a:pPr>
              <a:lnSpc>
                <a:spcPct val="150000"/>
              </a:lnSpc>
            </a:pPr>
            <a:endParaRPr lang="ru-RU" sz="1400" b="1" dirty="0"/>
          </a:p>
          <a:p>
            <a:pPr>
              <a:lnSpc>
                <a:spcPct val="150000"/>
              </a:lnSpc>
            </a:pPr>
            <a:r>
              <a:rPr lang="ru-RU" sz="1400" b="1" dirty="0">
                <a:solidFill>
                  <a:schemeClr val="accent1"/>
                </a:solidFill>
              </a:rPr>
              <a:t>Оператор *</a:t>
            </a:r>
            <a:r>
              <a:rPr lang="ru-RU" sz="1400" b="1" dirty="0"/>
              <a:t> </a:t>
            </a:r>
            <a:r>
              <a:rPr lang="ru-RU" sz="1400" dirty="0"/>
              <a:t>отвечает за распаковку итерируемого объекта:</a:t>
            </a:r>
            <a:endParaRPr lang="ru-RU" sz="1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654A58-CAB5-434E-B693-7538ED2B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5" y="1132732"/>
            <a:ext cx="3800475" cy="1438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0718F8-A1C0-432B-8C3C-1839FAD91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61" y="3429000"/>
            <a:ext cx="4541938" cy="28510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FBEDEF-EC0F-446A-B63E-A7C05C890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950" y="4619060"/>
            <a:ext cx="2668442" cy="11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6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Возвращаемое значение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6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6E4CC6-9725-45C2-98BF-66818DA25FF1}"/>
              </a:ext>
            </a:extLst>
          </p:cNvPr>
          <p:cNvSpPr/>
          <p:nvPr/>
        </p:nvSpPr>
        <p:spPr>
          <a:xfrm>
            <a:off x="838201" y="780176"/>
            <a:ext cx="6316079" cy="305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Функция всегда возвращает значение</a:t>
            </a:r>
            <a:r>
              <a:rPr lang="ru-RU" sz="1600" dirty="0"/>
              <a:t>, это может быть в т.ч. пустое значение (</a:t>
            </a:r>
            <a:r>
              <a:rPr lang="en-US" sz="1600" dirty="0"/>
              <a:t>None).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Ключевое слово </a:t>
            </a:r>
            <a:r>
              <a:rPr lang="ru-RU" sz="1400" dirty="0"/>
              <a:t>для возвращения значения – оператор </a:t>
            </a:r>
            <a:r>
              <a:rPr lang="en-US" sz="1400" b="1" dirty="0">
                <a:solidFill>
                  <a:schemeClr val="accent1"/>
                </a:solidFill>
              </a:rPr>
              <a:t>return</a:t>
            </a:r>
            <a:r>
              <a:rPr lang="en-US" sz="1400" dirty="0"/>
              <a:t>. </a:t>
            </a:r>
            <a:r>
              <a:rPr lang="ru-RU" sz="1400" dirty="0"/>
              <a:t>Таких операторов в теле функции может быть несколько, после выполнения оператора</a:t>
            </a:r>
            <a:r>
              <a:rPr lang="en-US" sz="1400" dirty="0"/>
              <a:t>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ru-RU" sz="1400" dirty="0"/>
              <a:t>исполнение функции прекращается.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Возвращаемых значений может быть несколько, для этого нужно перечислить значения через запятую после оператора </a:t>
            </a:r>
            <a:r>
              <a:rPr lang="en-US" sz="1400" b="1" dirty="0"/>
              <a:t>return</a:t>
            </a:r>
            <a:r>
              <a:rPr lang="en-US" sz="1400" dirty="0"/>
              <a:t>. </a:t>
            </a:r>
            <a:r>
              <a:rPr lang="ru-RU" sz="1400" dirty="0"/>
              <a:t>В этом случае функция будет возвращать кортеж (</a:t>
            </a:r>
            <a:r>
              <a:rPr lang="en-US" sz="1400" dirty="0"/>
              <a:t>tuple):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E49CA7-6160-46D2-8988-563C7B86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80" y="944198"/>
            <a:ext cx="4486275" cy="42481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349C47-1824-45F1-9319-878E9E32E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967" y="3513639"/>
            <a:ext cx="3405930" cy="29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Область видимости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7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6E4CC6-9725-45C2-98BF-66818DA25FF1}"/>
              </a:ext>
            </a:extLst>
          </p:cNvPr>
          <p:cNvSpPr/>
          <p:nvPr/>
        </p:nvSpPr>
        <p:spPr>
          <a:xfrm>
            <a:off x="838201" y="780176"/>
            <a:ext cx="6316079" cy="310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Область видимости переменных: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Локальная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Глобальная</a:t>
            </a: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Переменные, объявленные в теле функции, создаются во время выполнения функции и остаются видимыми только внутри этой функции. Для доступа к глобальным области видимости необходимо использовать ключевое слово </a:t>
            </a:r>
            <a:r>
              <a:rPr lang="en-US" sz="1400" b="1" dirty="0">
                <a:solidFill>
                  <a:schemeClr val="accent1"/>
                </a:solidFill>
              </a:rPr>
              <a:t>global</a:t>
            </a:r>
            <a:r>
              <a:rPr lang="ru-RU" sz="1400" dirty="0"/>
              <a:t>, в этом случае локальная переменная создаваться не будет, а будет меняться значение глобальной переменной. Использование глобальных переменных усложняет анализ кода и в целом не рекомендуется.</a:t>
            </a:r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DF0F14-638F-45F7-B49C-A69381BA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258" y="764578"/>
            <a:ext cx="3593218" cy="55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Изменяемые аргументы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8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6E4CC6-9725-45C2-98BF-66818DA25FF1}"/>
              </a:ext>
            </a:extLst>
          </p:cNvPr>
          <p:cNvSpPr/>
          <p:nvPr/>
        </p:nvSpPr>
        <p:spPr>
          <a:xfrm>
            <a:off x="838202" y="780176"/>
            <a:ext cx="552708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Если в качестве аргумента функции передается изменяемый параметр, то есть риск этот параметр изменить.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Следует очень аккуратно взаимодействовать с изменяемыми аргументами, т.к. они могут привести к неожиданному поведению алгоритма.</a:t>
            </a:r>
            <a:endParaRPr lang="en-US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25C291-B8A4-429F-ACB6-4C7C052C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353" y="895568"/>
            <a:ext cx="5219191" cy="50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2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1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F5039A-4070-4A64-B04D-9AC8FFBA400D}"/>
              </a:ext>
            </a:extLst>
          </p:cNvPr>
          <p:cNvSpPr/>
          <p:nvPr/>
        </p:nvSpPr>
        <p:spPr>
          <a:xfrm>
            <a:off x="838200" y="771844"/>
            <a:ext cx="10214499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calculate_bmi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рассчитывает индекс массы тела (ИМТ, </a:t>
            </a:r>
            <a:r>
              <a:rPr lang="en-US" sz="1600" dirty="0" err="1"/>
              <a:t>bmi</a:t>
            </a:r>
            <a:r>
              <a:rPr lang="ru-RU" sz="1600" dirty="0"/>
              <a:t>). На вход функция будет принимать вес (</a:t>
            </a:r>
            <a:r>
              <a:rPr lang="en-US" sz="1600" i="1" dirty="0">
                <a:solidFill>
                  <a:schemeClr val="accent1"/>
                </a:solidFill>
              </a:rPr>
              <a:t>weight:</a:t>
            </a:r>
            <a:r>
              <a:rPr lang="ru-RU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>
                <a:solidFill>
                  <a:schemeClr val="accent1"/>
                </a:solidFill>
              </a:rPr>
              <a:t>float</a:t>
            </a:r>
            <a:r>
              <a:rPr lang="ru-RU" sz="1600" dirty="0"/>
              <a:t>) в килограммах и рост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height: float</a:t>
            </a:r>
            <a:r>
              <a:rPr lang="en-US" sz="1600" dirty="0"/>
              <a:t>)</a:t>
            </a:r>
            <a:r>
              <a:rPr lang="ru-RU" sz="1600" dirty="0"/>
              <a:t> в метрах.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Предусмотрите проверку отрицательных, нулевых и нечисловых значений для аргументов функции. В случае некорректных входных аргументов необходимо вывести на экран, например «Вес и</a:t>
            </a:r>
            <a:r>
              <a:rPr lang="en-US" sz="1600" dirty="0"/>
              <a:t>/</a:t>
            </a:r>
            <a:r>
              <a:rPr lang="ru-RU" sz="1600" dirty="0"/>
              <a:t>или рост имеют некорректные значения!», и остановить выполнение функции.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ИМТ – отношение массы человека к квадрату его роста. Функция должна возвращать значение ИМТ и выводить его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38687957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14527</TotalTime>
  <Words>3285</Words>
  <Application>Microsoft Office PowerPoint</Application>
  <PresentationFormat>Широкоэкранный</PresentationFormat>
  <Paragraphs>287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Программирование на  Python</vt:lpstr>
      <vt:lpstr>Python. Функции</vt:lpstr>
      <vt:lpstr>Python. Встроенные функции</vt:lpstr>
      <vt:lpstr>Python. Пользовательские функции</vt:lpstr>
      <vt:lpstr>Python. Аргументы функции</vt:lpstr>
      <vt:lpstr>Python. Возвращаемое значение</vt:lpstr>
      <vt:lpstr>Python. Область видимости</vt:lpstr>
      <vt:lpstr>Python. Изменяемые аргументы</vt:lpstr>
      <vt:lpstr>Python. Задание 1</vt:lpstr>
      <vt:lpstr>Python. Задание 2</vt:lpstr>
      <vt:lpstr>Python. Задание 3</vt:lpstr>
      <vt:lpstr>Python. Задание 4</vt:lpstr>
      <vt:lpstr>Python. Задание 5</vt:lpstr>
      <vt:lpstr>Python. Рекурсивная функция</vt:lpstr>
      <vt:lpstr>Python. Задание 6</vt:lpstr>
      <vt:lpstr>Python. Задание 7</vt:lpstr>
      <vt:lpstr>Python. Побочные эффекты и чистые функции</vt:lpstr>
      <vt:lpstr>Python. Функции высшего порядка</vt:lpstr>
      <vt:lpstr>Python. Лямбда-функции</vt:lpstr>
      <vt:lpstr>Python. Задание 8</vt:lpstr>
      <vt:lpstr>Python. Задание 9</vt:lpstr>
      <vt:lpstr>Python. Замыкание функции</vt:lpstr>
      <vt:lpstr>Python. Задание 10</vt:lpstr>
      <vt:lpstr>Python. Декораторы</vt:lpstr>
      <vt:lpstr>Python. Генераторы</vt:lpstr>
      <vt:lpstr>Python. Задание 11</vt:lpstr>
      <vt:lpstr>Python. Исключения (class Exception)</vt:lpstr>
      <vt:lpstr>Python. Обработка исключений</vt:lpstr>
      <vt:lpstr>Python. Распространение исключений</vt:lpstr>
      <vt:lpstr>Python. Генерация исключений</vt:lpstr>
      <vt:lpstr>Python. Задание 12</vt:lpstr>
      <vt:lpstr>Python. Задание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Скороходов Андрей Владимирович</dc:creator>
  <cp:lastModifiedBy>Скороходов Андрей Владимирович</cp:lastModifiedBy>
  <cp:revision>205</cp:revision>
  <dcterms:created xsi:type="dcterms:W3CDTF">2023-08-22T10:17:13Z</dcterms:created>
  <dcterms:modified xsi:type="dcterms:W3CDTF">2023-09-11T13:32:23Z</dcterms:modified>
</cp:coreProperties>
</file>