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90" r:id="rId3"/>
    <p:sldId id="305" r:id="rId4"/>
    <p:sldId id="307" r:id="rId5"/>
    <p:sldId id="306" r:id="rId6"/>
    <p:sldId id="308" r:id="rId7"/>
    <p:sldId id="309" r:id="rId8"/>
    <p:sldId id="310" r:id="rId9"/>
    <p:sldId id="311" r:id="rId10"/>
    <p:sldId id="304" r:id="rId11"/>
    <p:sldId id="312" r:id="rId12"/>
    <p:sldId id="313" r:id="rId13"/>
    <p:sldId id="314" r:id="rId14"/>
    <p:sldId id="316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2" r:id="rId23"/>
    <p:sldId id="325" r:id="rId24"/>
    <p:sldId id="327" r:id="rId25"/>
    <p:sldId id="326" r:id="rId26"/>
    <p:sldId id="32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E9E"/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12.09.2023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12.09.2023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12.09.2023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articles/1866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DCBA-FFEA-4C23-86DA-EFCF1EE8A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Программирование на  </a:t>
            </a:r>
            <a:r>
              <a:rPr lang="en-US" sz="5000" dirty="0"/>
              <a:t>Python</a:t>
            </a: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A386BF-6F3D-463A-8A41-AB2469D06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Базовый курс. Часть </a:t>
            </a:r>
            <a:r>
              <a:rPr lang="en-US" dirty="0"/>
              <a:t>3</a:t>
            </a:r>
            <a:r>
              <a:rPr lang="ru-RU" dirty="0"/>
              <a:t>. Объектно-ориентированное программирование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0527A-A00C-4258-BE72-B3824611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678" y="185670"/>
            <a:ext cx="910818" cy="1028543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96FAE4CA-D9A6-4608-B168-E8303F632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69" y="2703513"/>
            <a:ext cx="910818" cy="9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ABF4041-C095-48D8-BCA8-48AC81EA0FF2}"/>
              </a:ext>
            </a:extLst>
          </p:cNvPr>
          <p:cNvGrpSpPr/>
          <p:nvPr/>
        </p:nvGrpSpPr>
        <p:grpSpPr>
          <a:xfrm>
            <a:off x="9106427" y="5752722"/>
            <a:ext cx="2435589" cy="654338"/>
            <a:chOff x="9106427" y="5752722"/>
            <a:chExt cx="2435589" cy="6543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CDB1BE-52B7-445D-806F-D4FF7EF9CCFF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/>
                <a:t>Андрей Скороходов</a:t>
              </a:r>
            </a:p>
            <a:p>
              <a:pPr algn="r"/>
              <a:r>
                <a:rPr lang="ru-RU" dirty="0"/>
                <a:t>2023</a:t>
              </a: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9E3A7D7C-70DC-4C7A-8972-E160B085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4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Задание 1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214499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класс </a:t>
            </a:r>
            <a:r>
              <a:rPr lang="en-US" sz="1600" dirty="0">
                <a:solidFill>
                  <a:schemeClr val="accent1"/>
                </a:solidFill>
              </a:rPr>
              <a:t>Employee</a:t>
            </a:r>
            <a:r>
              <a:rPr lang="en-US" sz="1600" dirty="0"/>
              <a:t>, </a:t>
            </a:r>
            <a:r>
              <a:rPr lang="ru-RU" sz="1600" dirty="0"/>
              <a:t>который будет описывать сотрудника компании.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начальных атрибутов класса задайте позиционные параметры «</a:t>
            </a:r>
            <a:r>
              <a:rPr lang="en-US" sz="1600" dirty="0">
                <a:solidFill>
                  <a:schemeClr val="accent1"/>
                </a:solidFill>
              </a:rPr>
              <a:t>name</a:t>
            </a:r>
            <a:r>
              <a:rPr lang="ru-RU" sz="1600" dirty="0"/>
              <a:t>»</a:t>
            </a:r>
            <a:r>
              <a:rPr lang="en-US" sz="1600" dirty="0"/>
              <a:t>, </a:t>
            </a:r>
            <a:r>
              <a:rPr lang="ru-RU" sz="1600" dirty="0"/>
              <a:t>«</a:t>
            </a:r>
            <a:r>
              <a:rPr lang="en-US" sz="1600" dirty="0">
                <a:solidFill>
                  <a:schemeClr val="accent1"/>
                </a:solidFill>
              </a:rPr>
              <a:t>surname</a:t>
            </a:r>
            <a:r>
              <a:rPr lang="ru-RU" sz="1600" dirty="0"/>
              <a:t>», «</a:t>
            </a:r>
            <a:r>
              <a:rPr lang="en-US" sz="1600" dirty="0">
                <a:solidFill>
                  <a:schemeClr val="accent1"/>
                </a:solidFill>
              </a:rPr>
              <a:t>position</a:t>
            </a:r>
            <a:r>
              <a:rPr lang="ru-RU" sz="1600" dirty="0"/>
              <a:t>», «</a:t>
            </a:r>
            <a:r>
              <a:rPr lang="en-US" sz="1600" dirty="0">
                <a:solidFill>
                  <a:schemeClr val="accent1"/>
                </a:solidFill>
              </a:rPr>
              <a:t>age</a:t>
            </a:r>
            <a:r>
              <a:rPr lang="ru-RU" sz="1600" dirty="0"/>
              <a:t>», «</a:t>
            </a:r>
            <a:r>
              <a:rPr lang="en-US" sz="1600" dirty="0">
                <a:solidFill>
                  <a:schemeClr val="accent1"/>
                </a:solidFill>
              </a:rPr>
              <a:t>currency</a:t>
            </a:r>
            <a:r>
              <a:rPr lang="ru-RU" sz="1600" dirty="0"/>
              <a:t>» и именованный параметр «</a:t>
            </a:r>
            <a:r>
              <a:rPr lang="en-US" sz="1600" dirty="0">
                <a:solidFill>
                  <a:schemeClr val="accent1"/>
                </a:solidFill>
              </a:rPr>
              <a:t>salary</a:t>
            </a:r>
            <a:r>
              <a:rPr lang="ru-RU" sz="1600" dirty="0"/>
              <a:t>», по умолчанию равный 50000.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Определите метод </a:t>
            </a:r>
            <a:r>
              <a:rPr lang="en-US" sz="1600" dirty="0" err="1">
                <a:solidFill>
                  <a:schemeClr val="accent1"/>
                </a:solidFill>
              </a:rPr>
              <a:t>change_currency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который меняет валюту зарплаты, по аналогии с заданием из части «</a:t>
            </a:r>
            <a:r>
              <a:rPr lang="en-US" sz="1600" dirty="0"/>
              <a:t>Python. </a:t>
            </a:r>
            <a:r>
              <a:rPr lang="ru-RU" sz="1600" dirty="0"/>
              <a:t>Функции».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Определите атрибут класса </a:t>
            </a:r>
            <a:r>
              <a:rPr lang="en-US" sz="1600" dirty="0">
                <a:solidFill>
                  <a:schemeClr val="accent1"/>
                </a:solidFill>
              </a:rPr>
              <a:t>AGE_LIMITS </a:t>
            </a:r>
            <a:r>
              <a:rPr lang="ru-RU" sz="1600" dirty="0"/>
              <a:t>и метод класса </a:t>
            </a:r>
            <a:r>
              <a:rPr lang="en-US" sz="1600" dirty="0" err="1">
                <a:solidFill>
                  <a:schemeClr val="accent1"/>
                </a:solidFill>
              </a:rPr>
              <a:t>verify_age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en-US" sz="1600" dirty="0"/>
              <a:t>, </a:t>
            </a:r>
            <a:r>
              <a:rPr lang="ru-RU" sz="1600" dirty="0"/>
              <a:t>который будет возвращать </a:t>
            </a:r>
            <a:r>
              <a:rPr lang="en-US" sz="1600" dirty="0">
                <a:solidFill>
                  <a:schemeClr val="accent1"/>
                </a:solidFill>
              </a:rPr>
              <a:t>True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en-US" sz="1600" dirty="0">
                <a:solidFill>
                  <a:schemeClr val="accent1"/>
                </a:solidFill>
              </a:rPr>
              <a:t>False</a:t>
            </a:r>
            <a:r>
              <a:rPr lang="en-US" sz="1600" dirty="0"/>
              <a:t> </a:t>
            </a:r>
            <a:r>
              <a:rPr lang="ru-RU" sz="1600" dirty="0"/>
              <a:t>в зависимости от того, попадает ли возраст сотрудника в указанный диапазон.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Добавьте в инициализатор класса проверку параметра </a:t>
            </a:r>
            <a:r>
              <a:rPr lang="en-US" sz="1600" dirty="0">
                <a:solidFill>
                  <a:schemeClr val="accent1"/>
                </a:solidFill>
              </a:rPr>
              <a:t>age</a:t>
            </a:r>
            <a:r>
              <a:rPr lang="ru-RU" sz="1600" dirty="0"/>
              <a:t> и в случае, если возраст сотрудника выходит за пределы диапазона, выведите в консоль предупреждение о том, что возраст сотрудника не удовлетворяет корпоративным стандартам.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объект </a:t>
            </a:r>
            <a:r>
              <a:rPr lang="en-US" sz="1600" dirty="0">
                <a:solidFill>
                  <a:schemeClr val="accent1"/>
                </a:solidFill>
              </a:rPr>
              <a:t>employee1</a:t>
            </a:r>
            <a:r>
              <a:rPr lang="ru-RU" sz="1600" dirty="0"/>
              <a:t> класса </a:t>
            </a:r>
            <a:r>
              <a:rPr lang="en-US" sz="1600" dirty="0">
                <a:solidFill>
                  <a:schemeClr val="accent1"/>
                </a:solidFill>
              </a:rPr>
              <a:t>Employee</a:t>
            </a:r>
            <a:r>
              <a:rPr lang="en-US" sz="1600" dirty="0"/>
              <a:t> </a:t>
            </a:r>
            <a:r>
              <a:rPr lang="ru-RU" sz="1600" dirty="0"/>
              <a:t>с произвольными параметрами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атрибуты объекта в консоль в формате «атрибут»: «значение».</a:t>
            </a:r>
          </a:p>
        </p:txBody>
      </p:sp>
    </p:spTree>
    <p:extLst>
      <p:ext uri="{BB962C8B-B14F-4D97-AF65-F5344CB8AC3E}">
        <p14:creationId xmlns:p14="http://schemas.microsoft.com/office/powerpoint/2010/main" val="386879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Задание </a:t>
            </a:r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214499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ранее созданном классе </a:t>
            </a:r>
            <a:r>
              <a:rPr lang="en-US" sz="1600" dirty="0">
                <a:solidFill>
                  <a:schemeClr val="accent1"/>
                </a:solidFill>
              </a:rPr>
              <a:t>Employee</a:t>
            </a:r>
            <a:r>
              <a:rPr lang="ru-RU" sz="1600" dirty="0"/>
              <a:t> определите статический метод </a:t>
            </a:r>
            <a:r>
              <a:rPr lang="en-US" sz="1600" dirty="0" err="1">
                <a:solidFill>
                  <a:schemeClr val="accent1"/>
                </a:solidFill>
              </a:rPr>
              <a:t>convert_currency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который принимает в качестве параметров денежную сумму, текущую валюту и требуемую валюту и возвращает значение денежной суммы в требуемой валюте.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пересчета валюты определите внутри метода </a:t>
            </a:r>
            <a:r>
              <a:rPr lang="en-US" sz="1600" dirty="0" err="1">
                <a:solidFill>
                  <a:schemeClr val="accent1"/>
                </a:solidFill>
              </a:rPr>
              <a:t>convert_currency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 словарь </a:t>
            </a:r>
            <a:r>
              <a:rPr lang="en-US" sz="1600" dirty="0" err="1">
                <a:solidFill>
                  <a:schemeClr val="accent1"/>
                </a:solidFill>
              </a:rPr>
              <a:t>exchange_rate</a:t>
            </a:r>
            <a:r>
              <a:rPr lang="ru-RU" sz="1600" dirty="0"/>
              <a:t>, где ключом будет являться валюта, а значением – коэффициент перевода. В качестве основной валюты (которая будет иметь значение коэффициента перевода = 1) выберите «</a:t>
            </a:r>
            <a:r>
              <a:rPr lang="en-US" sz="1600" dirty="0"/>
              <a:t>rub</a:t>
            </a:r>
            <a:r>
              <a:rPr lang="ru-RU" sz="1600" dirty="0"/>
              <a:t>» и определите еще несколько других валют, например </a:t>
            </a:r>
            <a:r>
              <a:rPr lang="en-US" sz="1600" dirty="0"/>
              <a:t>{‘rub’: 1, ‘</a:t>
            </a:r>
            <a:r>
              <a:rPr lang="en-US" sz="1600" dirty="0" err="1"/>
              <a:t>usd</a:t>
            </a:r>
            <a:r>
              <a:rPr lang="en-US" sz="1600" dirty="0"/>
              <a:t>’: 90, ‘eur’:100}</a:t>
            </a:r>
            <a:r>
              <a:rPr lang="ru-RU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Замените код в методе </a:t>
            </a:r>
            <a:r>
              <a:rPr lang="en-US" sz="1600" dirty="0" err="1">
                <a:solidFill>
                  <a:schemeClr val="accent1"/>
                </a:solidFill>
              </a:rPr>
              <a:t>change_currency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, </a:t>
            </a:r>
            <a:r>
              <a:rPr lang="ru-RU" sz="1600" dirty="0"/>
              <a:t>оставив там только проверку, что валюта изменилась. И при изменении валюты получайте новое значение зарплаты с использованием функции </a:t>
            </a:r>
            <a:r>
              <a:rPr lang="en-US" sz="1600" dirty="0" err="1">
                <a:solidFill>
                  <a:schemeClr val="accent1"/>
                </a:solidFill>
              </a:rPr>
              <a:t>convert_currency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. В случае отсутствия курса валюты в словаре </a:t>
            </a:r>
            <a:r>
              <a:rPr lang="en-US" sz="1600" dirty="0" err="1">
                <a:solidFill>
                  <a:schemeClr val="accent1"/>
                </a:solidFill>
              </a:rPr>
              <a:t>exchange_rate</a:t>
            </a:r>
            <a:r>
              <a:rPr lang="ru-RU" sz="1600" dirty="0"/>
              <a:t>, выводите в консоль предупреждение о невозможности изменения валюты и не меняйте атрибуты объекта. В противном случае, измените зарплату и валюту объекта.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еще несколько сотрудников (объектов класса </a:t>
            </a:r>
            <a:r>
              <a:rPr lang="en-US" sz="1600" dirty="0">
                <a:solidFill>
                  <a:schemeClr val="accent1"/>
                </a:solidFill>
              </a:rPr>
              <a:t>Employee</a:t>
            </a:r>
            <a:r>
              <a:rPr lang="ru-RU" sz="1600" dirty="0"/>
              <a:t>) и посчитайте их суммарную зарплату и средний возраст</a:t>
            </a:r>
          </a:p>
        </p:txBody>
      </p:sp>
    </p:spTree>
    <p:extLst>
      <p:ext uri="{BB962C8B-B14F-4D97-AF65-F5344CB8AC3E}">
        <p14:creationId xmlns:p14="http://schemas.microsoft.com/office/powerpoint/2010/main" val="349025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Режимы доступа к атрибутам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729404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</a:t>
            </a:r>
            <a:r>
              <a:rPr lang="en-US" sz="1600" dirty="0"/>
              <a:t>Python </a:t>
            </a:r>
            <a:r>
              <a:rPr lang="ru-RU" sz="1600" dirty="0"/>
              <a:t>предусмотрено 3 режима доступа к объектам: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private (</a:t>
            </a:r>
            <a:r>
              <a:rPr lang="ru-RU" sz="1600" b="1" dirty="0">
                <a:solidFill>
                  <a:schemeClr val="accent1"/>
                </a:solidFill>
              </a:rPr>
              <a:t>публичный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</a:t>
            </a:r>
            <a:r>
              <a:rPr lang="en-US" sz="1600" dirty="0"/>
              <a:t> </a:t>
            </a:r>
            <a:r>
              <a:rPr lang="ru-RU" sz="1600" dirty="0"/>
              <a:t>доступ извне разрешен. Имена публичных атрибутов не содержат «_» в начале: </a:t>
            </a:r>
            <a:r>
              <a:rPr lang="en-US" sz="1600" b="1" dirty="0">
                <a:solidFill>
                  <a:schemeClr val="accent1"/>
                </a:solidFill>
              </a:rPr>
              <a:t>attribute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protected (</a:t>
            </a:r>
            <a:r>
              <a:rPr lang="ru-RU" sz="1600" b="1" dirty="0">
                <a:solidFill>
                  <a:schemeClr val="accent1"/>
                </a:solidFill>
              </a:rPr>
              <a:t>защищенный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не ограничивает доступ, но предупреждает разработчика о том, что атрибут является защищенным и его не следует менять. Имена защищенных атрибутов начинаются с «_»: </a:t>
            </a:r>
            <a:r>
              <a:rPr lang="en-US" sz="1600" b="1" dirty="0">
                <a:solidFill>
                  <a:schemeClr val="accent1"/>
                </a:solidFill>
              </a:rPr>
              <a:t>_attribute</a:t>
            </a:r>
            <a:endParaRPr lang="ru-RU" sz="16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private (</a:t>
            </a:r>
            <a:r>
              <a:rPr lang="ru-RU" sz="1600" b="1" dirty="0">
                <a:solidFill>
                  <a:schemeClr val="accent1"/>
                </a:solidFill>
              </a:rPr>
              <a:t>локальный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доступ есть только внутри класса. Имена локальных атрибутов начинаются с «__»: </a:t>
            </a:r>
            <a:r>
              <a:rPr lang="en-US" sz="1600" b="1" dirty="0">
                <a:solidFill>
                  <a:schemeClr val="accent1"/>
                </a:solidFill>
              </a:rPr>
              <a:t>_</a:t>
            </a:r>
            <a:r>
              <a:rPr lang="ru-RU" sz="1600" b="1" dirty="0">
                <a:solidFill>
                  <a:schemeClr val="accent1"/>
                </a:solidFill>
              </a:rPr>
              <a:t>_</a:t>
            </a:r>
            <a:r>
              <a:rPr lang="en-US" sz="1600" b="1" dirty="0">
                <a:solidFill>
                  <a:schemeClr val="accent1"/>
                </a:solidFill>
              </a:rPr>
              <a:t>attribute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Режимы доступа обеспечивают один из принципов ООП – </a:t>
            </a:r>
            <a:r>
              <a:rPr lang="ru-RU" sz="1600" b="1" dirty="0">
                <a:solidFill>
                  <a:schemeClr val="accent1"/>
                </a:solidFill>
              </a:rPr>
              <a:t>инкапсуляцию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Правила наименования атрибутов справедливы как для переменных, так и для функций внутри класса. Для изменения режима доступа к функциям можно использовать декораторы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@private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или </a:t>
            </a:r>
            <a:r>
              <a:rPr lang="en-US" sz="1600" b="1" dirty="0">
                <a:solidFill>
                  <a:schemeClr val="accent1"/>
                </a:solidFill>
              </a:rPr>
              <a:t>@protected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(предварительно нужно их импортировать: </a:t>
            </a:r>
            <a:r>
              <a:rPr lang="en-US" sz="1600" dirty="0"/>
              <a:t>from </a:t>
            </a:r>
            <a:r>
              <a:rPr lang="en-US" sz="1600" dirty="0" err="1"/>
              <a:t>accessify</a:t>
            </a:r>
            <a:r>
              <a:rPr lang="en-US" sz="1600" dirty="0"/>
              <a:t> import protected</a:t>
            </a:r>
            <a:r>
              <a:rPr lang="ru-RU" sz="1600" dirty="0"/>
              <a:t>,</a:t>
            </a:r>
            <a:r>
              <a:rPr lang="en-US" sz="1600" dirty="0"/>
              <a:t> private</a:t>
            </a:r>
            <a:r>
              <a:rPr lang="ru-RU" sz="1600" dirty="0"/>
              <a:t>).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На самом деле доступ к локальным атрибутам класса извне есть, но для этого нужно обращаться не по имени атрибута, а по кодовому имени «_</a:t>
            </a:r>
            <a:r>
              <a:rPr lang="en-US" sz="1600" dirty="0"/>
              <a:t>&lt;</a:t>
            </a:r>
            <a:r>
              <a:rPr lang="ru-RU" sz="1600" dirty="0"/>
              <a:t>имя класса</a:t>
            </a:r>
            <a:r>
              <a:rPr lang="en-US" sz="1600" dirty="0"/>
              <a:t>&gt;&lt;</a:t>
            </a:r>
            <a:r>
              <a:rPr lang="ru-RU" sz="1600" dirty="0"/>
              <a:t>имя атрибута</a:t>
            </a:r>
            <a:r>
              <a:rPr lang="en-US" sz="1600" dirty="0"/>
              <a:t>&gt;</a:t>
            </a:r>
            <a:r>
              <a:rPr lang="ru-RU" sz="1600" dirty="0"/>
              <a:t>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9D9A00-5B80-49DA-AAAE-9CA2C634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49" y="4888612"/>
            <a:ext cx="5282953" cy="17492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9D6AEF-AC05-48B3-9942-1DDB528F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98" y="4676636"/>
            <a:ext cx="4350058" cy="5252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A7CBFE-7CB1-426B-9548-D1C382CD8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598" y="5258951"/>
            <a:ext cx="3848331" cy="13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Доступ к атрибутам. Сеттеры и геттеры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729404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Для изменения и получения значений локальных атрибутов рекомендуется использовать специальные методы – сеттеры (изменение атрибута) и геттеры (получение значения). Можно их создавать как отдельные методы, например, для переменной </a:t>
            </a:r>
            <a:r>
              <a:rPr lang="en-US" sz="1600" dirty="0"/>
              <a:t>x: </a:t>
            </a:r>
            <a:r>
              <a:rPr lang="en-US" sz="1600" b="1" dirty="0" err="1"/>
              <a:t>set_x</a:t>
            </a:r>
            <a:r>
              <a:rPr lang="en-US" sz="1600" b="1" dirty="0"/>
              <a:t>() </a:t>
            </a:r>
            <a:r>
              <a:rPr lang="ru-RU" sz="1600" dirty="0"/>
              <a:t>и </a:t>
            </a:r>
            <a:r>
              <a:rPr lang="en-US" sz="1600" b="1" dirty="0" err="1"/>
              <a:t>get_x</a:t>
            </a:r>
            <a:r>
              <a:rPr lang="ru-RU" sz="1600" b="1" dirty="0"/>
              <a:t>()</a:t>
            </a:r>
            <a:r>
              <a:rPr lang="ru-RU" sz="1600" dirty="0"/>
              <a:t>, но тогда придется обращаться к различным методам для получения и изменения атрибута. Также можно использовать специальный декоратор </a:t>
            </a:r>
            <a:r>
              <a:rPr lang="en-US" sz="1600" b="1" dirty="0">
                <a:solidFill>
                  <a:schemeClr val="accent1"/>
                </a:solidFill>
              </a:rPr>
              <a:t>@property</a:t>
            </a:r>
            <a:r>
              <a:rPr lang="ru-RU" sz="1600" dirty="0"/>
              <a:t>, который позволяет обращаться к сеттеру и геттеру по названию переменной. Для этого геттер называется по имени локальной переменной, а к геттеру добавляется декоратор </a:t>
            </a:r>
            <a:r>
              <a:rPr lang="en-US" sz="1600" dirty="0">
                <a:solidFill>
                  <a:schemeClr val="accent1"/>
                </a:solidFill>
              </a:rPr>
              <a:t>@property</a:t>
            </a:r>
            <a:r>
              <a:rPr lang="ru-RU" sz="1600" dirty="0"/>
              <a:t>. Сеттер также называется по имени переменной и к нему добавляется декоратор </a:t>
            </a:r>
            <a:r>
              <a:rPr lang="en-US" sz="1600" b="1" dirty="0">
                <a:solidFill>
                  <a:schemeClr val="accent1"/>
                </a:solidFill>
              </a:rPr>
              <a:t>@&lt;</a:t>
            </a:r>
            <a:r>
              <a:rPr lang="ru-RU" sz="1600" b="1" dirty="0">
                <a:solidFill>
                  <a:schemeClr val="accent1"/>
                </a:solidFill>
              </a:rPr>
              <a:t>имя геттера</a:t>
            </a:r>
            <a:r>
              <a:rPr lang="en-US" sz="1600" b="1" dirty="0">
                <a:solidFill>
                  <a:schemeClr val="accent1"/>
                </a:solidFill>
              </a:rPr>
              <a:t>&gt;.setter</a:t>
            </a:r>
            <a:r>
              <a:rPr lang="ru-RU" sz="1600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F7E492-FBD2-41E0-8807-4732DCB6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9" y="3485066"/>
            <a:ext cx="4586657" cy="28018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864BB0-8949-4695-9EB0-7E02792D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53" y="4094610"/>
            <a:ext cx="4403694" cy="17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Задание </a:t>
            </a:r>
            <a:r>
              <a:rPr lang="en-US" sz="3200" dirty="0"/>
              <a:t>3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214499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ранее созданном классе </a:t>
            </a:r>
            <a:r>
              <a:rPr lang="en-US" sz="1600" dirty="0">
                <a:solidFill>
                  <a:schemeClr val="accent1"/>
                </a:solidFill>
              </a:rPr>
              <a:t>Employee</a:t>
            </a:r>
            <a:r>
              <a:rPr lang="ru-RU" sz="1600" dirty="0"/>
              <a:t> сделайте атрибуты </a:t>
            </a:r>
            <a:r>
              <a:rPr lang="en-US" sz="1600" dirty="0">
                <a:solidFill>
                  <a:schemeClr val="accent1"/>
                </a:solidFill>
              </a:rPr>
              <a:t>name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surname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position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age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salary</a:t>
            </a:r>
            <a:r>
              <a:rPr lang="en-US" sz="1600" dirty="0"/>
              <a:t> </a:t>
            </a:r>
            <a:r>
              <a:rPr lang="ru-RU" sz="1600" dirty="0"/>
              <a:t> и </a:t>
            </a:r>
            <a:r>
              <a:rPr lang="en-US" sz="1600" dirty="0">
                <a:solidFill>
                  <a:schemeClr val="accent1"/>
                </a:solidFill>
              </a:rPr>
              <a:t>currency</a:t>
            </a:r>
            <a:r>
              <a:rPr lang="ru-RU" sz="1600" dirty="0"/>
              <a:t> локальными (измените имена). Добавьте для этих атрибутов геттеры с использованием декоратора </a:t>
            </a:r>
            <a:r>
              <a:rPr lang="en-US" sz="1600" dirty="0">
                <a:solidFill>
                  <a:schemeClr val="accent1"/>
                </a:solidFill>
              </a:rPr>
              <a:t>@property</a:t>
            </a:r>
            <a:r>
              <a:rPr lang="ru-RU" sz="1600" dirty="0"/>
              <a:t>, а для атрибутов </a:t>
            </a:r>
            <a:r>
              <a:rPr lang="en-US" sz="1600" dirty="0">
                <a:solidFill>
                  <a:schemeClr val="accent1"/>
                </a:solidFill>
              </a:rPr>
              <a:t>position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age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salary</a:t>
            </a:r>
            <a:r>
              <a:rPr lang="en-US" sz="1600" dirty="0"/>
              <a:t> </a:t>
            </a:r>
            <a:r>
              <a:rPr lang="ru-RU" sz="1600" dirty="0"/>
              <a:t>добавьте сеттеры.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геттере для </a:t>
            </a:r>
            <a:r>
              <a:rPr lang="en-US" sz="1600" dirty="0">
                <a:solidFill>
                  <a:schemeClr val="accent1"/>
                </a:solidFill>
              </a:rPr>
              <a:t>age</a:t>
            </a:r>
            <a:r>
              <a:rPr lang="ru-RU" sz="1600" dirty="0"/>
              <a:t> добавьте проверку типа передаваемого значения (</a:t>
            </a:r>
            <a:r>
              <a:rPr lang="en-US" sz="1600" dirty="0">
                <a:solidFill>
                  <a:schemeClr val="accent1"/>
                </a:solidFill>
              </a:rPr>
              <a:t>int</a:t>
            </a:r>
            <a:r>
              <a:rPr lang="ru-RU" sz="1600" dirty="0"/>
              <a:t>) и то, что он больше 0 и меньше 100. В случае, если это не </a:t>
            </a:r>
            <a:r>
              <a:rPr lang="en-US" sz="1600" dirty="0"/>
              <a:t>int </a:t>
            </a:r>
            <a:r>
              <a:rPr lang="ru-RU" sz="1600" dirty="0"/>
              <a:t>или возраст не корректный, выдавайте предупреждение о некорректном возрасте и не меняйте локальную переменную. Также добавьте проверку его нахождения внутри диапазона </a:t>
            </a:r>
            <a:r>
              <a:rPr lang="en-US" sz="1600" dirty="0">
                <a:solidFill>
                  <a:schemeClr val="accent1"/>
                </a:solidFill>
              </a:rPr>
              <a:t>AGE_LIMITS</a:t>
            </a:r>
            <a:r>
              <a:rPr lang="ru-RU" sz="1600" dirty="0"/>
              <a:t>, в случае выхода за его пределы формируйте сообщение, аналогичное сообщению из задания 1, но изменение возраста выполните.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геттере для </a:t>
            </a:r>
            <a:r>
              <a:rPr lang="en-US" sz="1600" dirty="0">
                <a:solidFill>
                  <a:schemeClr val="accent1"/>
                </a:solidFill>
              </a:rPr>
              <a:t>salary</a:t>
            </a:r>
            <a:r>
              <a:rPr lang="en-US" sz="1600" dirty="0"/>
              <a:t> </a:t>
            </a:r>
            <a:r>
              <a:rPr lang="ru-RU" sz="1600" dirty="0"/>
              <a:t>также добавьте проверку значения на корректность (по вашим критериям) и в случае, если передаваемое значение не проходит по критериям, выводите в консоль предупреждение и не меняйте локальную переменную.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Сделайте метод </a:t>
            </a:r>
            <a:r>
              <a:rPr lang="en-US" sz="1600" dirty="0" err="1">
                <a:solidFill>
                  <a:schemeClr val="accent1"/>
                </a:solidFill>
              </a:rPr>
              <a:t>verify_age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защищенным (измените имя).</a:t>
            </a:r>
          </a:p>
        </p:txBody>
      </p:sp>
    </p:spTree>
    <p:extLst>
      <p:ext uri="{BB962C8B-B14F-4D97-AF65-F5344CB8AC3E}">
        <p14:creationId xmlns:p14="http://schemas.microsoft.com/office/powerpoint/2010/main" val="140243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Магические методы. __</a:t>
            </a:r>
            <a:r>
              <a:rPr lang="en-US" sz="3200" dirty="0" err="1"/>
              <a:t>setattr</a:t>
            </a:r>
            <a:r>
              <a:rPr lang="en-US" sz="3200" dirty="0"/>
              <a:t>__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729404" cy="157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</a:t>
            </a:r>
            <a:r>
              <a:rPr lang="en-US" b="1" dirty="0" err="1"/>
              <a:t>setattr</a:t>
            </a:r>
            <a:r>
              <a:rPr lang="en-US" b="1" dirty="0"/>
              <a:t>__(self, name, value)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каждом изменении атрибута класса. Это можно использовать, например, для проверки передаваемых значений</a:t>
            </a:r>
            <a:r>
              <a:rPr lang="en-US" sz="1600" dirty="0"/>
              <a:t> </a:t>
            </a:r>
            <a:r>
              <a:rPr lang="ru-RU" sz="1600" dirty="0"/>
              <a:t>или если нужно запретить создание атрибутов с определенным именем.</a:t>
            </a:r>
            <a:r>
              <a:rPr lang="en-US" sz="1600" dirty="0"/>
              <a:t> </a:t>
            </a:r>
            <a:r>
              <a:rPr lang="ru-RU" sz="1600" dirty="0"/>
              <a:t>Если переопределять этот метод, то он должен возвращать </a:t>
            </a:r>
            <a:r>
              <a:rPr lang="en-US" sz="1600" b="1" dirty="0"/>
              <a:t>object.__</a:t>
            </a:r>
            <a:r>
              <a:rPr lang="en-US" sz="1600" b="1" dirty="0" err="1"/>
              <a:t>setattr</a:t>
            </a:r>
            <a:r>
              <a:rPr lang="en-US" sz="1600" b="1" dirty="0"/>
              <a:t>__(self, key, value)</a:t>
            </a:r>
            <a:r>
              <a:rPr lang="ru-RU" sz="1600" dirty="0"/>
              <a:t>, иначе атрибут не будет изменен.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196671-54A7-4628-B47E-140B1A6C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71" y="3216074"/>
            <a:ext cx="6048375" cy="30003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C07F63-4896-4D92-9002-2473CF99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68" y="4063171"/>
            <a:ext cx="2476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2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Задание 4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214499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Перенесите проверку типов и границ передаваемых значений для атрибутов </a:t>
            </a:r>
            <a:r>
              <a:rPr lang="en-US" sz="1600" dirty="0">
                <a:solidFill>
                  <a:schemeClr val="accent1"/>
                </a:solidFill>
              </a:rPr>
              <a:t>age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salary</a:t>
            </a:r>
            <a:r>
              <a:rPr lang="en-US" sz="1600" dirty="0"/>
              <a:t> </a:t>
            </a:r>
            <a:r>
              <a:rPr lang="ru-RU" sz="1600" dirty="0"/>
              <a:t>в магический метод </a:t>
            </a:r>
            <a:r>
              <a:rPr lang="en-US" sz="1600" dirty="0">
                <a:solidFill>
                  <a:schemeClr val="accent1"/>
                </a:solidFill>
              </a:rPr>
              <a:t>__</a:t>
            </a:r>
            <a:r>
              <a:rPr lang="en-US" sz="1600" dirty="0" err="1">
                <a:solidFill>
                  <a:schemeClr val="accent1"/>
                </a:solidFill>
              </a:rPr>
              <a:t>setattr</a:t>
            </a:r>
            <a:r>
              <a:rPr lang="en-US" sz="1600" dirty="0">
                <a:solidFill>
                  <a:schemeClr val="accent1"/>
                </a:solidFill>
              </a:rPr>
              <a:t>__()</a:t>
            </a:r>
            <a:r>
              <a:rPr lang="en-US" sz="1600" dirty="0"/>
              <a:t>.</a:t>
            </a:r>
            <a:r>
              <a:rPr lang="ru-RU" sz="1600" dirty="0"/>
              <a:t> Для </a:t>
            </a:r>
            <a:r>
              <a:rPr lang="en-US" sz="1600" dirty="0">
                <a:solidFill>
                  <a:schemeClr val="accent1"/>
                </a:solidFill>
              </a:rPr>
              <a:t>age</a:t>
            </a:r>
            <a:r>
              <a:rPr lang="en-US" sz="1600" dirty="0"/>
              <a:t> </a:t>
            </a:r>
            <a:r>
              <a:rPr lang="ru-RU" sz="1600" dirty="0"/>
              <a:t>проверку нахождения возраста в диапазоне </a:t>
            </a:r>
            <a:r>
              <a:rPr lang="en-US" sz="1600" dirty="0">
                <a:solidFill>
                  <a:schemeClr val="accent1"/>
                </a:solidFill>
              </a:rPr>
              <a:t>AGE_LIMITS </a:t>
            </a:r>
            <a:r>
              <a:rPr lang="ru-RU" sz="1600" dirty="0"/>
              <a:t>оставьте в сеттере.</a:t>
            </a:r>
          </a:p>
        </p:txBody>
      </p:sp>
    </p:spTree>
    <p:extLst>
      <p:ext uri="{BB962C8B-B14F-4D97-AF65-F5344CB8AC3E}">
        <p14:creationId xmlns:p14="http://schemas.microsoft.com/office/powerpoint/2010/main" val="16244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Магические методы. __</a:t>
            </a:r>
            <a:r>
              <a:rPr lang="en-US" sz="3200" dirty="0"/>
              <a:t>call__, __str__, __eq__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729404" cy="120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__call__(self, [</a:t>
            </a:r>
            <a:r>
              <a:rPr lang="en-US" b="1" dirty="0" err="1"/>
              <a:t>args</a:t>
            </a:r>
            <a:r>
              <a:rPr lang="en-US" b="1" dirty="0"/>
              <a:t>...])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обращению к объекту как к методу (</a:t>
            </a:r>
            <a:r>
              <a:rPr lang="ru-RU" sz="1600" b="1" dirty="0"/>
              <a:t>()</a:t>
            </a:r>
            <a:r>
              <a:rPr lang="ru-RU" sz="1600" dirty="0"/>
              <a:t>). Классы, которые могут себя вести как функции называются функторы. Это может применяться, например для использования класса в качестве декоратора.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91D15-D87D-4A5C-949D-981DA2F63104}"/>
              </a:ext>
            </a:extLst>
          </p:cNvPr>
          <p:cNvSpPr/>
          <p:nvPr/>
        </p:nvSpPr>
        <p:spPr>
          <a:xfrm>
            <a:off x="838200" y="1932411"/>
            <a:ext cx="10729404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__str__(self)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обращению к объекту через функцию </a:t>
            </a:r>
            <a:r>
              <a:rPr lang="en-US" sz="1600" dirty="0"/>
              <a:t>str().</a:t>
            </a:r>
            <a:endParaRPr lang="ru-RU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FB2A39-16B3-4837-A529-641AB23D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4" y="3931926"/>
            <a:ext cx="5796423" cy="24244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01A205-2A6A-4621-B8F8-C49917A4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59" y="3931926"/>
            <a:ext cx="4529645" cy="2424424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E1B9CF0-0ECE-4B13-893A-822E0659A7F7}"/>
              </a:ext>
            </a:extLst>
          </p:cNvPr>
          <p:cNvSpPr/>
          <p:nvPr/>
        </p:nvSpPr>
        <p:spPr>
          <a:xfrm>
            <a:off x="838200" y="2723647"/>
            <a:ext cx="10729404" cy="120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__eq__(self, other)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сравнении объекта с другим объектом (оператор ==). При определении метода </a:t>
            </a:r>
            <a:r>
              <a:rPr lang="en-US" sz="1600" dirty="0"/>
              <a:t>__eq__</a:t>
            </a:r>
            <a:r>
              <a:rPr lang="ru-RU" sz="1600" dirty="0"/>
              <a:t> обычно также будет возможно применение к объектам оператора</a:t>
            </a:r>
            <a:r>
              <a:rPr lang="en-US" sz="1600" dirty="0"/>
              <a:t> !=.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7202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Задание 5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214499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Добавьте магический метод </a:t>
            </a:r>
            <a:r>
              <a:rPr lang="en-US" sz="1600" dirty="0">
                <a:solidFill>
                  <a:schemeClr val="accent1"/>
                </a:solidFill>
              </a:rPr>
              <a:t>__call__()</a:t>
            </a:r>
            <a:r>
              <a:rPr lang="en-US" sz="1600" dirty="0"/>
              <a:t>.</a:t>
            </a:r>
            <a:r>
              <a:rPr lang="ru-RU" sz="1600" dirty="0"/>
              <a:t> Пусть при обращении к объекту как к функции в консоль выводится сообщение «Сотрудник </a:t>
            </a:r>
            <a:r>
              <a:rPr lang="en-US" sz="1600" dirty="0"/>
              <a:t>&lt;</a:t>
            </a:r>
            <a:r>
              <a:rPr lang="ru-RU" sz="1600" dirty="0"/>
              <a:t>имя сотрудника</a:t>
            </a:r>
            <a:r>
              <a:rPr lang="en-US" sz="1600" dirty="0"/>
              <a:t>&gt;</a:t>
            </a:r>
            <a:r>
              <a:rPr lang="ru-RU" sz="1600" dirty="0"/>
              <a:t> уже бежит к вам»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Добавьте магический метод </a:t>
            </a:r>
            <a:r>
              <a:rPr lang="en-US" sz="1600" dirty="0">
                <a:solidFill>
                  <a:schemeClr val="accent1"/>
                </a:solidFill>
              </a:rPr>
              <a:t>__str__()</a:t>
            </a:r>
            <a:r>
              <a:rPr lang="en-US" sz="1600" dirty="0"/>
              <a:t>.</a:t>
            </a:r>
            <a:r>
              <a:rPr lang="ru-RU" sz="1600" dirty="0"/>
              <a:t> Определите формат возвращаемой информации об объекте.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Добавьте магический метод </a:t>
            </a:r>
            <a:r>
              <a:rPr lang="en-US" sz="1600" dirty="0">
                <a:solidFill>
                  <a:schemeClr val="accent1"/>
                </a:solidFill>
              </a:rPr>
              <a:t>__eq__()</a:t>
            </a:r>
            <a:r>
              <a:rPr lang="en-US" sz="1600" dirty="0"/>
              <a:t>.</a:t>
            </a:r>
            <a:r>
              <a:rPr lang="ru-RU" sz="1600" dirty="0"/>
              <a:t> Пусть сотрудники будут равны, если у них одинаковые имена и фамилии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Добавьте магический метод </a:t>
            </a:r>
            <a:r>
              <a:rPr lang="en-US" sz="1600" dirty="0">
                <a:solidFill>
                  <a:schemeClr val="accent1"/>
                </a:solidFill>
              </a:rPr>
              <a:t>__le__()</a:t>
            </a:r>
            <a:r>
              <a:rPr lang="en-US" sz="1600" dirty="0"/>
              <a:t>.</a:t>
            </a:r>
            <a:r>
              <a:rPr lang="ru-RU" sz="1600" dirty="0"/>
              <a:t> Этот метод позволяет выполнять сравнение объектов оператором </a:t>
            </a:r>
            <a:r>
              <a:rPr lang="en-US" sz="1600" dirty="0"/>
              <a:t>&lt;=</a:t>
            </a:r>
            <a:r>
              <a:rPr lang="ru-RU" sz="1600" dirty="0"/>
              <a:t>. Придумайте, по какому атрибуту вы будете сравнивать сотрудников и реализуйте сравнение.</a:t>
            </a:r>
          </a:p>
        </p:txBody>
      </p:sp>
    </p:spTree>
    <p:extLst>
      <p:ext uri="{BB962C8B-B14F-4D97-AF65-F5344CB8AC3E}">
        <p14:creationId xmlns:p14="http://schemas.microsoft.com/office/powerpoint/2010/main" val="397614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Наследование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692464" y="771844"/>
            <a:ext cx="7688052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Наследование</a:t>
            </a:r>
            <a:r>
              <a:rPr lang="ru-RU" sz="1600" b="1" dirty="0"/>
              <a:t> – </a:t>
            </a:r>
            <a:r>
              <a:rPr lang="ru-RU" sz="1600" dirty="0"/>
              <a:t>механизм создания класса на основе другого существующего класса.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Основные понятия: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Базовый (родительский) класс </a:t>
            </a:r>
            <a:r>
              <a:rPr lang="ru-RU" sz="1600" dirty="0"/>
              <a:t>– класс, от которого производится наследование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Подкласс (дочерний класс) </a:t>
            </a:r>
            <a:r>
              <a:rPr lang="ru-RU" sz="1600" dirty="0"/>
              <a:t>– класс, который наследуется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подклассе доступны все атрибуты и методы родительского класса.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подклассе возможно переопределить атрибуты и методы родительского класса.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Все объекты в </a:t>
            </a:r>
            <a:r>
              <a:rPr lang="en-US" sz="1600" dirty="0"/>
              <a:t>Python </a:t>
            </a:r>
            <a:r>
              <a:rPr lang="ru-RU" sz="1600" dirty="0"/>
              <a:t>в конечном итоге</a:t>
            </a:r>
            <a:r>
              <a:rPr lang="en-US" sz="1600" dirty="0"/>
              <a:t> </a:t>
            </a:r>
            <a:r>
              <a:rPr lang="ru-RU" sz="1600" dirty="0"/>
              <a:t>наследуются от базового класса </a:t>
            </a:r>
            <a:r>
              <a:rPr lang="en-US" sz="1600" b="1" dirty="0"/>
              <a:t>object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определения того, что какой-либо класс является подклассом другого класса, можно использовать функцию </a:t>
            </a:r>
            <a:r>
              <a:rPr lang="en-US" sz="1600" b="1" dirty="0" err="1">
                <a:solidFill>
                  <a:schemeClr val="accent1"/>
                </a:solidFill>
              </a:rPr>
              <a:t>issubclass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dirty="0"/>
              <a:t>&lt;</a:t>
            </a:r>
            <a:r>
              <a:rPr lang="ru-RU" sz="1600" dirty="0"/>
              <a:t>подкласс</a:t>
            </a:r>
            <a:r>
              <a:rPr lang="en-US" sz="1600" dirty="0"/>
              <a:t>&gt;</a:t>
            </a:r>
            <a:r>
              <a:rPr lang="ru-RU" sz="1600" dirty="0"/>
              <a:t>, </a:t>
            </a:r>
            <a:r>
              <a:rPr lang="en-US" sz="1600" dirty="0"/>
              <a:t>&lt;</a:t>
            </a:r>
            <a:r>
              <a:rPr lang="ru-RU" sz="1600" dirty="0"/>
              <a:t>базовый класс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определения того, что какой-либо класс</a:t>
            </a:r>
            <a:r>
              <a:rPr lang="en-US" sz="1600" dirty="0"/>
              <a:t>/</a:t>
            </a:r>
            <a:r>
              <a:rPr lang="ru-RU" sz="1600" dirty="0"/>
              <a:t>объект наследуется от другого класса, можно использовать функцию </a:t>
            </a:r>
            <a:r>
              <a:rPr lang="en-US" sz="1600" b="1" dirty="0" err="1">
                <a:solidFill>
                  <a:schemeClr val="accent1"/>
                </a:solidFill>
              </a:rPr>
              <a:t>isinstance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dirty="0"/>
              <a:t>&lt;</a:t>
            </a:r>
            <a:r>
              <a:rPr lang="ru-RU" sz="1600" dirty="0"/>
              <a:t>подкласс</a:t>
            </a:r>
            <a:r>
              <a:rPr lang="en-US" sz="1600" dirty="0"/>
              <a:t>/</a:t>
            </a:r>
            <a:r>
              <a:rPr lang="ru-RU" sz="1600" dirty="0"/>
              <a:t>объект</a:t>
            </a:r>
            <a:r>
              <a:rPr lang="en-US" sz="1600" dirty="0"/>
              <a:t>&gt;</a:t>
            </a:r>
            <a:r>
              <a:rPr lang="ru-RU" sz="1600" dirty="0"/>
              <a:t>, </a:t>
            </a:r>
            <a:r>
              <a:rPr lang="en-US" sz="1600" dirty="0"/>
              <a:t>&lt;</a:t>
            </a:r>
            <a:r>
              <a:rPr lang="ru-RU" sz="1600" dirty="0"/>
              <a:t>базовый класс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Если подкласс переопределяет атрибуты базового класса – </a:t>
            </a:r>
            <a:r>
              <a:rPr lang="ru-RU" sz="1600" b="1" dirty="0"/>
              <a:t>переопределение (</a:t>
            </a:r>
            <a:r>
              <a:rPr lang="en-US" sz="1600" b="1" dirty="0"/>
              <a:t>overriding</a:t>
            </a:r>
            <a:r>
              <a:rPr lang="ru-RU" sz="1600" b="1" dirty="0"/>
              <a:t>) класса</a:t>
            </a:r>
            <a:r>
              <a:rPr lang="en-US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Если подкласс дополняет атрибуты базового класса – </a:t>
            </a:r>
            <a:r>
              <a:rPr lang="ru-RU" sz="1600" b="1" dirty="0"/>
              <a:t>расширенный (</a:t>
            </a:r>
            <a:r>
              <a:rPr lang="en-US" sz="1600" b="1" dirty="0"/>
              <a:t>extended</a:t>
            </a:r>
            <a:r>
              <a:rPr lang="ru-RU" sz="1600" b="1" dirty="0"/>
              <a:t>) класс</a:t>
            </a:r>
            <a:r>
              <a:rPr lang="en-US" sz="1600" b="1" dirty="0"/>
              <a:t>.</a:t>
            </a:r>
            <a:endParaRPr lang="ru-RU" sz="16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096516-4C8A-44BD-B322-340C12418695}"/>
              </a:ext>
            </a:extLst>
          </p:cNvPr>
          <p:cNvSpPr/>
          <p:nvPr/>
        </p:nvSpPr>
        <p:spPr>
          <a:xfrm>
            <a:off x="9623394" y="852256"/>
            <a:ext cx="173040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Базовый класс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46B2EDB-099E-496A-9623-E13A8E089729}"/>
              </a:ext>
            </a:extLst>
          </p:cNvPr>
          <p:cNvSpPr/>
          <p:nvPr/>
        </p:nvSpPr>
        <p:spPr>
          <a:xfrm>
            <a:off x="9623394" y="1797307"/>
            <a:ext cx="173040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Подкласс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E0A2B6D-D49F-408F-8F78-B6BDA62873DD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flipV="1">
            <a:off x="10488597" y="1420427"/>
            <a:ext cx="0" cy="37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113A95-2F1A-4474-8BDF-FC0649E0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515" y="3080551"/>
            <a:ext cx="3506321" cy="32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3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Объектно-ориентированное программирование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785808"/>
            <a:ext cx="10866120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ООП</a:t>
            </a:r>
            <a:r>
              <a:rPr lang="ru-RU" sz="1600" dirty="0"/>
              <a:t> – методология программирования, основанная на представлении программы в виде совокупности взаимодействующих объектов, каждый из которых является экземпляром определённого класса, а классы образуют иерархию наследования (</a:t>
            </a:r>
            <a:r>
              <a:rPr lang="en-US" sz="1600" dirty="0"/>
              <a:t>Wikipedia</a:t>
            </a:r>
            <a:r>
              <a:rPr lang="ru-RU" sz="1600" dirty="0"/>
              <a:t>).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Основные принципы ООП: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Полиморфизм</a:t>
            </a:r>
            <a:r>
              <a:rPr lang="ru-RU" sz="1600" dirty="0"/>
              <a:t> – разное поведение одного и того же метода в разных классах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Инкапсуляция</a:t>
            </a:r>
            <a:r>
              <a:rPr lang="en-US" sz="1600" dirty="0"/>
              <a:t> – </a:t>
            </a:r>
            <a:r>
              <a:rPr lang="ru-RU" sz="1600" dirty="0"/>
              <a:t>ограничение доступа к методам и переменным объекта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Наследование</a:t>
            </a:r>
            <a:r>
              <a:rPr lang="ru-RU" sz="1600" dirty="0"/>
              <a:t> – наследование дочерним классом атрибутов родительского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Абстракция</a:t>
            </a:r>
            <a:r>
              <a:rPr lang="ru-RU" sz="1600" dirty="0"/>
              <a:t> – скрытие внутренних реализаций процесса или метода от пользователя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Основные понятия: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Класс</a:t>
            </a:r>
            <a:r>
              <a:rPr lang="ru-RU" sz="1600" dirty="0"/>
              <a:t> – модель для создания объектов определённого типа, описывающая их структуру.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Объект</a:t>
            </a:r>
            <a:r>
              <a:rPr lang="ru-RU" sz="1600" dirty="0"/>
              <a:t> – экземпляр класса.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Атрибут</a:t>
            </a:r>
            <a:r>
              <a:rPr lang="ru-RU" sz="1600" dirty="0"/>
              <a:t> – свойства (переменные), принадлежащие классу или объекту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Метод</a:t>
            </a:r>
            <a:r>
              <a:rPr lang="ru-RU" sz="1600" dirty="0"/>
              <a:t> – функции, принадлежащие классу или объекту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46180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Задание </a:t>
            </a:r>
            <a:r>
              <a:rPr lang="en-US" sz="3200" dirty="0"/>
              <a:t>6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214499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на основе встроенного класса </a:t>
            </a:r>
            <a:r>
              <a:rPr lang="en-US" sz="1600" dirty="0" err="1">
                <a:solidFill>
                  <a:schemeClr val="accent1"/>
                </a:solidFill>
              </a:rPr>
              <a:t>dict</a:t>
            </a:r>
            <a:r>
              <a:rPr lang="en-US" sz="1600" dirty="0"/>
              <a:t> </a:t>
            </a:r>
            <a:r>
              <a:rPr lang="ru-RU" sz="1600" dirty="0"/>
              <a:t>новый класс </a:t>
            </a:r>
            <a:r>
              <a:rPr lang="en-US" sz="1600" dirty="0" err="1">
                <a:solidFill>
                  <a:schemeClr val="accent1"/>
                </a:solidFill>
              </a:rPr>
              <a:t>superdict</a:t>
            </a:r>
            <a:r>
              <a:rPr lang="ru-RU" sz="1600" dirty="0"/>
              <a:t>, в котором определите метод </a:t>
            </a:r>
            <a:r>
              <a:rPr lang="en-US" sz="1600" dirty="0">
                <a:solidFill>
                  <a:schemeClr val="accent1"/>
                </a:solidFill>
              </a:rPr>
              <a:t>get</a:t>
            </a:r>
            <a:r>
              <a:rPr lang="ru-RU" sz="1600" dirty="0">
                <a:solidFill>
                  <a:schemeClr val="accent1"/>
                </a:solidFill>
              </a:rPr>
              <a:t>_</a:t>
            </a:r>
            <a:r>
              <a:rPr lang="ru-RU" sz="1600" dirty="0"/>
              <a:t>. Этот метод будет дублировать функции метода </a:t>
            </a:r>
            <a:r>
              <a:rPr lang="en-US" sz="1600" dirty="0"/>
              <a:t>get </a:t>
            </a:r>
            <a:r>
              <a:rPr lang="ru-RU" sz="1600" dirty="0"/>
              <a:t>базового класса, но дополнительно будет выводить в консоль предупреждение, что ключ отсутствует.</a:t>
            </a:r>
          </a:p>
        </p:txBody>
      </p:sp>
    </p:spTree>
    <p:extLst>
      <p:ext uri="{BB962C8B-B14F-4D97-AF65-F5344CB8AC3E}">
        <p14:creationId xmlns:p14="http://schemas.microsoft.com/office/powerpoint/2010/main" val="198026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Задание 7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214499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классы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ru-RU" sz="1600" dirty="0"/>
              <a:t> и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ru-RU" sz="1600" dirty="0"/>
              <a:t>, унаследованные от класса </a:t>
            </a:r>
            <a:r>
              <a:rPr lang="en-US" sz="1600" dirty="0">
                <a:solidFill>
                  <a:schemeClr val="accent1"/>
                </a:solidFill>
              </a:rPr>
              <a:t>Employee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классе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 </a:t>
            </a:r>
            <a:r>
              <a:rPr lang="ru-RU" sz="1600" dirty="0"/>
              <a:t>переопределите атрибут</a:t>
            </a:r>
            <a:r>
              <a:rPr lang="en-US" sz="1600" dirty="0"/>
              <a:t> </a:t>
            </a:r>
            <a:r>
              <a:rPr lang="ru-RU" sz="1600" dirty="0"/>
              <a:t>базового класса </a:t>
            </a:r>
            <a:r>
              <a:rPr lang="en-US" sz="1600" dirty="0">
                <a:solidFill>
                  <a:schemeClr val="accent1"/>
                </a:solidFill>
              </a:rPr>
              <a:t>AGE_LIMITS </a:t>
            </a:r>
            <a:r>
              <a:rPr lang="ru-RU" sz="1600" dirty="0"/>
              <a:t>на </a:t>
            </a:r>
            <a:r>
              <a:rPr lang="en-US" sz="1600" dirty="0"/>
              <a:t>[20, 65].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классе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en-US" sz="1600" dirty="0"/>
              <a:t> </a:t>
            </a:r>
            <a:r>
              <a:rPr lang="ru-RU" sz="1600" dirty="0"/>
              <a:t>переопределите значение по умолчанию параметра </a:t>
            </a:r>
            <a:r>
              <a:rPr lang="en-US" sz="1600" dirty="0">
                <a:solidFill>
                  <a:schemeClr val="accent1"/>
                </a:solidFill>
              </a:rPr>
              <a:t>salary.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 классе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 </a:t>
            </a:r>
            <a:r>
              <a:rPr lang="ru-RU" sz="1600" dirty="0"/>
              <a:t>определите метод </a:t>
            </a:r>
            <a:r>
              <a:rPr lang="en-US" sz="1600" dirty="0" err="1">
                <a:solidFill>
                  <a:schemeClr val="accent1"/>
                </a:solidFill>
              </a:rPr>
              <a:t>change_salary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добавив проверку на процент увеличения зарплаты. Если зарплата увеличилась более чем на 50%, нужно выводить в консоль предупреждение о подозрении на коррупционные схемы.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Добавьте в класс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 </a:t>
            </a:r>
            <a:r>
              <a:rPr lang="ru-RU" sz="1600" dirty="0"/>
              <a:t>атрибут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ссылка на объект класса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Добавьте в класс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en-US" sz="1600" dirty="0"/>
              <a:t> </a:t>
            </a:r>
            <a:r>
              <a:rPr lang="ru-RU" sz="1600" dirty="0"/>
              <a:t>атрибут </a:t>
            </a:r>
            <a:r>
              <a:rPr lang="en-US" sz="1600" dirty="0">
                <a:solidFill>
                  <a:schemeClr val="accent1"/>
                </a:solidFill>
              </a:rPr>
              <a:t>engineers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список объектов класса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Добавьте в класс </a:t>
            </a:r>
            <a:r>
              <a:rPr lang="en-US" sz="1600" dirty="0"/>
              <a:t>Manager </a:t>
            </a:r>
            <a:r>
              <a:rPr lang="ru-RU" sz="1600" dirty="0"/>
              <a:t>метод </a:t>
            </a:r>
            <a:r>
              <a:rPr lang="en-US" sz="1600" dirty="0" err="1">
                <a:solidFill>
                  <a:schemeClr val="accent1"/>
                </a:solidFill>
              </a:rPr>
              <a:t>add_engineer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который будет принимать на вход ссылку на объект </a:t>
            </a:r>
            <a:r>
              <a:rPr lang="en-US" sz="1600" dirty="0"/>
              <a:t>Engineer</a:t>
            </a:r>
            <a:r>
              <a:rPr lang="ru-RU" sz="1600" dirty="0"/>
              <a:t> и добавлять ее в список </a:t>
            </a:r>
            <a:r>
              <a:rPr lang="en-US" sz="1600" dirty="0">
                <a:solidFill>
                  <a:schemeClr val="accent1"/>
                </a:solidFill>
              </a:rPr>
              <a:t>engineers</a:t>
            </a:r>
            <a:r>
              <a:rPr lang="ru-RU" sz="1600" dirty="0"/>
              <a:t>, если данного объекта еще нет в списке. Кроме того, при добавлении ссылки на объект </a:t>
            </a:r>
            <a:r>
              <a:rPr lang="en-US" sz="1600" dirty="0"/>
              <a:t>Engineer</a:t>
            </a:r>
            <a:r>
              <a:rPr lang="ru-RU" sz="1600" dirty="0"/>
              <a:t> необходимо в этом объекте присвоить значению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ссылку на объект класса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ru-RU" sz="1600" dirty="0">
                <a:solidFill>
                  <a:schemeClr val="accent1"/>
                </a:solidFill>
              </a:rPr>
              <a:t>, </a:t>
            </a:r>
            <a:r>
              <a:rPr lang="ru-RU" sz="1600" dirty="0"/>
              <a:t>в чей список попал инженер.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Создайте 5 объектов класса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 </a:t>
            </a:r>
            <a:r>
              <a:rPr lang="ru-RU" sz="1600" dirty="0"/>
              <a:t>и 2 объекта класса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en-US" sz="1600" dirty="0"/>
              <a:t> </a:t>
            </a:r>
            <a:r>
              <a:rPr lang="ru-RU" sz="1600" dirty="0"/>
              <a:t>и распределите инженеров по менеджерам. Выведите в консоль атрибут </a:t>
            </a:r>
            <a:r>
              <a:rPr lang="en-US" sz="1600" dirty="0">
                <a:solidFill>
                  <a:schemeClr val="accent1"/>
                </a:solidFill>
              </a:rPr>
              <a:t>engineers</a:t>
            </a:r>
            <a:r>
              <a:rPr lang="en-US" sz="1600" dirty="0"/>
              <a:t> </a:t>
            </a:r>
            <a:r>
              <a:rPr lang="ru-RU" sz="1600" dirty="0"/>
              <a:t>объектов класса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en-US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8048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Делегирование и функция </a:t>
            </a:r>
            <a:r>
              <a:rPr lang="en-US" sz="3200" dirty="0"/>
              <a:t>super()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199" y="771844"/>
            <a:ext cx="9690718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Если в подклассе переопределен метод базового класса, то при вызове метода будет вызван метод подкласса. Это касается в т.ч. магических методов.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При определении в подклассе метода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</a:t>
            </a:r>
            <a:r>
              <a:rPr lang="ru-RU" sz="1600" dirty="0"/>
              <a:t> метод инициализатор базового класса не будет вызван без явной инструкции, поэтому, если нам нужно вызвать инициализатор базового класса, в инициализаторе подкласса необходимо использовать метод </a:t>
            </a:r>
            <a:r>
              <a:rPr lang="en-US" sz="1600" b="1" dirty="0">
                <a:solidFill>
                  <a:schemeClr val="accent1"/>
                </a:solidFill>
              </a:rPr>
              <a:t>super()</a:t>
            </a:r>
            <a:r>
              <a:rPr lang="ru-RU" sz="1600" dirty="0"/>
              <a:t>, который ссылается на базовый класс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chemeClr val="accent1"/>
                </a:solidFill>
              </a:rPr>
              <a:t>super().__</a:t>
            </a:r>
            <a:r>
              <a:rPr lang="en-US" sz="1600" b="1" dirty="0" err="1">
                <a:solidFill>
                  <a:schemeClr val="accent1"/>
                </a:solidFill>
              </a:rPr>
              <a:t>init</a:t>
            </a:r>
            <a:r>
              <a:rPr lang="en-US" sz="1600" b="1" dirty="0">
                <a:solidFill>
                  <a:schemeClr val="accent1"/>
                </a:solidFill>
              </a:rPr>
              <a:t>__(</a:t>
            </a:r>
            <a:r>
              <a:rPr lang="en-US" sz="1600" dirty="0"/>
              <a:t>&lt;</a:t>
            </a:r>
            <a:r>
              <a:rPr lang="ru-RU" sz="1600" dirty="0"/>
              <a:t>аргументы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 Причем его нужно вызывать в самом начале инициализации! </a:t>
            </a:r>
            <a:r>
              <a:rPr lang="ru-RU" sz="1600" dirty="0"/>
              <a:t>Вызов методов базового класса через функцию </a:t>
            </a:r>
            <a:r>
              <a:rPr lang="en-US" sz="1600" dirty="0">
                <a:solidFill>
                  <a:schemeClr val="accent1"/>
                </a:solidFill>
              </a:rPr>
              <a:t>super() </a:t>
            </a:r>
            <a:r>
              <a:rPr lang="ru-RU" sz="1600" dirty="0"/>
              <a:t>называет </a:t>
            </a:r>
            <a:r>
              <a:rPr lang="ru-RU" sz="1600" b="1" dirty="0">
                <a:solidFill>
                  <a:schemeClr val="accent1"/>
                </a:solidFill>
              </a:rPr>
              <a:t>делегированием</a:t>
            </a:r>
            <a:r>
              <a:rPr lang="ru-RU" sz="1600" dirty="0"/>
              <a:t>.</a:t>
            </a:r>
            <a:endParaRPr lang="ru-RU" sz="1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1CD4BA-A7A9-4205-AB92-281B4A1C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7" y="3681412"/>
            <a:ext cx="3295650" cy="2857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C74EBD-5C6D-4320-875F-AEBA0F31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23" y="3677756"/>
            <a:ext cx="3308685" cy="28575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9FAABC-45AB-482D-B9E7-F1B48F15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770" y="4173505"/>
            <a:ext cx="1981061" cy="12339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051FDC-A92E-447D-84B9-B0E197448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856" y="4201566"/>
            <a:ext cx="1976021" cy="11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Полиморфизм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199" y="771844"/>
            <a:ext cx="9690718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Полиморфизм</a:t>
            </a:r>
            <a:r>
              <a:rPr lang="ru-RU" sz="1600" dirty="0"/>
              <a:t> – возможность работы единым образом с различными объектами, через единый интерфейс.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единого интерфейса необходимо, чтобы методы интерфейса были определены во всех классах.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реализации этого требования можно воспользоваться абстрактными методами, которые определить в базовом классе.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Абстрактный метод </a:t>
            </a:r>
            <a:r>
              <a:rPr lang="ru-RU" sz="1600" dirty="0"/>
              <a:t>– метод, который не </a:t>
            </a:r>
            <a:r>
              <a:rPr lang="ru-RU" sz="1600" dirty="0">
                <a:solidFill>
                  <a:schemeClr val="accent1"/>
                </a:solidFill>
              </a:rPr>
              <a:t>содержит реализации</a:t>
            </a:r>
            <a:r>
              <a:rPr lang="ru-RU" sz="1600" dirty="0"/>
              <a:t>. Для реализации абстрактного метода в </a:t>
            </a:r>
            <a:r>
              <a:rPr lang="en-US" sz="1600" dirty="0"/>
              <a:t>Python </a:t>
            </a:r>
            <a:r>
              <a:rPr lang="ru-RU" sz="1600" dirty="0"/>
              <a:t>есть декоратор </a:t>
            </a:r>
            <a:r>
              <a:rPr lang="en-US" sz="1600" b="1" dirty="0" err="1">
                <a:solidFill>
                  <a:schemeClr val="accent1"/>
                </a:solidFill>
              </a:rPr>
              <a:t>abstractmethod</a:t>
            </a:r>
            <a:r>
              <a:rPr lang="en-US" sz="1600" dirty="0"/>
              <a:t> </a:t>
            </a:r>
            <a:r>
              <a:rPr lang="ru-RU" sz="1600" dirty="0"/>
              <a:t>модуля </a:t>
            </a:r>
            <a:r>
              <a:rPr lang="en-US" sz="1600" b="1" dirty="0" err="1">
                <a:solidFill>
                  <a:schemeClr val="accent1"/>
                </a:solidFill>
              </a:rPr>
              <a:t>abc</a:t>
            </a:r>
            <a:r>
              <a:rPr lang="en-US" sz="1600" dirty="0"/>
              <a:t> (from </a:t>
            </a:r>
            <a:r>
              <a:rPr lang="en-US" sz="1600" dirty="0" err="1"/>
              <a:t>abc</a:t>
            </a:r>
            <a:r>
              <a:rPr lang="en-US" sz="1600" dirty="0"/>
              <a:t> import ABC, </a:t>
            </a:r>
            <a:r>
              <a:rPr lang="en-US" sz="1600" dirty="0" err="1"/>
              <a:t>abstractmethod</a:t>
            </a:r>
            <a:r>
              <a:rPr lang="en-US" sz="1600" dirty="0"/>
              <a:t>).</a:t>
            </a: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B4530D-34E6-47D5-818C-904F0B13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4" y="3431300"/>
            <a:ext cx="2502486" cy="29837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15ACDE-114B-44C6-9DD5-E045D40C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451" y="4890533"/>
            <a:ext cx="3332131" cy="16483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722556-CD9D-45DF-BFF5-142FE0413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371" y="3411285"/>
            <a:ext cx="2273320" cy="29837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B23948-BB96-469D-BA94-D56DE4D56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785" y="5415966"/>
            <a:ext cx="1635896" cy="11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1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Задание 8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24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67F5BCA-CC9B-4890-836F-42F48E4CDC60}"/>
              </a:ext>
            </a:extLst>
          </p:cNvPr>
          <p:cNvSpPr/>
          <p:nvPr/>
        </p:nvSpPr>
        <p:spPr>
          <a:xfrm>
            <a:off x="838200" y="771844"/>
            <a:ext cx="10214499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классе </a:t>
            </a:r>
            <a:r>
              <a:rPr lang="en-US" sz="1600" dirty="0">
                <a:solidFill>
                  <a:schemeClr val="accent1"/>
                </a:solidFill>
              </a:rPr>
              <a:t>Employee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добавьте абстрактный метод </a:t>
            </a:r>
            <a:r>
              <a:rPr lang="en-US" sz="1600" dirty="0">
                <a:solidFill>
                  <a:schemeClr val="accent1"/>
                </a:solidFill>
              </a:rPr>
              <a:t>give</a:t>
            </a:r>
            <a:r>
              <a:rPr lang="ru-RU" sz="1600" dirty="0">
                <a:solidFill>
                  <a:schemeClr val="accent1"/>
                </a:solidFill>
              </a:rPr>
              <a:t>_</a:t>
            </a:r>
            <a:r>
              <a:rPr lang="en-US" sz="1600" dirty="0">
                <a:solidFill>
                  <a:schemeClr val="accent1"/>
                </a:solidFill>
              </a:rPr>
              <a:t>premium()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Определите метод </a:t>
            </a:r>
            <a:r>
              <a:rPr lang="en-US" sz="1600" dirty="0">
                <a:solidFill>
                  <a:schemeClr val="accent1"/>
                </a:solidFill>
              </a:rPr>
              <a:t>give</a:t>
            </a:r>
            <a:r>
              <a:rPr lang="ru-RU" sz="1600" dirty="0">
                <a:solidFill>
                  <a:schemeClr val="accent1"/>
                </a:solidFill>
              </a:rPr>
              <a:t>_</a:t>
            </a:r>
            <a:r>
              <a:rPr lang="en-US" sz="1600" dirty="0">
                <a:solidFill>
                  <a:schemeClr val="accent1"/>
                </a:solidFill>
              </a:rPr>
              <a:t>premium()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 классах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ru-RU" sz="1600" dirty="0"/>
              <a:t>. Метод должен выводить в консоль сообщение типа </a:t>
            </a:r>
            <a:r>
              <a:rPr lang="en-US" sz="1600" dirty="0"/>
              <a:t>&lt;position&gt; &lt;name&gt; &lt;surname&gt; </a:t>
            </a:r>
            <a:r>
              <a:rPr lang="ru-RU" sz="1600" dirty="0"/>
              <a:t>получил премию в размере </a:t>
            </a:r>
            <a:r>
              <a:rPr lang="en-US" sz="1600" dirty="0"/>
              <a:t>&lt;</a:t>
            </a:r>
            <a:r>
              <a:rPr lang="ru-RU" sz="1600" dirty="0"/>
              <a:t>размер премии</a:t>
            </a:r>
            <a:r>
              <a:rPr lang="en-US" sz="1600" dirty="0"/>
              <a:t>&gt;</a:t>
            </a:r>
            <a:r>
              <a:rPr lang="ru-RU" sz="1600" dirty="0"/>
              <a:t>. Размер премии для объекта класса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 </a:t>
            </a:r>
            <a:r>
              <a:rPr lang="ru-RU" sz="1600" dirty="0"/>
              <a:t>должен равняться 10% от его зарплаты, а для объекта класса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en-US" sz="1600" dirty="0"/>
              <a:t> – 15% </a:t>
            </a:r>
            <a:r>
              <a:rPr lang="ru-RU" sz="1600" dirty="0"/>
              <a:t>от суммы всех зарплат инженеров, находящихся в его подчинении.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Пересоздайте объекты классов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en-US" sz="1600" dirty="0"/>
              <a:t> </a:t>
            </a:r>
            <a:r>
              <a:rPr lang="ru-RU" sz="1600" dirty="0"/>
              <a:t>и в цикле дайте каждому из них премию.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4406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Множественное наследование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199" y="771844"/>
            <a:ext cx="6485879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</a:t>
            </a:r>
            <a:r>
              <a:rPr lang="en-US" sz="1600" dirty="0"/>
              <a:t>Python </a:t>
            </a:r>
            <a:r>
              <a:rPr lang="ru-RU" sz="1600" dirty="0"/>
              <a:t>существует возможность наследования от нескольких родительских классов – такой механизм называется множественным наследованием.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разрешения конфликтов инициализации объектов реализован механизм </a:t>
            </a:r>
            <a:r>
              <a:rPr lang="en-US" sz="1600" dirty="0"/>
              <a:t>MRO – Method Resolution Order. </a:t>
            </a:r>
            <a:r>
              <a:rPr lang="ru-RU" sz="1600" dirty="0"/>
              <a:t>Для получения порядка наследования подкласса нужно выполнить команду: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 </a:t>
            </a:r>
            <a:r>
              <a:rPr lang="en-US" sz="1600" b="1" dirty="0"/>
              <a:t>&lt;</a:t>
            </a:r>
            <a:r>
              <a:rPr lang="ru-RU" sz="1600" b="1" dirty="0"/>
              <a:t>имя класса</a:t>
            </a:r>
            <a:r>
              <a:rPr lang="en-US" sz="1600" b="1" dirty="0"/>
              <a:t>&gt;.__</a:t>
            </a:r>
            <a:r>
              <a:rPr lang="en-US" sz="1600" b="1" dirty="0" err="1"/>
              <a:t>mro</a:t>
            </a:r>
            <a:r>
              <a:rPr lang="en-US" sz="1600" b="1" dirty="0"/>
              <a:t>__</a:t>
            </a:r>
            <a:endParaRPr lang="ru-RU" sz="1600" b="1" dirty="0"/>
          </a:p>
          <a:p>
            <a:pPr>
              <a:lnSpc>
                <a:spcPct val="150000"/>
              </a:lnSpc>
            </a:pPr>
            <a:endParaRPr lang="ru-RU" sz="1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C83AE6-09AB-4378-B8C8-760C30DD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9" y="923785"/>
            <a:ext cx="3896695" cy="49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5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ООП. Задание 9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67F5BCA-CC9B-4890-836F-42F48E4CDC60}"/>
              </a:ext>
            </a:extLst>
          </p:cNvPr>
          <p:cNvSpPr/>
          <p:nvPr/>
        </p:nvSpPr>
        <p:spPr>
          <a:xfrm>
            <a:off x="838200" y="771844"/>
            <a:ext cx="10214499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Объявите класс </a:t>
            </a:r>
            <a:r>
              <a:rPr lang="en-US" sz="1600" dirty="0">
                <a:solidFill>
                  <a:schemeClr val="accent1"/>
                </a:solidFill>
              </a:rPr>
              <a:t>Person</a:t>
            </a:r>
            <a:r>
              <a:rPr lang="ru-RU" sz="1600" dirty="0"/>
              <a:t>, от которого будет наследоваться класс </a:t>
            </a:r>
            <a:r>
              <a:rPr lang="en-US" sz="1600" dirty="0">
                <a:solidFill>
                  <a:schemeClr val="accent1"/>
                </a:solidFill>
              </a:rPr>
              <a:t>Employee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Переместите в </a:t>
            </a:r>
            <a:r>
              <a:rPr lang="en-US" sz="1600" dirty="0">
                <a:solidFill>
                  <a:schemeClr val="accent1"/>
                </a:solidFill>
              </a:rPr>
              <a:t>Person</a:t>
            </a:r>
            <a:r>
              <a:rPr lang="en-US" sz="1600" dirty="0"/>
              <a:t> </a:t>
            </a:r>
            <a:r>
              <a:rPr lang="ru-RU" sz="1600" dirty="0"/>
              <a:t>все атрибуты и методы, рассматривающие сотрудника как человека: возраст, имя и фамилия.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Пересоздайте объекты классов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en-US" sz="1600" dirty="0"/>
              <a:t> </a:t>
            </a:r>
            <a:r>
              <a:rPr lang="ru-RU" sz="1600" dirty="0"/>
              <a:t>и убедитесь в корректной работе всех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77893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Пример объявления и вызова объекта класса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59C092-5B66-42B4-8A68-858ADDF4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51" y="923000"/>
            <a:ext cx="6261439" cy="50731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E0B278-6D30-4F9F-B251-4C3967F3AEBA}"/>
              </a:ext>
            </a:extLst>
          </p:cNvPr>
          <p:cNvSpPr/>
          <p:nvPr/>
        </p:nvSpPr>
        <p:spPr>
          <a:xfrm>
            <a:off x="7483876" y="785808"/>
            <a:ext cx="4220444" cy="539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Определение класса: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i="1" dirty="0" err="1"/>
              <a:t>NewClass</a:t>
            </a:r>
            <a:r>
              <a:rPr lang="ru-RU" sz="16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method1</a:t>
            </a:r>
            <a:r>
              <a:rPr lang="en-US" sz="1600" b="1" dirty="0">
                <a:solidFill>
                  <a:schemeClr val="accent1"/>
                </a:solidFill>
              </a:rPr>
              <a:t>(self, x)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 err="1"/>
              <a:t>self.attribute</a:t>
            </a:r>
            <a:r>
              <a:rPr lang="en-US" sz="1600" i="1" dirty="0"/>
              <a:t> = x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method2</a:t>
            </a:r>
            <a:r>
              <a:rPr lang="en-US" sz="1600" b="1" dirty="0">
                <a:solidFill>
                  <a:schemeClr val="accent1"/>
                </a:solidFill>
              </a:rPr>
              <a:t>(self, …)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/>
              <a:t>&lt;</a:t>
            </a:r>
            <a:r>
              <a:rPr lang="ru-RU" sz="1600" i="1" dirty="0"/>
              <a:t>инструкции метода</a:t>
            </a:r>
            <a:r>
              <a:rPr lang="en-US" sz="1600" i="1" dirty="0"/>
              <a:t>&gt;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method3</a:t>
            </a:r>
            <a:r>
              <a:rPr lang="en-US" sz="1600" b="1" dirty="0">
                <a:solidFill>
                  <a:schemeClr val="accent1"/>
                </a:solidFill>
              </a:rPr>
              <a:t>(self, …)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/>
              <a:t>&lt;</a:t>
            </a:r>
            <a:r>
              <a:rPr lang="ru-RU" sz="1600" i="1" dirty="0"/>
              <a:t>инструкции метода</a:t>
            </a:r>
            <a:r>
              <a:rPr lang="en-US" sz="1600" i="1" dirty="0"/>
              <a:t>&gt;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b="1" dirty="0"/>
              <a:t>Создание объекта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en-US" sz="1600" i="1" dirty="0"/>
              <a:t> </a:t>
            </a:r>
            <a:r>
              <a:rPr lang="ru-RU" sz="1600" dirty="0"/>
              <a:t>= </a:t>
            </a:r>
            <a:r>
              <a:rPr lang="en-US" sz="1600" i="1" dirty="0" err="1"/>
              <a:t>NewClass</a:t>
            </a:r>
            <a:r>
              <a:rPr lang="ru-RU" sz="1600" b="1" dirty="0">
                <a:solidFill>
                  <a:schemeClr val="accent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Вызов метода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ru-RU" sz="2000" b="1" i="1" dirty="0">
                <a:solidFill>
                  <a:schemeClr val="accent1"/>
                </a:solidFill>
              </a:rPr>
              <a:t>.</a:t>
            </a:r>
            <a:r>
              <a:rPr lang="en-US" sz="1600" i="1" dirty="0"/>
              <a:t>method1</a:t>
            </a:r>
            <a:r>
              <a:rPr lang="ru-RU" sz="1600" b="1" dirty="0">
                <a:solidFill>
                  <a:schemeClr val="accent1"/>
                </a:solidFill>
              </a:rPr>
              <a:t>(</a:t>
            </a:r>
            <a:r>
              <a:rPr lang="en-US" sz="1600" i="1" dirty="0"/>
              <a:t>&lt;</a:t>
            </a:r>
            <a:r>
              <a:rPr lang="ru-RU" sz="1600" i="1" dirty="0"/>
              <a:t>аргументы</a:t>
            </a:r>
            <a:r>
              <a:rPr lang="en-US" sz="1600" i="1" dirty="0"/>
              <a:t>&gt;</a:t>
            </a:r>
            <a:r>
              <a:rPr lang="ru-RU" sz="1600" b="1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Доступ к атрибуту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ru-RU" sz="2000" b="1" i="1" dirty="0">
                <a:solidFill>
                  <a:schemeClr val="accent1"/>
                </a:solidFill>
              </a:rPr>
              <a:t>.</a:t>
            </a:r>
            <a:r>
              <a:rPr lang="en-US" sz="1600" i="1" dirty="0"/>
              <a:t>attribute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826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Встроенные (магические) методы класса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CE24FC5-E8E7-47A3-88CA-FB72CB5B5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58517"/>
              </p:ext>
            </p:extLst>
          </p:nvPr>
        </p:nvGraphicFramePr>
        <p:xfrm>
          <a:off x="1069020" y="1003752"/>
          <a:ext cx="8802949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41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5761608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Когда вызывается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__new__(</a:t>
                      </a:r>
                      <a:r>
                        <a:rPr lang="en-US" sz="1400" b="1" dirty="0" err="1"/>
                        <a:t>cls</a:t>
                      </a:r>
                      <a:r>
                        <a:rPr lang="en-US" sz="1400" b="1" dirty="0"/>
                        <a:t>, [...)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создании объекта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init</a:t>
                      </a:r>
                      <a:r>
                        <a:rPr lang="en-US" sz="1400" b="1" dirty="0"/>
                        <a:t>__(self, [...)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инициализации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__del__(self)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Перед удалением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__eq__(self, other)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сравнении через оператор ==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(Операторы </a:t>
                      </a:r>
                      <a:r>
                        <a:rPr lang="en-US" sz="1400" i="1" dirty="0"/>
                        <a:t>!=, &lt;, &gt; &lt;=, &gt;=</a:t>
                      </a:r>
                      <a:r>
                        <a:rPr lang="ru-RU" sz="1400" i="1" dirty="0"/>
                        <a:t> : </a:t>
                      </a:r>
                      <a:r>
                        <a:rPr lang="en-US" sz="1400" b="0" i="1" dirty="0"/>
                        <a:t>__ne__, __</a:t>
                      </a:r>
                      <a:r>
                        <a:rPr lang="en-US" sz="1400" b="0" i="1" dirty="0" err="1"/>
                        <a:t>lt</a:t>
                      </a:r>
                      <a:r>
                        <a:rPr lang="en-US" sz="1400" b="0" i="1" dirty="0"/>
                        <a:t>__, __</a:t>
                      </a:r>
                      <a:r>
                        <a:rPr lang="en-US" sz="1400" b="0" i="1" dirty="0" err="1"/>
                        <a:t>gt</a:t>
                      </a:r>
                      <a:r>
                        <a:rPr lang="en-US" sz="1400" b="0" i="1" dirty="0"/>
                        <a:t>__, __le__, __</a:t>
                      </a:r>
                      <a:r>
                        <a:rPr lang="en-US" sz="1400" b="0" i="1" dirty="0" err="1"/>
                        <a:t>ge</a:t>
                      </a:r>
                      <a:r>
                        <a:rPr lang="en-US" sz="1400" b="0" i="1" dirty="0"/>
                        <a:t>__</a:t>
                      </a:r>
                      <a:r>
                        <a:rPr lang="ru-RU" sz="1400" b="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__call__(self, [</a:t>
                      </a:r>
                      <a:r>
                        <a:rPr lang="en-US" sz="1400" b="1" dirty="0" err="1"/>
                        <a:t>args</a:t>
                      </a:r>
                      <a:r>
                        <a:rPr lang="en-US" sz="1400" b="1" dirty="0"/>
                        <a:t>...])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7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__str__(self)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/>
                        <a:t>str(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2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__abs__(self)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/>
                        <a:t>abs(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len</a:t>
                      </a:r>
                      <a:r>
                        <a:rPr lang="en-US" sz="1400" b="1" dirty="0"/>
                        <a:t>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 err="1"/>
                        <a:t>len</a:t>
                      </a:r>
                      <a:r>
                        <a:rPr lang="en-US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setattr</a:t>
                      </a:r>
                      <a:r>
                        <a:rPr lang="en-US" sz="1400" b="1" dirty="0"/>
                        <a:t>__(self, name,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При изменении атрибута объекта</a:t>
                      </a:r>
                    </a:p>
                    <a:p>
                      <a:r>
                        <a:rPr lang="ru-RU" sz="1400" b="0" i="1" dirty="0"/>
                        <a:t>(При обращении к атрибуту или его удалении: </a:t>
                      </a:r>
                      <a:r>
                        <a:rPr lang="en-US" sz="1400" b="0" i="1" dirty="0"/>
                        <a:t>__</a:t>
                      </a:r>
                      <a:r>
                        <a:rPr lang="en-US" sz="1400" b="0" i="1" dirty="0" err="1"/>
                        <a:t>getattr</a:t>
                      </a:r>
                      <a:r>
                        <a:rPr lang="en-US" sz="1400" b="0" i="1" dirty="0"/>
                        <a:t>__, __</a:t>
                      </a:r>
                      <a:r>
                        <a:rPr lang="en-US" sz="1400" b="0" i="1" dirty="0" err="1"/>
                        <a:t>delattr</a:t>
                      </a:r>
                      <a:r>
                        <a:rPr lang="en-US" sz="1400" b="0" i="1" dirty="0"/>
                        <a:t>__</a:t>
                      </a:r>
                      <a:r>
                        <a:rPr lang="ru-RU" sz="1400" b="0" i="1" dirty="0"/>
                        <a:t>)</a:t>
                      </a:r>
                      <a:endParaRPr lang="en-US" sz="14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3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__add__(self,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сложении через оператор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(Операторы -</a:t>
                      </a:r>
                      <a:r>
                        <a:rPr lang="en-US" sz="1400" i="1" dirty="0"/>
                        <a:t>, </a:t>
                      </a:r>
                      <a:r>
                        <a:rPr lang="ru-RU" sz="1400" i="1" dirty="0"/>
                        <a:t>*</a:t>
                      </a:r>
                      <a:r>
                        <a:rPr lang="en-US" sz="1400" i="1" dirty="0"/>
                        <a:t>, </a:t>
                      </a:r>
                      <a:r>
                        <a:rPr lang="ru-RU" sz="1400" i="1" dirty="0"/>
                        <a:t>/ : </a:t>
                      </a:r>
                      <a:r>
                        <a:rPr lang="en-US" sz="1400" b="0" i="1" dirty="0"/>
                        <a:t>__sub__, __</a:t>
                      </a:r>
                      <a:r>
                        <a:rPr lang="en-US" sz="1400" b="0" i="1" dirty="0" err="1"/>
                        <a:t>mul</a:t>
                      </a:r>
                      <a:r>
                        <a:rPr lang="en-US" sz="1400" b="0" i="1" dirty="0"/>
                        <a:t>__, __div__</a:t>
                      </a:r>
                      <a:r>
                        <a:rPr lang="ru-RU" sz="1400" b="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7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__hash__(self)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При вызове через функцию </a:t>
                      </a:r>
                      <a:r>
                        <a:rPr lang="en-US" sz="1400" b="0" dirty="0"/>
                        <a:t>hash()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__next__(self)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/>
                        <a:t>При вызове через функцию </a:t>
                      </a:r>
                      <a:r>
                        <a:rPr lang="en-US" sz="1400" b="0" dirty="0"/>
                        <a:t>hash()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95092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EB2D95-4A85-4E6C-B842-52667DEFEF57}"/>
              </a:ext>
            </a:extLst>
          </p:cNvPr>
          <p:cNvSpPr/>
          <p:nvPr/>
        </p:nvSpPr>
        <p:spPr>
          <a:xfrm>
            <a:off x="7412073" y="6266632"/>
            <a:ext cx="2570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hlinkClick r:id="rId2"/>
              </a:rPr>
              <a:t>https://habr.com/ru/articles/186608/</a:t>
            </a:r>
            <a:r>
              <a:rPr lang="en-US" sz="1200" dirty="0"/>
              <a:t> </a:t>
            </a:r>
            <a:endParaRPr lang="ru-RU" sz="12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530ABF-3408-41FA-81CC-583194A39C81}"/>
              </a:ext>
            </a:extLst>
          </p:cNvPr>
          <p:cNvSpPr/>
          <p:nvPr/>
        </p:nvSpPr>
        <p:spPr>
          <a:xfrm>
            <a:off x="9982200" y="1003752"/>
            <a:ext cx="1922755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Это далеко не все методы!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2191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Жизненный цикл объекта класса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C5C7ED-A9DE-458F-9C85-DD83AD9259D3}"/>
              </a:ext>
            </a:extLst>
          </p:cNvPr>
          <p:cNvSpPr/>
          <p:nvPr/>
        </p:nvSpPr>
        <p:spPr>
          <a:xfrm>
            <a:off x="958788" y="1935335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/>
              <a:t>new__</a:t>
            </a:r>
            <a:endParaRPr lang="ru-RU" dirty="0"/>
          </a:p>
          <a:p>
            <a:pPr algn="ctr"/>
            <a:r>
              <a:rPr lang="en-US" sz="1400" dirty="0" err="1"/>
              <a:t>Country.__new</a:t>
            </a:r>
            <a:r>
              <a:rPr lang="en-US" sz="1400" dirty="0"/>
              <a:t>__()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BB9AC1D-B9FC-4FE1-98F4-2712F13B2A8C}"/>
              </a:ext>
            </a:extLst>
          </p:cNvPr>
          <p:cNvSpPr/>
          <p:nvPr/>
        </p:nvSpPr>
        <p:spPr>
          <a:xfrm>
            <a:off x="958788" y="3000093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algn="ctr"/>
            <a:r>
              <a:rPr lang="en-US" sz="1400" dirty="0" err="1"/>
              <a:t>russia</a:t>
            </a:r>
            <a:r>
              <a:rPr lang="en-US" sz="1400" dirty="0"/>
              <a:t>.__</a:t>
            </a:r>
            <a:r>
              <a:rPr lang="en-US" sz="1400" dirty="0" err="1"/>
              <a:t>init</a:t>
            </a:r>
            <a:r>
              <a:rPr lang="en-US" sz="1400" dirty="0"/>
              <a:t>__()</a:t>
            </a:r>
            <a:endParaRPr lang="ru-RU" sz="1400" dirty="0"/>
          </a:p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5D7E5AD-BE7E-472E-B9B2-37A98547F0F8}"/>
              </a:ext>
            </a:extLst>
          </p:cNvPr>
          <p:cNvSpPr/>
          <p:nvPr/>
        </p:nvSpPr>
        <p:spPr>
          <a:xfrm>
            <a:off x="958788" y="5291091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/>
              <a:t>del__</a:t>
            </a:r>
          </a:p>
          <a:p>
            <a:pPr algn="ctr"/>
            <a:r>
              <a:rPr lang="en-US" sz="1400" dirty="0" err="1"/>
              <a:t>russia</a:t>
            </a:r>
            <a:r>
              <a:rPr lang="en-US" sz="1400" dirty="0"/>
              <a:t>.__del__()</a:t>
            </a:r>
            <a:endParaRPr lang="ru-RU" sz="14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2AF4F10-DCF4-4AAE-9422-D9E39B04E86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926454" y="2734325"/>
            <a:ext cx="0" cy="26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052E692-24A8-4141-9FB9-51626F7746E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26454" y="3799083"/>
            <a:ext cx="0" cy="14920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9469D5B-B02A-4F97-950F-08B0BCF4D3A7}"/>
              </a:ext>
            </a:extLst>
          </p:cNvPr>
          <p:cNvSpPr/>
          <p:nvPr/>
        </p:nvSpPr>
        <p:spPr>
          <a:xfrm>
            <a:off x="3204840" y="1830227"/>
            <a:ext cx="7874492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После объявления объекта класса: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вызывается магический метод </a:t>
            </a:r>
            <a:r>
              <a:rPr lang="en-US" sz="1600" dirty="0"/>
              <a:t>__new__</a:t>
            </a:r>
            <a:r>
              <a:rPr lang="ru-RU" sz="1600" dirty="0"/>
              <a:t>, который возвращает ссылку на объект нового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вызывается магический метод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</a:t>
            </a:r>
            <a:r>
              <a:rPr lang="ru-RU" sz="1600" dirty="0"/>
              <a:t> для объекта класса, где выполняются инициализирующие процедуры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происходит работа с объектом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при отсутствии ссылок на объект или при вызове инструкции </a:t>
            </a:r>
            <a:r>
              <a:rPr lang="en-US" sz="1600" dirty="0"/>
              <a:t>del </a:t>
            </a:r>
            <a:r>
              <a:rPr lang="ru-RU" sz="1600" dirty="0"/>
              <a:t>вызывается магический метод __</a:t>
            </a:r>
            <a:r>
              <a:rPr lang="en-US" sz="1600" dirty="0"/>
              <a:t>del__</a:t>
            </a:r>
            <a:r>
              <a:rPr lang="ru-RU" sz="1600" dirty="0"/>
              <a:t>, после чего объект удаляется.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B8AD890-1CA6-4342-8028-C2DF880F89E5}"/>
              </a:ext>
            </a:extLst>
          </p:cNvPr>
          <p:cNvSpPr/>
          <p:nvPr/>
        </p:nvSpPr>
        <p:spPr>
          <a:xfrm>
            <a:off x="701336" y="882799"/>
            <a:ext cx="2441360" cy="798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russia</a:t>
            </a:r>
            <a:r>
              <a:rPr lang="en-US" sz="1200" dirty="0"/>
              <a:t> = Country('Russia', 150_000_000, ['Asia', 'Europe'])</a:t>
            </a:r>
            <a:endParaRPr lang="ru-RU" sz="1200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EFB63A9-2E6F-410D-A09B-907C124C2AB7}"/>
              </a:ext>
            </a:extLst>
          </p:cNvPr>
          <p:cNvCxnSpPr>
            <a:cxnSpLocks/>
            <a:stCxn id="23" idx="2"/>
            <a:endCxn id="3" idx="0"/>
          </p:cNvCxnSpPr>
          <p:nvPr/>
        </p:nvCxnSpPr>
        <p:spPr>
          <a:xfrm>
            <a:off x="1922016" y="1681789"/>
            <a:ext cx="4438" cy="25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2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Атрибуты объекта и класса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6</a:t>
            </a:fld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9469D5B-B02A-4F97-950F-08B0BCF4D3A7}"/>
              </a:ext>
            </a:extLst>
          </p:cNvPr>
          <p:cNvSpPr/>
          <p:nvPr/>
        </p:nvSpPr>
        <p:spPr>
          <a:xfrm>
            <a:off x="838199" y="844806"/>
            <a:ext cx="8057225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Для получения атрибутов объекта или класса можно воспользоваться методом </a:t>
            </a:r>
            <a:r>
              <a:rPr lang="ru-RU" sz="1600" b="1" dirty="0">
                <a:solidFill>
                  <a:schemeClr val="accent1"/>
                </a:solidFill>
              </a:rPr>
              <a:t>__</a:t>
            </a:r>
            <a:r>
              <a:rPr lang="en-US" sz="1600" b="1" dirty="0" err="1">
                <a:solidFill>
                  <a:schemeClr val="accent1"/>
                </a:solidFill>
              </a:rPr>
              <a:t>dict</a:t>
            </a:r>
            <a:r>
              <a:rPr lang="en-US" sz="1600" b="1" dirty="0">
                <a:solidFill>
                  <a:schemeClr val="accent1"/>
                </a:solidFill>
              </a:rPr>
              <a:t>__.</a:t>
            </a:r>
            <a:endParaRPr lang="ru-RU" sz="1600" b="1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7B600E-2724-41FA-878B-0245F37D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14863"/>
            <a:ext cx="7255155" cy="252029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8E3081-917B-4D08-91A4-981182D181BA}"/>
              </a:ext>
            </a:extLst>
          </p:cNvPr>
          <p:cNvSpPr/>
          <p:nvPr/>
        </p:nvSpPr>
        <p:spPr>
          <a:xfrm>
            <a:off x="838199" y="3897846"/>
            <a:ext cx="8257827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Получение значений атрибута: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При обращении к несуществующему атрибуту объекта этот объект будет искаться в атрибутах класса.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При отсутствии атрибута в пространстве имен объекта или класса будет вызвано исключение.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получения значения </a:t>
            </a:r>
            <a:r>
              <a:rPr lang="ru-RU" sz="1400" dirty="0"/>
              <a:t>атрибута объекта </a:t>
            </a:r>
            <a:r>
              <a:rPr lang="en-US" sz="1400" dirty="0"/>
              <a:t>/</a:t>
            </a:r>
            <a:r>
              <a:rPr lang="ru-RU" sz="1400" dirty="0"/>
              <a:t> класса можно использовать функцию </a:t>
            </a:r>
            <a:r>
              <a:rPr lang="en-US" sz="1400" b="1" dirty="0" err="1">
                <a:solidFill>
                  <a:schemeClr val="accent1"/>
                </a:solidFill>
              </a:rPr>
              <a:t>getattr</a:t>
            </a:r>
            <a:r>
              <a:rPr lang="en-US" sz="1400" b="1" dirty="0">
                <a:solidFill>
                  <a:schemeClr val="accent1"/>
                </a:solidFill>
              </a:rPr>
              <a:t>()</a:t>
            </a:r>
            <a:r>
              <a:rPr lang="ru-RU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Изменение значений атрибута: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При обращении к несуществующему атрибуту объекта будет создан новый атрибут объекта, даже если имя атрибута есть в пространстве имен класса.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изменения значения </a:t>
            </a:r>
            <a:r>
              <a:rPr lang="ru-RU" sz="1400" dirty="0"/>
              <a:t>атрибута объекта </a:t>
            </a:r>
            <a:r>
              <a:rPr lang="en-US" sz="1400" dirty="0"/>
              <a:t>/</a:t>
            </a:r>
            <a:r>
              <a:rPr lang="ru-RU" sz="1400" dirty="0"/>
              <a:t> класса можно использовать функцию </a:t>
            </a:r>
            <a:r>
              <a:rPr lang="en-US" sz="1400" b="1" dirty="0" err="1">
                <a:solidFill>
                  <a:schemeClr val="accent1"/>
                </a:solidFill>
              </a:rPr>
              <a:t>setattr</a:t>
            </a:r>
            <a:r>
              <a:rPr lang="en-US" sz="1400" b="1" dirty="0">
                <a:solidFill>
                  <a:schemeClr val="accent1"/>
                </a:solidFill>
              </a:rPr>
              <a:t>()</a:t>
            </a:r>
            <a:r>
              <a:rPr lang="ru-RU" sz="1400" b="1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C72CEA-FAA2-4AB9-A83D-447DAF76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79" y="2347686"/>
            <a:ext cx="1654668" cy="10877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B28FA3-132E-47A2-8B55-A5522545C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559" y="3635980"/>
            <a:ext cx="2431695" cy="15802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ED3EA0-3D0E-4E31-9D3A-BBBC5A7D1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559" y="5392173"/>
            <a:ext cx="1551282" cy="1100702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E36E716-9D87-4084-8536-9A12F0D54554}"/>
              </a:ext>
            </a:extLst>
          </p:cNvPr>
          <p:cNvSpPr/>
          <p:nvPr/>
        </p:nvSpPr>
        <p:spPr>
          <a:xfrm>
            <a:off x="10972800" y="3429000"/>
            <a:ext cx="186431" cy="264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1350F20A-238E-438F-97A7-BDBB7ACC2094}"/>
              </a:ext>
            </a:extLst>
          </p:cNvPr>
          <p:cNvSpPr/>
          <p:nvPr/>
        </p:nvSpPr>
        <p:spPr>
          <a:xfrm>
            <a:off x="10460877" y="5163573"/>
            <a:ext cx="186431" cy="264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9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Функции для работы с атрибутами объекта/класса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F93D8BA0-865A-4EE0-9AB7-CD37DEBC4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29216"/>
              </p:ext>
            </p:extLst>
          </p:nvPr>
        </p:nvGraphicFramePr>
        <p:xfrm>
          <a:off x="909222" y="1199062"/>
          <a:ext cx="9770615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52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3950563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setattr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значение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Присваивание значения атрибуту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getattr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значение при отсутствии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Получение значения атрибута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delattr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Удаление атрибута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hasattr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указанного атрибута у класса/объекта. Возвращает </a:t>
                      </a:r>
                      <a:r>
                        <a:rPr lang="en-US" sz="1400" dirty="0"/>
                        <a:t>True/False. </a:t>
                      </a:r>
                      <a:r>
                        <a:rPr lang="ru-RU" sz="1400" dirty="0"/>
                        <a:t>В случае отсутствия атрибута у объекта, но присутствия его в класса все равно возвратит </a:t>
                      </a:r>
                      <a:r>
                        <a:rPr lang="en-US" sz="1400" dirty="0"/>
                        <a:t>True.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Вызов методов класса, параметр </a:t>
            </a:r>
            <a:r>
              <a:rPr lang="en-US" sz="3200" dirty="0"/>
              <a:t>self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C7F7E7-4C23-464B-A18D-7DBC77D042CD}"/>
              </a:ext>
            </a:extLst>
          </p:cNvPr>
          <p:cNvSpPr/>
          <p:nvPr/>
        </p:nvSpPr>
        <p:spPr>
          <a:xfrm>
            <a:off x="838199" y="844806"/>
            <a:ext cx="9007137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 определении методов класса первым параметром всегда идет параметр </a:t>
            </a:r>
            <a:r>
              <a:rPr lang="en-US" sz="1600" b="1" dirty="0">
                <a:solidFill>
                  <a:schemeClr val="accent1"/>
                </a:solidFill>
              </a:rPr>
              <a:t>self</a:t>
            </a:r>
            <a:r>
              <a:rPr lang="ru-RU" sz="1600" dirty="0"/>
              <a:t>, который </a:t>
            </a:r>
            <a:r>
              <a:rPr lang="ru-RU" sz="1600" b="1" dirty="0">
                <a:solidFill>
                  <a:schemeClr val="accent1"/>
                </a:solidFill>
              </a:rPr>
              <a:t>указывает на объект класса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При вызове метода класса интерпретатор автоматически передает в метод в качестве первого аргумента ссылку на объект, который вызвал этот метод.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Передача ссылки на объект, вызвавший метод, нужны для работы с объектом внутри метода.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A4D9915-2E92-4418-9EBA-233AABF3D798}"/>
              </a:ext>
            </a:extLst>
          </p:cNvPr>
          <p:cNvSpPr/>
          <p:nvPr/>
        </p:nvSpPr>
        <p:spPr>
          <a:xfrm>
            <a:off x="5992427" y="4283225"/>
            <a:ext cx="3622090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__</a:t>
            </a:r>
            <a:r>
              <a:rPr lang="en-US" sz="1400" dirty="0" err="1"/>
              <a:t>increase_population</a:t>
            </a:r>
            <a:r>
              <a:rPr lang="en-US" sz="1400" dirty="0"/>
              <a:t>__(self, value)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05813C-1FC0-4809-B730-80F60F773577}"/>
              </a:ext>
            </a:extLst>
          </p:cNvPr>
          <p:cNvSpPr/>
          <p:nvPr/>
        </p:nvSpPr>
        <p:spPr>
          <a:xfrm>
            <a:off x="1305017" y="4489895"/>
            <a:ext cx="2982897" cy="385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russia.increase_population</a:t>
            </a:r>
            <a:r>
              <a:rPr lang="en-US" sz="1400" dirty="0"/>
              <a:t>(99999)</a:t>
            </a:r>
            <a:endParaRPr lang="ru-RU" sz="1400" dirty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C5FF458-21EA-481B-B3BF-7DC4893C80BC}"/>
              </a:ext>
            </a:extLst>
          </p:cNvPr>
          <p:cNvSpPr/>
          <p:nvPr/>
        </p:nvSpPr>
        <p:spPr>
          <a:xfrm>
            <a:off x="1606859" y="3649001"/>
            <a:ext cx="6871625" cy="994299"/>
          </a:xfrm>
          <a:custGeom>
            <a:avLst/>
            <a:gdLst>
              <a:gd name="connsiteX0" fmla="*/ 0 w 6871625"/>
              <a:gd name="connsiteY0" fmla="*/ 994299 h 994299"/>
              <a:gd name="connsiteX1" fmla="*/ 17755 w 6871625"/>
              <a:gd name="connsiteY1" fmla="*/ 949911 h 994299"/>
              <a:gd name="connsiteX2" fmla="*/ 35510 w 6871625"/>
              <a:gd name="connsiteY2" fmla="*/ 870012 h 994299"/>
              <a:gd name="connsiteX3" fmla="*/ 53266 w 6871625"/>
              <a:gd name="connsiteY3" fmla="*/ 852256 h 994299"/>
              <a:gd name="connsiteX4" fmla="*/ 71021 w 6871625"/>
              <a:gd name="connsiteY4" fmla="*/ 825623 h 994299"/>
              <a:gd name="connsiteX5" fmla="*/ 115409 w 6871625"/>
              <a:gd name="connsiteY5" fmla="*/ 745724 h 994299"/>
              <a:gd name="connsiteX6" fmla="*/ 142042 w 6871625"/>
              <a:gd name="connsiteY6" fmla="*/ 736847 h 994299"/>
              <a:gd name="connsiteX7" fmla="*/ 150920 w 6871625"/>
              <a:gd name="connsiteY7" fmla="*/ 710214 h 994299"/>
              <a:gd name="connsiteX8" fmla="*/ 213064 w 6871625"/>
              <a:gd name="connsiteY8" fmla="*/ 683580 h 994299"/>
              <a:gd name="connsiteX9" fmla="*/ 239697 w 6871625"/>
              <a:gd name="connsiteY9" fmla="*/ 665825 h 994299"/>
              <a:gd name="connsiteX10" fmla="*/ 292963 w 6871625"/>
              <a:gd name="connsiteY10" fmla="*/ 648070 h 994299"/>
              <a:gd name="connsiteX11" fmla="*/ 372862 w 6871625"/>
              <a:gd name="connsiteY11" fmla="*/ 621437 h 994299"/>
              <a:gd name="connsiteX12" fmla="*/ 426128 w 6871625"/>
              <a:gd name="connsiteY12" fmla="*/ 603681 h 994299"/>
              <a:gd name="connsiteX13" fmla="*/ 452761 w 6871625"/>
              <a:gd name="connsiteY13" fmla="*/ 594804 h 994299"/>
              <a:gd name="connsiteX14" fmla="*/ 523782 w 6871625"/>
              <a:gd name="connsiteY14" fmla="*/ 559293 h 994299"/>
              <a:gd name="connsiteX15" fmla="*/ 523782 w 6871625"/>
              <a:gd name="connsiteY15" fmla="*/ 559293 h 994299"/>
              <a:gd name="connsiteX16" fmla="*/ 603681 w 6871625"/>
              <a:gd name="connsiteY16" fmla="*/ 514905 h 994299"/>
              <a:gd name="connsiteX17" fmla="*/ 648069 w 6871625"/>
              <a:gd name="connsiteY17" fmla="*/ 488272 h 994299"/>
              <a:gd name="connsiteX18" fmla="*/ 692458 w 6871625"/>
              <a:gd name="connsiteY18" fmla="*/ 461639 h 994299"/>
              <a:gd name="connsiteX19" fmla="*/ 745724 w 6871625"/>
              <a:gd name="connsiteY19" fmla="*/ 435006 h 994299"/>
              <a:gd name="connsiteX20" fmla="*/ 772357 w 6871625"/>
              <a:gd name="connsiteY20" fmla="*/ 417250 h 994299"/>
              <a:gd name="connsiteX21" fmla="*/ 834501 w 6871625"/>
              <a:gd name="connsiteY21" fmla="*/ 390617 h 994299"/>
              <a:gd name="connsiteX22" fmla="*/ 861134 w 6871625"/>
              <a:gd name="connsiteY22" fmla="*/ 372862 h 994299"/>
              <a:gd name="connsiteX23" fmla="*/ 887767 w 6871625"/>
              <a:gd name="connsiteY23" fmla="*/ 363984 h 994299"/>
              <a:gd name="connsiteX24" fmla="*/ 941033 w 6871625"/>
              <a:gd name="connsiteY24" fmla="*/ 328474 h 994299"/>
              <a:gd name="connsiteX25" fmla="*/ 994299 w 6871625"/>
              <a:gd name="connsiteY25" fmla="*/ 319596 h 994299"/>
              <a:gd name="connsiteX26" fmla="*/ 1091953 w 6871625"/>
              <a:gd name="connsiteY26" fmla="*/ 284085 h 994299"/>
              <a:gd name="connsiteX27" fmla="*/ 1118586 w 6871625"/>
              <a:gd name="connsiteY27" fmla="*/ 275208 h 994299"/>
              <a:gd name="connsiteX28" fmla="*/ 1154097 w 6871625"/>
              <a:gd name="connsiteY28" fmla="*/ 257452 h 994299"/>
              <a:gd name="connsiteX29" fmla="*/ 1260629 w 6871625"/>
              <a:gd name="connsiteY29" fmla="*/ 239697 h 994299"/>
              <a:gd name="connsiteX30" fmla="*/ 1322772 w 6871625"/>
              <a:gd name="connsiteY30" fmla="*/ 221942 h 994299"/>
              <a:gd name="connsiteX31" fmla="*/ 1367161 w 6871625"/>
              <a:gd name="connsiteY31" fmla="*/ 213064 h 994299"/>
              <a:gd name="connsiteX32" fmla="*/ 1438182 w 6871625"/>
              <a:gd name="connsiteY32" fmla="*/ 204186 h 994299"/>
              <a:gd name="connsiteX33" fmla="*/ 1482570 w 6871625"/>
              <a:gd name="connsiteY33" fmla="*/ 195309 h 994299"/>
              <a:gd name="connsiteX34" fmla="*/ 1651246 w 6871625"/>
              <a:gd name="connsiteY34" fmla="*/ 186431 h 994299"/>
              <a:gd name="connsiteX35" fmla="*/ 1713390 w 6871625"/>
              <a:gd name="connsiteY35" fmla="*/ 168676 h 994299"/>
              <a:gd name="connsiteX36" fmla="*/ 1784411 w 6871625"/>
              <a:gd name="connsiteY36" fmla="*/ 159798 h 994299"/>
              <a:gd name="connsiteX37" fmla="*/ 1837677 w 6871625"/>
              <a:gd name="connsiteY37" fmla="*/ 150920 h 994299"/>
              <a:gd name="connsiteX38" fmla="*/ 1873188 w 6871625"/>
              <a:gd name="connsiteY38" fmla="*/ 142043 h 994299"/>
              <a:gd name="connsiteX39" fmla="*/ 1961965 w 6871625"/>
              <a:gd name="connsiteY39" fmla="*/ 133165 h 994299"/>
              <a:gd name="connsiteX40" fmla="*/ 2024108 w 6871625"/>
              <a:gd name="connsiteY40" fmla="*/ 115410 h 994299"/>
              <a:gd name="connsiteX41" fmla="*/ 2104007 w 6871625"/>
              <a:gd name="connsiteY41" fmla="*/ 106532 h 994299"/>
              <a:gd name="connsiteX42" fmla="*/ 2157273 w 6871625"/>
              <a:gd name="connsiteY42" fmla="*/ 97654 h 994299"/>
              <a:gd name="connsiteX43" fmla="*/ 2405848 w 6871625"/>
              <a:gd name="connsiteY43" fmla="*/ 79899 h 994299"/>
              <a:gd name="connsiteX44" fmla="*/ 3293615 w 6871625"/>
              <a:gd name="connsiteY44" fmla="*/ 71021 h 994299"/>
              <a:gd name="connsiteX45" fmla="*/ 3338003 w 6871625"/>
              <a:gd name="connsiteY45" fmla="*/ 62144 h 994299"/>
              <a:gd name="connsiteX46" fmla="*/ 3364636 w 6871625"/>
              <a:gd name="connsiteY46" fmla="*/ 53266 h 994299"/>
              <a:gd name="connsiteX47" fmla="*/ 3506679 w 6871625"/>
              <a:gd name="connsiteY47" fmla="*/ 44388 h 994299"/>
              <a:gd name="connsiteX48" fmla="*/ 3675355 w 6871625"/>
              <a:gd name="connsiteY48" fmla="*/ 26633 h 994299"/>
              <a:gd name="connsiteX49" fmla="*/ 4003829 w 6871625"/>
              <a:gd name="connsiteY49" fmla="*/ 8878 h 994299"/>
              <a:gd name="connsiteX50" fmla="*/ 4199137 w 6871625"/>
              <a:gd name="connsiteY50" fmla="*/ 0 h 994299"/>
              <a:gd name="connsiteX51" fmla="*/ 4820574 w 6871625"/>
              <a:gd name="connsiteY51" fmla="*/ 8878 h 994299"/>
              <a:gd name="connsiteX52" fmla="*/ 4909351 w 6871625"/>
              <a:gd name="connsiteY52" fmla="*/ 26633 h 994299"/>
              <a:gd name="connsiteX53" fmla="*/ 5007005 w 6871625"/>
              <a:gd name="connsiteY53" fmla="*/ 44388 h 994299"/>
              <a:gd name="connsiteX54" fmla="*/ 5069149 w 6871625"/>
              <a:gd name="connsiteY54" fmla="*/ 62144 h 994299"/>
              <a:gd name="connsiteX55" fmla="*/ 5122415 w 6871625"/>
              <a:gd name="connsiteY55" fmla="*/ 71021 h 994299"/>
              <a:gd name="connsiteX56" fmla="*/ 5175681 w 6871625"/>
              <a:gd name="connsiteY56" fmla="*/ 88777 h 994299"/>
              <a:gd name="connsiteX57" fmla="*/ 5477522 w 6871625"/>
              <a:gd name="connsiteY57" fmla="*/ 106532 h 994299"/>
              <a:gd name="connsiteX58" fmla="*/ 5584054 w 6871625"/>
              <a:gd name="connsiteY58" fmla="*/ 124287 h 994299"/>
              <a:gd name="connsiteX59" fmla="*/ 5637320 w 6871625"/>
              <a:gd name="connsiteY59" fmla="*/ 142043 h 994299"/>
              <a:gd name="connsiteX60" fmla="*/ 5788240 w 6871625"/>
              <a:gd name="connsiteY60" fmla="*/ 159798 h 994299"/>
              <a:gd name="connsiteX61" fmla="*/ 5859262 w 6871625"/>
              <a:gd name="connsiteY61" fmla="*/ 177553 h 994299"/>
              <a:gd name="connsiteX62" fmla="*/ 5894772 w 6871625"/>
              <a:gd name="connsiteY62" fmla="*/ 186431 h 994299"/>
              <a:gd name="connsiteX63" fmla="*/ 5974671 w 6871625"/>
              <a:gd name="connsiteY63" fmla="*/ 195309 h 994299"/>
              <a:gd name="connsiteX64" fmla="*/ 6019060 w 6871625"/>
              <a:gd name="connsiteY64" fmla="*/ 204186 h 994299"/>
              <a:gd name="connsiteX65" fmla="*/ 6169980 w 6871625"/>
              <a:gd name="connsiteY65" fmla="*/ 221942 h 994299"/>
              <a:gd name="connsiteX66" fmla="*/ 6205491 w 6871625"/>
              <a:gd name="connsiteY66" fmla="*/ 230819 h 994299"/>
              <a:gd name="connsiteX67" fmla="*/ 6232124 w 6871625"/>
              <a:gd name="connsiteY67" fmla="*/ 239697 h 994299"/>
              <a:gd name="connsiteX68" fmla="*/ 6365289 w 6871625"/>
              <a:gd name="connsiteY68" fmla="*/ 248575 h 994299"/>
              <a:gd name="connsiteX69" fmla="*/ 6454066 w 6871625"/>
              <a:gd name="connsiteY69" fmla="*/ 275208 h 994299"/>
              <a:gd name="connsiteX70" fmla="*/ 6480699 w 6871625"/>
              <a:gd name="connsiteY70" fmla="*/ 284085 h 994299"/>
              <a:gd name="connsiteX71" fmla="*/ 6596108 w 6871625"/>
              <a:gd name="connsiteY71" fmla="*/ 310718 h 994299"/>
              <a:gd name="connsiteX72" fmla="*/ 6622741 w 6871625"/>
              <a:gd name="connsiteY72" fmla="*/ 328474 h 994299"/>
              <a:gd name="connsiteX73" fmla="*/ 6649374 w 6871625"/>
              <a:gd name="connsiteY73" fmla="*/ 337351 h 994299"/>
              <a:gd name="connsiteX74" fmla="*/ 6667130 w 6871625"/>
              <a:gd name="connsiteY74" fmla="*/ 355107 h 994299"/>
              <a:gd name="connsiteX75" fmla="*/ 6720396 w 6871625"/>
              <a:gd name="connsiteY75" fmla="*/ 390617 h 994299"/>
              <a:gd name="connsiteX76" fmla="*/ 6782539 w 6871625"/>
              <a:gd name="connsiteY76" fmla="*/ 461639 h 994299"/>
              <a:gd name="connsiteX77" fmla="*/ 6800295 w 6871625"/>
              <a:gd name="connsiteY77" fmla="*/ 514905 h 994299"/>
              <a:gd name="connsiteX78" fmla="*/ 6818050 w 6871625"/>
              <a:gd name="connsiteY78" fmla="*/ 568171 h 994299"/>
              <a:gd name="connsiteX79" fmla="*/ 6826928 w 6871625"/>
              <a:gd name="connsiteY79" fmla="*/ 594804 h 994299"/>
              <a:gd name="connsiteX80" fmla="*/ 6853561 w 6871625"/>
              <a:gd name="connsiteY80" fmla="*/ 648070 h 994299"/>
              <a:gd name="connsiteX81" fmla="*/ 6862438 w 6871625"/>
              <a:gd name="connsiteY81" fmla="*/ 905522 h 994299"/>
              <a:gd name="connsiteX82" fmla="*/ 6871316 w 6871625"/>
              <a:gd name="connsiteY82" fmla="*/ 976544 h 99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871625" h="994299">
                <a:moveTo>
                  <a:pt x="0" y="994299"/>
                </a:moveTo>
                <a:cubicBezTo>
                  <a:pt x="5918" y="979503"/>
                  <a:pt x="13562" y="965285"/>
                  <a:pt x="17755" y="949911"/>
                </a:cubicBezTo>
                <a:cubicBezTo>
                  <a:pt x="21637" y="935676"/>
                  <a:pt x="24338" y="888632"/>
                  <a:pt x="35510" y="870012"/>
                </a:cubicBezTo>
                <a:cubicBezTo>
                  <a:pt x="39816" y="862835"/>
                  <a:pt x="48037" y="858792"/>
                  <a:pt x="53266" y="852256"/>
                </a:cubicBezTo>
                <a:cubicBezTo>
                  <a:pt x="59931" y="843924"/>
                  <a:pt x="66249" y="835166"/>
                  <a:pt x="71021" y="825623"/>
                </a:cubicBezTo>
                <a:cubicBezTo>
                  <a:pt x="83527" y="800610"/>
                  <a:pt x="81823" y="756919"/>
                  <a:pt x="115409" y="745724"/>
                </a:cubicBezTo>
                <a:lnTo>
                  <a:pt x="142042" y="736847"/>
                </a:lnTo>
                <a:cubicBezTo>
                  <a:pt x="145001" y="727969"/>
                  <a:pt x="145074" y="717521"/>
                  <a:pt x="150920" y="710214"/>
                </a:cubicBezTo>
                <a:cubicBezTo>
                  <a:pt x="166248" y="691054"/>
                  <a:pt x="191739" y="688911"/>
                  <a:pt x="213064" y="683580"/>
                </a:cubicBezTo>
                <a:cubicBezTo>
                  <a:pt x="221942" y="677662"/>
                  <a:pt x="229947" y="670158"/>
                  <a:pt x="239697" y="665825"/>
                </a:cubicBezTo>
                <a:cubicBezTo>
                  <a:pt x="256800" y="658224"/>
                  <a:pt x="275208" y="653988"/>
                  <a:pt x="292963" y="648070"/>
                </a:cubicBezTo>
                <a:lnTo>
                  <a:pt x="372862" y="621437"/>
                </a:lnTo>
                <a:lnTo>
                  <a:pt x="426128" y="603681"/>
                </a:lnTo>
                <a:lnTo>
                  <a:pt x="452761" y="594804"/>
                </a:lnTo>
                <a:cubicBezTo>
                  <a:pt x="483750" y="563814"/>
                  <a:pt x="462575" y="579695"/>
                  <a:pt x="523782" y="559293"/>
                </a:cubicBezTo>
                <a:lnTo>
                  <a:pt x="523782" y="559293"/>
                </a:lnTo>
                <a:cubicBezTo>
                  <a:pt x="584834" y="518591"/>
                  <a:pt x="556804" y="530530"/>
                  <a:pt x="603681" y="514905"/>
                </a:cubicBezTo>
                <a:cubicBezTo>
                  <a:pt x="648667" y="469917"/>
                  <a:pt x="590449" y="522844"/>
                  <a:pt x="648069" y="488272"/>
                </a:cubicBezTo>
                <a:cubicBezTo>
                  <a:pt x="709000" y="451714"/>
                  <a:pt x="617013" y="486785"/>
                  <a:pt x="692458" y="461639"/>
                </a:cubicBezTo>
                <a:cubicBezTo>
                  <a:pt x="768785" y="410752"/>
                  <a:pt x="672213" y="471761"/>
                  <a:pt x="745724" y="435006"/>
                </a:cubicBezTo>
                <a:cubicBezTo>
                  <a:pt x="755267" y="430234"/>
                  <a:pt x="762814" y="422022"/>
                  <a:pt x="772357" y="417250"/>
                </a:cubicBezTo>
                <a:cubicBezTo>
                  <a:pt x="871974" y="367442"/>
                  <a:pt x="705160" y="464527"/>
                  <a:pt x="834501" y="390617"/>
                </a:cubicBezTo>
                <a:cubicBezTo>
                  <a:pt x="843765" y="385323"/>
                  <a:pt x="851591" y="377634"/>
                  <a:pt x="861134" y="372862"/>
                </a:cubicBezTo>
                <a:cubicBezTo>
                  <a:pt x="869504" y="368677"/>
                  <a:pt x="879587" y="368529"/>
                  <a:pt x="887767" y="363984"/>
                </a:cubicBezTo>
                <a:cubicBezTo>
                  <a:pt x="906421" y="353621"/>
                  <a:pt x="919984" y="331982"/>
                  <a:pt x="941033" y="328474"/>
                </a:cubicBezTo>
                <a:cubicBezTo>
                  <a:pt x="958788" y="325515"/>
                  <a:pt x="976836" y="323962"/>
                  <a:pt x="994299" y="319596"/>
                </a:cubicBezTo>
                <a:cubicBezTo>
                  <a:pt x="1031615" y="310267"/>
                  <a:pt x="1056642" y="297327"/>
                  <a:pt x="1091953" y="284085"/>
                </a:cubicBezTo>
                <a:cubicBezTo>
                  <a:pt x="1100715" y="280799"/>
                  <a:pt x="1109985" y="278894"/>
                  <a:pt x="1118586" y="275208"/>
                </a:cubicBezTo>
                <a:cubicBezTo>
                  <a:pt x="1130750" y="269995"/>
                  <a:pt x="1141542" y="261637"/>
                  <a:pt x="1154097" y="257452"/>
                </a:cubicBezTo>
                <a:cubicBezTo>
                  <a:pt x="1176172" y="250094"/>
                  <a:pt x="1242946" y="242912"/>
                  <a:pt x="1260629" y="239697"/>
                </a:cubicBezTo>
                <a:cubicBezTo>
                  <a:pt x="1321502" y="228629"/>
                  <a:pt x="1272074" y="234616"/>
                  <a:pt x="1322772" y="221942"/>
                </a:cubicBezTo>
                <a:cubicBezTo>
                  <a:pt x="1337411" y="218282"/>
                  <a:pt x="1352247" y="215359"/>
                  <a:pt x="1367161" y="213064"/>
                </a:cubicBezTo>
                <a:cubicBezTo>
                  <a:pt x="1390741" y="209436"/>
                  <a:pt x="1414602" y="207814"/>
                  <a:pt x="1438182" y="204186"/>
                </a:cubicBezTo>
                <a:cubicBezTo>
                  <a:pt x="1453096" y="201892"/>
                  <a:pt x="1467533" y="196562"/>
                  <a:pt x="1482570" y="195309"/>
                </a:cubicBezTo>
                <a:cubicBezTo>
                  <a:pt x="1538679" y="190633"/>
                  <a:pt x="1595021" y="189390"/>
                  <a:pt x="1651246" y="186431"/>
                </a:cubicBezTo>
                <a:cubicBezTo>
                  <a:pt x="1672360" y="179393"/>
                  <a:pt x="1691088" y="172393"/>
                  <a:pt x="1713390" y="168676"/>
                </a:cubicBezTo>
                <a:cubicBezTo>
                  <a:pt x="1736923" y="164754"/>
                  <a:pt x="1760793" y="163172"/>
                  <a:pt x="1784411" y="159798"/>
                </a:cubicBezTo>
                <a:cubicBezTo>
                  <a:pt x="1802230" y="157252"/>
                  <a:pt x="1820026" y="154450"/>
                  <a:pt x="1837677" y="150920"/>
                </a:cubicBezTo>
                <a:cubicBezTo>
                  <a:pt x="1849641" y="148527"/>
                  <a:pt x="1861109" y="143768"/>
                  <a:pt x="1873188" y="142043"/>
                </a:cubicBezTo>
                <a:cubicBezTo>
                  <a:pt x="1902629" y="137837"/>
                  <a:pt x="1932373" y="136124"/>
                  <a:pt x="1961965" y="133165"/>
                </a:cubicBezTo>
                <a:cubicBezTo>
                  <a:pt x="1981856" y="126534"/>
                  <a:pt x="2003401" y="118596"/>
                  <a:pt x="2024108" y="115410"/>
                </a:cubicBezTo>
                <a:cubicBezTo>
                  <a:pt x="2050593" y="111335"/>
                  <a:pt x="2077445" y="110074"/>
                  <a:pt x="2104007" y="106532"/>
                </a:cubicBezTo>
                <a:cubicBezTo>
                  <a:pt x="2121849" y="104153"/>
                  <a:pt x="2139412" y="99887"/>
                  <a:pt x="2157273" y="97654"/>
                </a:cubicBezTo>
                <a:cubicBezTo>
                  <a:pt x="2228557" y="88744"/>
                  <a:pt x="2342958" y="80965"/>
                  <a:pt x="2405848" y="79899"/>
                </a:cubicBezTo>
                <a:lnTo>
                  <a:pt x="3293615" y="71021"/>
                </a:lnTo>
                <a:cubicBezTo>
                  <a:pt x="3308411" y="68062"/>
                  <a:pt x="3323365" y="65804"/>
                  <a:pt x="3338003" y="62144"/>
                </a:cubicBezTo>
                <a:cubicBezTo>
                  <a:pt x="3347082" y="59874"/>
                  <a:pt x="3355330" y="54246"/>
                  <a:pt x="3364636" y="53266"/>
                </a:cubicBezTo>
                <a:cubicBezTo>
                  <a:pt x="3411815" y="48300"/>
                  <a:pt x="3459412" y="48439"/>
                  <a:pt x="3506679" y="44388"/>
                </a:cubicBezTo>
                <a:cubicBezTo>
                  <a:pt x="3563008" y="39560"/>
                  <a:pt x="3675355" y="26633"/>
                  <a:pt x="3675355" y="26633"/>
                </a:cubicBezTo>
                <a:cubicBezTo>
                  <a:pt x="3806729" y="-6212"/>
                  <a:pt x="3690011" y="20289"/>
                  <a:pt x="4003829" y="8878"/>
                </a:cubicBezTo>
                <a:lnTo>
                  <a:pt x="4199137" y="0"/>
                </a:lnTo>
                <a:lnTo>
                  <a:pt x="4820574" y="8878"/>
                </a:lnTo>
                <a:cubicBezTo>
                  <a:pt x="4893394" y="10769"/>
                  <a:pt x="4862235" y="14854"/>
                  <a:pt x="4909351" y="26633"/>
                </a:cubicBezTo>
                <a:cubicBezTo>
                  <a:pt x="4934176" y="32839"/>
                  <a:pt x="4983249" y="40429"/>
                  <a:pt x="5007005" y="44388"/>
                </a:cubicBezTo>
                <a:cubicBezTo>
                  <a:pt x="5032387" y="52849"/>
                  <a:pt x="5041282" y="56571"/>
                  <a:pt x="5069149" y="62144"/>
                </a:cubicBezTo>
                <a:cubicBezTo>
                  <a:pt x="5086800" y="65674"/>
                  <a:pt x="5104660" y="68062"/>
                  <a:pt x="5122415" y="71021"/>
                </a:cubicBezTo>
                <a:cubicBezTo>
                  <a:pt x="5140170" y="76940"/>
                  <a:pt x="5157153" y="86130"/>
                  <a:pt x="5175681" y="88777"/>
                </a:cubicBezTo>
                <a:cubicBezTo>
                  <a:pt x="5316975" y="108960"/>
                  <a:pt x="5216914" y="96880"/>
                  <a:pt x="5477522" y="106532"/>
                </a:cubicBezTo>
                <a:cubicBezTo>
                  <a:pt x="5504186" y="110341"/>
                  <a:pt x="5555503" y="116500"/>
                  <a:pt x="5584054" y="124287"/>
                </a:cubicBezTo>
                <a:cubicBezTo>
                  <a:pt x="5602110" y="129211"/>
                  <a:pt x="5618859" y="138966"/>
                  <a:pt x="5637320" y="142043"/>
                </a:cubicBezTo>
                <a:cubicBezTo>
                  <a:pt x="5722827" y="156293"/>
                  <a:pt x="5672660" y="149290"/>
                  <a:pt x="5788240" y="159798"/>
                </a:cubicBezTo>
                <a:cubicBezTo>
                  <a:pt x="5835835" y="175664"/>
                  <a:pt x="5794979" y="163268"/>
                  <a:pt x="5859262" y="177553"/>
                </a:cubicBezTo>
                <a:cubicBezTo>
                  <a:pt x="5871172" y="180200"/>
                  <a:pt x="5882713" y="184576"/>
                  <a:pt x="5894772" y="186431"/>
                </a:cubicBezTo>
                <a:cubicBezTo>
                  <a:pt x="5921257" y="190506"/>
                  <a:pt x="5948143" y="191519"/>
                  <a:pt x="5974671" y="195309"/>
                </a:cubicBezTo>
                <a:cubicBezTo>
                  <a:pt x="5989609" y="197443"/>
                  <a:pt x="6004176" y="201705"/>
                  <a:pt x="6019060" y="204186"/>
                </a:cubicBezTo>
                <a:cubicBezTo>
                  <a:pt x="6077946" y="214000"/>
                  <a:pt x="6106855" y="215629"/>
                  <a:pt x="6169980" y="221942"/>
                </a:cubicBezTo>
                <a:cubicBezTo>
                  <a:pt x="6181817" y="224901"/>
                  <a:pt x="6193759" y="227467"/>
                  <a:pt x="6205491" y="230819"/>
                </a:cubicBezTo>
                <a:cubicBezTo>
                  <a:pt x="6214489" y="233390"/>
                  <a:pt x="6222823" y="238664"/>
                  <a:pt x="6232124" y="239697"/>
                </a:cubicBezTo>
                <a:cubicBezTo>
                  <a:pt x="6276339" y="244610"/>
                  <a:pt x="6320901" y="245616"/>
                  <a:pt x="6365289" y="248575"/>
                </a:cubicBezTo>
                <a:cubicBezTo>
                  <a:pt x="6491847" y="290760"/>
                  <a:pt x="6360163" y="248379"/>
                  <a:pt x="6454066" y="275208"/>
                </a:cubicBezTo>
                <a:cubicBezTo>
                  <a:pt x="6463064" y="277779"/>
                  <a:pt x="6471581" y="281981"/>
                  <a:pt x="6480699" y="284085"/>
                </a:cubicBezTo>
                <a:cubicBezTo>
                  <a:pt x="6608037" y="313471"/>
                  <a:pt x="6531733" y="289261"/>
                  <a:pt x="6596108" y="310718"/>
                </a:cubicBezTo>
                <a:cubicBezTo>
                  <a:pt x="6604986" y="316637"/>
                  <a:pt x="6613198" y="323702"/>
                  <a:pt x="6622741" y="328474"/>
                </a:cubicBezTo>
                <a:cubicBezTo>
                  <a:pt x="6631111" y="332659"/>
                  <a:pt x="6641350" y="332536"/>
                  <a:pt x="6649374" y="337351"/>
                </a:cubicBezTo>
                <a:cubicBezTo>
                  <a:pt x="6656551" y="341657"/>
                  <a:pt x="6660434" y="350085"/>
                  <a:pt x="6667130" y="355107"/>
                </a:cubicBezTo>
                <a:cubicBezTo>
                  <a:pt x="6684201" y="367910"/>
                  <a:pt x="6705307" y="375528"/>
                  <a:pt x="6720396" y="390617"/>
                </a:cubicBezTo>
                <a:cubicBezTo>
                  <a:pt x="6737779" y="408000"/>
                  <a:pt x="6770794" y="435212"/>
                  <a:pt x="6782539" y="461639"/>
                </a:cubicBezTo>
                <a:cubicBezTo>
                  <a:pt x="6790140" y="478742"/>
                  <a:pt x="6794377" y="497150"/>
                  <a:pt x="6800295" y="514905"/>
                </a:cubicBezTo>
                <a:lnTo>
                  <a:pt x="6818050" y="568171"/>
                </a:lnTo>
                <a:cubicBezTo>
                  <a:pt x="6821009" y="577049"/>
                  <a:pt x="6824658" y="585725"/>
                  <a:pt x="6826928" y="594804"/>
                </a:cubicBezTo>
                <a:cubicBezTo>
                  <a:pt x="6837835" y="638434"/>
                  <a:pt x="6827178" y="621687"/>
                  <a:pt x="6853561" y="648070"/>
                </a:cubicBezTo>
                <a:cubicBezTo>
                  <a:pt x="6856520" y="733887"/>
                  <a:pt x="6857243" y="819811"/>
                  <a:pt x="6862438" y="905522"/>
                </a:cubicBezTo>
                <a:cubicBezTo>
                  <a:pt x="6874187" y="1099384"/>
                  <a:pt x="6871316" y="786350"/>
                  <a:pt x="6871316" y="976544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16213FE2-A739-4DFD-A164-33140C30191D}"/>
              </a:ext>
            </a:extLst>
          </p:cNvPr>
          <p:cNvSpPr/>
          <p:nvPr/>
        </p:nvSpPr>
        <p:spPr>
          <a:xfrm>
            <a:off x="3613212" y="3506958"/>
            <a:ext cx="5211936" cy="1127464"/>
          </a:xfrm>
          <a:custGeom>
            <a:avLst/>
            <a:gdLst>
              <a:gd name="connsiteX0" fmla="*/ 0 w 5211936"/>
              <a:gd name="connsiteY0" fmla="*/ 1074198 h 1127464"/>
              <a:gd name="connsiteX1" fmla="*/ 97654 w 5211936"/>
              <a:gd name="connsiteY1" fmla="*/ 994299 h 1127464"/>
              <a:gd name="connsiteX2" fmla="*/ 124287 w 5211936"/>
              <a:gd name="connsiteY2" fmla="*/ 967666 h 1127464"/>
              <a:gd name="connsiteX3" fmla="*/ 159798 w 5211936"/>
              <a:gd name="connsiteY3" fmla="*/ 949911 h 1127464"/>
              <a:gd name="connsiteX4" fmla="*/ 213064 w 5211936"/>
              <a:gd name="connsiteY4" fmla="*/ 905523 h 1127464"/>
              <a:gd name="connsiteX5" fmla="*/ 248575 w 5211936"/>
              <a:gd name="connsiteY5" fmla="*/ 878890 h 1127464"/>
              <a:gd name="connsiteX6" fmla="*/ 275208 w 5211936"/>
              <a:gd name="connsiteY6" fmla="*/ 852257 h 1127464"/>
              <a:gd name="connsiteX7" fmla="*/ 355107 w 5211936"/>
              <a:gd name="connsiteY7" fmla="*/ 798990 h 1127464"/>
              <a:gd name="connsiteX8" fmla="*/ 435006 w 5211936"/>
              <a:gd name="connsiteY8" fmla="*/ 754602 h 1127464"/>
              <a:gd name="connsiteX9" fmla="*/ 461639 w 5211936"/>
              <a:gd name="connsiteY9" fmla="*/ 727969 h 1127464"/>
              <a:gd name="connsiteX10" fmla="*/ 488272 w 5211936"/>
              <a:gd name="connsiteY10" fmla="*/ 719091 h 1127464"/>
              <a:gd name="connsiteX11" fmla="*/ 523782 w 5211936"/>
              <a:gd name="connsiteY11" fmla="*/ 683581 h 1127464"/>
              <a:gd name="connsiteX12" fmla="*/ 577048 w 5211936"/>
              <a:gd name="connsiteY12" fmla="*/ 665825 h 1127464"/>
              <a:gd name="connsiteX13" fmla="*/ 630314 w 5211936"/>
              <a:gd name="connsiteY13" fmla="*/ 639192 h 1127464"/>
              <a:gd name="connsiteX14" fmla="*/ 674703 w 5211936"/>
              <a:gd name="connsiteY14" fmla="*/ 603682 h 1127464"/>
              <a:gd name="connsiteX15" fmla="*/ 692458 w 5211936"/>
              <a:gd name="connsiteY15" fmla="*/ 585926 h 1127464"/>
              <a:gd name="connsiteX16" fmla="*/ 763480 w 5211936"/>
              <a:gd name="connsiteY16" fmla="*/ 568171 h 1127464"/>
              <a:gd name="connsiteX17" fmla="*/ 843379 w 5211936"/>
              <a:gd name="connsiteY17" fmla="*/ 523783 h 1127464"/>
              <a:gd name="connsiteX18" fmla="*/ 870012 w 5211936"/>
              <a:gd name="connsiteY18" fmla="*/ 506027 h 1127464"/>
              <a:gd name="connsiteX19" fmla="*/ 905522 w 5211936"/>
              <a:gd name="connsiteY19" fmla="*/ 488272 h 1127464"/>
              <a:gd name="connsiteX20" fmla="*/ 932155 w 5211936"/>
              <a:gd name="connsiteY20" fmla="*/ 470517 h 1127464"/>
              <a:gd name="connsiteX21" fmla="*/ 1003177 w 5211936"/>
              <a:gd name="connsiteY21" fmla="*/ 452761 h 1127464"/>
              <a:gd name="connsiteX22" fmla="*/ 1047565 w 5211936"/>
              <a:gd name="connsiteY22" fmla="*/ 435006 h 1127464"/>
              <a:gd name="connsiteX23" fmla="*/ 1083076 w 5211936"/>
              <a:gd name="connsiteY23" fmla="*/ 417251 h 1127464"/>
              <a:gd name="connsiteX24" fmla="*/ 1127464 w 5211936"/>
              <a:gd name="connsiteY24" fmla="*/ 399495 h 1127464"/>
              <a:gd name="connsiteX25" fmla="*/ 1154097 w 5211936"/>
              <a:gd name="connsiteY25" fmla="*/ 381740 h 1127464"/>
              <a:gd name="connsiteX26" fmla="*/ 1180730 w 5211936"/>
              <a:gd name="connsiteY26" fmla="*/ 372862 h 1127464"/>
              <a:gd name="connsiteX27" fmla="*/ 1225118 w 5211936"/>
              <a:gd name="connsiteY27" fmla="*/ 355107 h 1127464"/>
              <a:gd name="connsiteX28" fmla="*/ 1260629 w 5211936"/>
              <a:gd name="connsiteY28" fmla="*/ 337352 h 1127464"/>
              <a:gd name="connsiteX29" fmla="*/ 1296140 w 5211936"/>
              <a:gd name="connsiteY29" fmla="*/ 328474 h 1127464"/>
              <a:gd name="connsiteX30" fmla="*/ 1331650 w 5211936"/>
              <a:gd name="connsiteY30" fmla="*/ 310719 h 1127464"/>
              <a:gd name="connsiteX31" fmla="*/ 1384916 w 5211936"/>
              <a:gd name="connsiteY31" fmla="*/ 292963 h 1127464"/>
              <a:gd name="connsiteX32" fmla="*/ 1411549 w 5211936"/>
              <a:gd name="connsiteY32" fmla="*/ 284086 h 1127464"/>
              <a:gd name="connsiteX33" fmla="*/ 1447060 w 5211936"/>
              <a:gd name="connsiteY33" fmla="*/ 266330 h 1127464"/>
              <a:gd name="connsiteX34" fmla="*/ 1509204 w 5211936"/>
              <a:gd name="connsiteY34" fmla="*/ 257453 h 1127464"/>
              <a:gd name="connsiteX35" fmla="*/ 1606858 w 5211936"/>
              <a:gd name="connsiteY35" fmla="*/ 230820 h 1127464"/>
              <a:gd name="connsiteX36" fmla="*/ 1624614 w 5211936"/>
              <a:gd name="connsiteY36" fmla="*/ 213064 h 1127464"/>
              <a:gd name="connsiteX37" fmla="*/ 1677880 w 5211936"/>
              <a:gd name="connsiteY37" fmla="*/ 204187 h 1127464"/>
              <a:gd name="connsiteX38" fmla="*/ 1713390 w 5211936"/>
              <a:gd name="connsiteY38" fmla="*/ 195309 h 1127464"/>
              <a:gd name="connsiteX39" fmla="*/ 1775534 w 5211936"/>
              <a:gd name="connsiteY39" fmla="*/ 177554 h 1127464"/>
              <a:gd name="connsiteX40" fmla="*/ 1828800 w 5211936"/>
              <a:gd name="connsiteY40" fmla="*/ 168676 h 1127464"/>
              <a:gd name="connsiteX41" fmla="*/ 1864311 w 5211936"/>
              <a:gd name="connsiteY41" fmla="*/ 159798 h 1127464"/>
              <a:gd name="connsiteX42" fmla="*/ 1979720 w 5211936"/>
              <a:gd name="connsiteY42" fmla="*/ 150921 h 1127464"/>
              <a:gd name="connsiteX43" fmla="*/ 2183907 w 5211936"/>
              <a:gd name="connsiteY43" fmla="*/ 133165 h 1127464"/>
              <a:gd name="connsiteX44" fmla="*/ 2290439 w 5211936"/>
              <a:gd name="connsiteY44" fmla="*/ 115410 h 1127464"/>
              <a:gd name="connsiteX45" fmla="*/ 2467992 w 5211936"/>
              <a:gd name="connsiteY45" fmla="*/ 97655 h 1127464"/>
              <a:gd name="connsiteX46" fmla="*/ 2574524 w 5211936"/>
              <a:gd name="connsiteY46" fmla="*/ 71022 h 1127464"/>
              <a:gd name="connsiteX47" fmla="*/ 2645546 w 5211936"/>
              <a:gd name="connsiteY47" fmla="*/ 53266 h 1127464"/>
              <a:gd name="connsiteX48" fmla="*/ 2796466 w 5211936"/>
              <a:gd name="connsiteY48" fmla="*/ 35511 h 1127464"/>
              <a:gd name="connsiteX49" fmla="*/ 3062796 w 5211936"/>
              <a:gd name="connsiteY49" fmla="*/ 35511 h 1127464"/>
              <a:gd name="connsiteX50" fmla="*/ 3098307 w 5211936"/>
              <a:gd name="connsiteY50" fmla="*/ 44389 h 1127464"/>
              <a:gd name="connsiteX51" fmla="*/ 3320248 w 5211936"/>
              <a:gd name="connsiteY51" fmla="*/ 53266 h 1127464"/>
              <a:gd name="connsiteX52" fmla="*/ 3417903 w 5211936"/>
              <a:gd name="connsiteY52" fmla="*/ 62144 h 1127464"/>
              <a:gd name="connsiteX53" fmla="*/ 3515557 w 5211936"/>
              <a:gd name="connsiteY53" fmla="*/ 53266 h 1127464"/>
              <a:gd name="connsiteX54" fmla="*/ 3551068 w 5211936"/>
              <a:gd name="connsiteY54" fmla="*/ 44389 h 1127464"/>
              <a:gd name="connsiteX55" fmla="*/ 3604334 w 5211936"/>
              <a:gd name="connsiteY55" fmla="*/ 35511 h 1127464"/>
              <a:gd name="connsiteX56" fmla="*/ 3648722 w 5211936"/>
              <a:gd name="connsiteY56" fmla="*/ 17756 h 1127464"/>
              <a:gd name="connsiteX57" fmla="*/ 3808520 w 5211936"/>
              <a:gd name="connsiteY57" fmla="*/ 0 h 1127464"/>
              <a:gd name="connsiteX58" fmla="*/ 4190260 w 5211936"/>
              <a:gd name="connsiteY58" fmla="*/ 8878 h 1127464"/>
              <a:gd name="connsiteX59" fmla="*/ 4305670 w 5211936"/>
              <a:gd name="connsiteY59" fmla="*/ 26633 h 1127464"/>
              <a:gd name="connsiteX60" fmla="*/ 4376691 w 5211936"/>
              <a:gd name="connsiteY60" fmla="*/ 35511 h 1127464"/>
              <a:gd name="connsiteX61" fmla="*/ 4438835 w 5211936"/>
              <a:gd name="connsiteY61" fmla="*/ 53266 h 1127464"/>
              <a:gd name="connsiteX62" fmla="*/ 4492101 w 5211936"/>
              <a:gd name="connsiteY62" fmla="*/ 62144 h 1127464"/>
              <a:gd name="connsiteX63" fmla="*/ 4580878 w 5211936"/>
              <a:gd name="connsiteY63" fmla="*/ 88777 h 1127464"/>
              <a:gd name="connsiteX64" fmla="*/ 4678532 w 5211936"/>
              <a:gd name="connsiteY64" fmla="*/ 133165 h 1127464"/>
              <a:gd name="connsiteX65" fmla="*/ 4731798 w 5211936"/>
              <a:gd name="connsiteY65" fmla="*/ 159798 h 1127464"/>
              <a:gd name="connsiteX66" fmla="*/ 4785064 w 5211936"/>
              <a:gd name="connsiteY66" fmla="*/ 195309 h 1127464"/>
              <a:gd name="connsiteX67" fmla="*/ 4820575 w 5211936"/>
              <a:gd name="connsiteY67" fmla="*/ 221942 h 1127464"/>
              <a:gd name="connsiteX68" fmla="*/ 4847208 w 5211936"/>
              <a:gd name="connsiteY68" fmla="*/ 239697 h 1127464"/>
              <a:gd name="connsiteX69" fmla="*/ 4891596 w 5211936"/>
              <a:gd name="connsiteY69" fmla="*/ 284086 h 1127464"/>
              <a:gd name="connsiteX70" fmla="*/ 4918229 w 5211936"/>
              <a:gd name="connsiteY70" fmla="*/ 310719 h 1127464"/>
              <a:gd name="connsiteX71" fmla="*/ 4944862 w 5211936"/>
              <a:gd name="connsiteY71" fmla="*/ 328474 h 1127464"/>
              <a:gd name="connsiteX72" fmla="*/ 4980373 w 5211936"/>
              <a:gd name="connsiteY72" fmla="*/ 372862 h 1127464"/>
              <a:gd name="connsiteX73" fmla="*/ 5042516 w 5211936"/>
              <a:gd name="connsiteY73" fmla="*/ 443884 h 1127464"/>
              <a:gd name="connsiteX74" fmla="*/ 5086905 w 5211936"/>
              <a:gd name="connsiteY74" fmla="*/ 488272 h 1127464"/>
              <a:gd name="connsiteX75" fmla="*/ 5122415 w 5211936"/>
              <a:gd name="connsiteY75" fmla="*/ 541538 h 1127464"/>
              <a:gd name="connsiteX76" fmla="*/ 5149048 w 5211936"/>
              <a:gd name="connsiteY76" fmla="*/ 594804 h 1127464"/>
              <a:gd name="connsiteX77" fmla="*/ 5157926 w 5211936"/>
              <a:gd name="connsiteY77" fmla="*/ 648070 h 1127464"/>
              <a:gd name="connsiteX78" fmla="*/ 5166804 w 5211936"/>
              <a:gd name="connsiteY78" fmla="*/ 683581 h 1127464"/>
              <a:gd name="connsiteX79" fmla="*/ 5175681 w 5211936"/>
              <a:gd name="connsiteY79" fmla="*/ 949911 h 1127464"/>
              <a:gd name="connsiteX80" fmla="*/ 5184559 w 5211936"/>
              <a:gd name="connsiteY80" fmla="*/ 976544 h 1127464"/>
              <a:gd name="connsiteX81" fmla="*/ 5202314 w 5211936"/>
              <a:gd name="connsiteY81" fmla="*/ 1065321 h 1127464"/>
              <a:gd name="connsiteX82" fmla="*/ 5211192 w 5211936"/>
              <a:gd name="connsiteY82" fmla="*/ 1091954 h 1127464"/>
              <a:gd name="connsiteX83" fmla="*/ 5211192 w 5211936"/>
              <a:gd name="connsiteY83" fmla="*/ 1127464 h 11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11936" h="1127464">
                <a:moveTo>
                  <a:pt x="0" y="1074198"/>
                </a:moveTo>
                <a:cubicBezTo>
                  <a:pt x="32551" y="1047565"/>
                  <a:pt x="67914" y="1024039"/>
                  <a:pt x="97654" y="994299"/>
                </a:cubicBezTo>
                <a:cubicBezTo>
                  <a:pt x="106532" y="985421"/>
                  <a:pt x="114071" y="974963"/>
                  <a:pt x="124287" y="967666"/>
                </a:cubicBezTo>
                <a:cubicBezTo>
                  <a:pt x="135056" y="959974"/>
                  <a:pt x="148956" y="957500"/>
                  <a:pt x="159798" y="949911"/>
                </a:cubicBezTo>
                <a:cubicBezTo>
                  <a:pt x="178732" y="936657"/>
                  <a:pt x="195016" y="919961"/>
                  <a:pt x="213064" y="905523"/>
                </a:cubicBezTo>
                <a:cubicBezTo>
                  <a:pt x="224618" y="896280"/>
                  <a:pt x="237341" y="888519"/>
                  <a:pt x="248575" y="878890"/>
                </a:cubicBezTo>
                <a:cubicBezTo>
                  <a:pt x="258107" y="870719"/>
                  <a:pt x="265164" y="859790"/>
                  <a:pt x="275208" y="852257"/>
                </a:cubicBezTo>
                <a:cubicBezTo>
                  <a:pt x="300815" y="833051"/>
                  <a:pt x="330112" y="818986"/>
                  <a:pt x="355107" y="798990"/>
                </a:cubicBezTo>
                <a:cubicBezTo>
                  <a:pt x="409023" y="755858"/>
                  <a:pt x="381113" y="768076"/>
                  <a:pt x="435006" y="754602"/>
                </a:cubicBezTo>
                <a:cubicBezTo>
                  <a:pt x="443884" y="745724"/>
                  <a:pt x="451193" y="734933"/>
                  <a:pt x="461639" y="727969"/>
                </a:cubicBezTo>
                <a:cubicBezTo>
                  <a:pt x="469425" y="722778"/>
                  <a:pt x="480657" y="724530"/>
                  <a:pt x="488272" y="719091"/>
                </a:cubicBezTo>
                <a:cubicBezTo>
                  <a:pt x="501894" y="709361"/>
                  <a:pt x="509428" y="692193"/>
                  <a:pt x="523782" y="683581"/>
                </a:cubicBezTo>
                <a:cubicBezTo>
                  <a:pt x="539831" y="673952"/>
                  <a:pt x="561475" y="676207"/>
                  <a:pt x="577048" y="665825"/>
                </a:cubicBezTo>
                <a:cubicBezTo>
                  <a:pt x="611467" y="642879"/>
                  <a:pt x="593559" y="651444"/>
                  <a:pt x="630314" y="639192"/>
                </a:cubicBezTo>
                <a:cubicBezTo>
                  <a:pt x="673195" y="596313"/>
                  <a:pt x="618695" y="648489"/>
                  <a:pt x="674703" y="603682"/>
                </a:cubicBezTo>
                <a:cubicBezTo>
                  <a:pt x="681239" y="598453"/>
                  <a:pt x="685281" y="590232"/>
                  <a:pt x="692458" y="585926"/>
                </a:cubicBezTo>
                <a:cubicBezTo>
                  <a:pt x="706104" y="577738"/>
                  <a:pt x="753939" y="570079"/>
                  <a:pt x="763480" y="568171"/>
                </a:cubicBezTo>
                <a:cubicBezTo>
                  <a:pt x="833328" y="515784"/>
                  <a:pt x="762000" y="564473"/>
                  <a:pt x="843379" y="523783"/>
                </a:cubicBezTo>
                <a:cubicBezTo>
                  <a:pt x="852922" y="519011"/>
                  <a:pt x="860748" y="511321"/>
                  <a:pt x="870012" y="506027"/>
                </a:cubicBezTo>
                <a:cubicBezTo>
                  <a:pt x="881502" y="499461"/>
                  <a:pt x="894032" y="494838"/>
                  <a:pt x="905522" y="488272"/>
                </a:cubicBezTo>
                <a:cubicBezTo>
                  <a:pt x="914786" y="482978"/>
                  <a:pt x="922612" y="475289"/>
                  <a:pt x="932155" y="470517"/>
                </a:cubicBezTo>
                <a:cubicBezTo>
                  <a:pt x="955591" y="458799"/>
                  <a:pt x="977849" y="460359"/>
                  <a:pt x="1003177" y="452761"/>
                </a:cubicBezTo>
                <a:cubicBezTo>
                  <a:pt x="1018441" y="448182"/>
                  <a:pt x="1033003" y="441478"/>
                  <a:pt x="1047565" y="435006"/>
                </a:cubicBezTo>
                <a:cubicBezTo>
                  <a:pt x="1059659" y="429631"/>
                  <a:pt x="1070983" y="422626"/>
                  <a:pt x="1083076" y="417251"/>
                </a:cubicBezTo>
                <a:cubicBezTo>
                  <a:pt x="1097638" y="410779"/>
                  <a:pt x="1113211" y="406622"/>
                  <a:pt x="1127464" y="399495"/>
                </a:cubicBezTo>
                <a:cubicBezTo>
                  <a:pt x="1137007" y="394723"/>
                  <a:pt x="1144554" y="386512"/>
                  <a:pt x="1154097" y="381740"/>
                </a:cubicBezTo>
                <a:cubicBezTo>
                  <a:pt x="1162467" y="377555"/>
                  <a:pt x="1171968" y="376148"/>
                  <a:pt x="1180730" y="372862"/>
                </a:cubicBezTo>
                <a:cubicBezTo>
                  <a:pt x="1195651" y="367267"/>
                  <a:pt x="1210556" y="361579"/>
                  <a:pt x="1225118" y="355107"/>
                </a:cubicBezTo>
                <a:cubicBezTo>
                  <a:pt x="1237212" y="349732"/>
                  <a:pt x="1248238" y="341999"/>
                  <a:pt x="1260629" y="337352"/>
                </a:cubicBezTo>
                <a:cubicBezTo>
                  <a:pt x="1272053" y="333068"/>
                  <a:pt x="1284716" y="332758"/>
                  <a:pt x="1296140" y="328474"/>
                </a:cubicBezTo>
                <a:cubicBezTo>
                  <a:pt x="1308531" y="323827"/>
                  <a:pt x="1319363" y="315634"/>
                  <a:pt x="1331650" y="310719"/>
                </a:cubicBezTo>
                <a:cubicBezTo>
                  <a:pt x="1349027" y="303768"/>
                  <a:pt x="1367161" y="298881"/>
                  <a:pt x="1384916" y="292963"/>
                </a:cubicBezTo>
                <a:cubicBezTo>
                  <a:pt x="1393794" y="290004"/>
                  <a:pt x="1403179" y="288271"/>
                  <a:pt x="1411549" y="284086"/>
                </a:cubicBezTo>
                <a:cubicBezTo>
                  <a:pt x="1423386" y="278167"/>
                  <a:pt x="1434292" y="269812"/>
                  <a:pt x="1447060" y="266330"/>
                </a:cubicBezTo>
                <a:cubicBezTo>
                  <a:pt x="1467248" y="260824"/>
                  <a:pt x="1488489" y="260412"/>
                  <a:pt x="1509204" y="257453"/>
                </a:cubicBezTo>
                <a:cubicBezTo>
                  <a:pt x="1576785" y="234925"/>
                  <a:pt x="1544118" y="243367"/>
                  <a:pt x="1606858" y="230820"/>
                </a:cubicBezTo>
                <a:cubicBezTo>
                  <a:pt x="1612777" y="224901"/>
                  <a:pt x="1616777" y="216003"/>
                  <a:pt x="1624614" y="213064"/>
                </a:cubicBezTo>
                <a:cubicBezTo>
                  <a:pt x="1641468" y="206744"/>
                  <a:pt x="1660229" y="207717"/>
                  <a:pt x="1677880" y="204187"/>
                </a:cubicBezTo>
                <a:cubicBezTo>
                  <a:pt x="1689844" y="201794"/>
                  <a:pt x="1701658" y="198661"/>
                  <a:pt x="1713390" y="195309"/>
                </a:cubicBezTo>
                <a:cubicBezTo>
                  <a:pt x="1752881" y="184025"/>
                  <a:pt x="1729271" y="186806"/>
                  <a:pt x="1775534" y="177554"/>
                </a:cubicBezTo>
                <a:cubicBezTo>
                  <a:pt x="1793185" y="174024"/>
                  <a:pt x="1811149" y="172206"/>
                  <a:pt x="1828800" y="168676"/>
                </a:cubicBezTo>
                <a:cubicBezTo>
                  <a:pt x="1840764" y="166283"/>
                  <a:pt x="1852193" y="161224"/>
                  <a:pt x="1864311" y="159798"/>
                </a:cubicBezTo>
                <a:cubicBezTo>
                  <a:pt x="1902630" y="155290"/>
                  <a:pt x="1941250" y="153880"/>
                  <a:pt x="1979720" y="150921"/>
                </a:cubicBezTo>
                <a:cubicBezTo>
                  <a:pt x="2125271" y="126662"/>
                  <a:pt x="1895818" y="162967"/>
                  <a:pt x="2183907" y="133165"/>
                </a:cubicBezTo>
                <a:cubicBezTo>
                  <a:pt x="2219716" y="129461"/>
                  <a:pt x="2254563" y="118400"/>
                  <a:pt x="2290439" y="115410"/>
                </a:cubicBezTo>
                <a:cubicBezTo>
                  <a:pt x="2420746" y="104551"/>
                  <a:pt x="2361612" y="110952"/>
                  <a:pt x="2467992" y="97655"/>
                </a:cubicBezTo>
                <a:cubicBezTo>
                  <a:pt x="2568170" y="64261"/>
                  <a:pt x="2474102" y="92541"/>
                  <a:pt x="2574524" y="71022"/>
                </a:cubicBezTo>
                <a:cubicBezTo>
                  <a:pt x="2598385" y="65909"/>
                  <a:pt x="2621475" y="57277"/>
                  <a:pt x="2645546" y="53266"/>
                </a:cubicBezTo>
                <a:cubicBezTo>
                  <a:pt x="2731053" y="39016"/>
                  <a:pt x="2680886" y="46019"/>
                  <a:pt x="2796466" y="35511"/>
                </a:cubicBezTo>
                <a:cubicBezTo>
                  <a:pt x="2908254" y="13152"/>
                  <a:pt x="2851302" y="20925"/>
                  <a:pt x="3062796" y="35511"/>
                </a:cubicBezTo>
                <a:cubicBezTo>
                  <a:pt x="3074968" y="36351"/>
                  <a:pt x="3086135" y="43550"/>
                  <a:pt x="3098307" y="44389"/>
                </a:cubicBezTo>
                <a:cubicBezTo>
                  <a:pt x="3172171" y="49483"/>
                  <a:pt x="3246268" y="50307"/>
                  <a:pt x="3320248" y="53266"/>
                </a:cubicBezTo>
                <a:cubicBezTo>
                  <a:pt x="3352800" y="56225"/>
                  <a:pt x="3385217" y="62144"/>
                  <a:pt x="3417903" y="62144"/>
                </a:cubicBezTo>
                <a:cubicBezTo>
                  <a:pt x="3450589" y="62144"/>
                  <a:pt x="3483158" y="57586"/>
                  <a:pt x="3515557" y="53266"/>
                </a:cubicBezTo>
                <a:cubicBezTo>
                  <a:pt x="3527651" y="51653"/>
                  <a:pt x="3539104" y="46782"/>
                  <a:pt x="3551068" y="44389"/>
                </a:cubicBezTo>
                <a:cubicBezTo>
                  <a:pt x="3568719" y="40859"/>
                  <a:pt x="3586579" y="38470"/>
                  <a:pt x="3604334" y="35511"/>
                </a:cubicBezTo>
                <a:cubicBezTo>
                  <a:pt x="3619130" y="29593"/>
                  <a:pt x="3633262" y="21621"/>
                  <a:pt x="3648722" y="17756"/>
                </a:cubicBezTo>
                <a:cubicBezTo>
                  <a:pt x="3679581" y="10041"/>
                  <a:pt x="3789439" y="1735"/>
                  <a:pt x="3808520" y="0"/>
                </a:cubicBezTo>
                <a:lnTo>
                  <a:pt x="4190260" y="8878"/>
                </a:lnTo>
                <a:cubicBezTo>
                  <a:pt x="4429237" y="17896"/>
                  <a:pt x="4206492" y="8601"/>
                  <a:pt x="4305670" y="26633"/>
                </a:cubicBezTo>
                <a:cubicBezTo>
                  <a:pt x="4329143" y="30901"/>
                  <a:pt x="4353158" y="31589"/>
                  <a:pt x="4376691" y="35511"/>
                </a:cubicBezTo>
                <a:cubicBezTo>
                  <a:pt x="4454020" y="48400"/>
                  <a:pt x="4375517" y="39196"/>
                  <a:pt x="4438835" y="53266"/>
                </a:cubicBezTo>
                <a:cubicBezTo>
                  <a:pt x="4456407" y="57171"/>
                  <a:pt x="4474450" y="58614"/>
                  <a:pt x="4492101" y="62144"/>
                </a:cubicBezTo>
                <a:cubicBezTo>
                  <a:pt x="4513338" y="66392"/>
                  <a:pt x="4565783" y="81229"/>
                  <a:pt x="4580878" y="88777"/>
                </a:cubicBezTo>
                <a:cubicBezTo>
                  <a:pt x="4660269" y="128473"/>
                  <a:pt x="4626789" y="115919"/>
                  <a:pt x="4678532" y="133165"/>
                </a:cubicBezTo>
                <a:cubicBezTo>
                  <a:pt x="4719879" y="174514"/>
                  <a:pt x="4666353" y="127076"/>
                  <a:pt x="4731798" y="159798"/>
                </a:cubicBezTo>
                <a:cubicBezTo>
                  <a:pt x="4750885" y="169341"/>
                  <a:pt x="4767992" y="182505"/>
                  <a:pt x="4785064" y="195309"/>
                </a:cubicBezTo>
                <a:cubicBezTo>
                  <a:pt x="4796901" y="204187"/>
                  <a:pt x="4808535" y="213342"/>
                  <a:pt x="4820575" y="221942"/>
                </a:cubicBezTo>
                <a:cubicBezTo>
                  <a:pt x="4829257" y="228144"/>
                  <a:pt x="4839178" y="232671"/>
                  <a:pt x="4847208" y="239697"/>
                </a:cubicBezTo>
                <a:cubicBezTo>
                  <a:pt x="4862956" y="253476"/>
                  <a:pt x="4876800" y="269290"/>
                  <a:pt x="4891596" y="284086"/>
                </a:cubicBezTo>
                <a:cubicBezTo>
                  <a:pt x="4900474" y="292964"/>
                  <a:pt x="4907783" y="303755"/>
                  <a:pt x="4918229" y="310719"/>
                </a:cubicBezTo>
                <a:lnTo>
                  <a:pt x="4944862" y="328474"/>
                </a:lnTo>
                <a:cubicBezTo>
                  <a:pt x="4999510" y="410447"/>
                  <a:pt x="4929773" y="309613"/>
                  <a:pt x="4980373" y="372862"/>
                </a:cubicBezTo>
                <a:cubicBezTo>
                  <a:pt x="5039103" y="446273"/>
                  <a:pt x="4932988" y="334356"/>
                  <a:pt x="5042516" y="443884"/>
                </a:cubicBezTo>
                <a:lnTo>
                  <a:pt x="5086905" y="488272"/>
                </a:lnTo>
                <a:cubicBezTo>
                  <a:pt x="5098742" y="506027"/>
                  <a:pt x="5115667" y="521294"/>
                  <a:pt x="5122415" y="541538"/>
                </a:cubicBezTo>
                <a:cubicBezTo>
                  <a:pt x="5134667" y="578293"/>
                  <a:pt x="5126102" y="560385"/>
                  <a:pt x="5149048" y="594804"/>
                </a:cubicBezTo>
                <a:cubicBezTo>
                  <a:pt x="5152007" y="612559"/>
                  <a:pt x="5154396" y="630419"/>
                  <a:pt x="5157926" y="648070"/>
                </a:cubicBezTo>
                <a:cubicBezTo>
                  <a:pt x="5160319" y="660034"/>
                  <a:pt x="5166088" y="671401"/>
                  <a:pt x="5166804" y="683581"/>
                </a:cubicBezTo>
                <a:cubicBezTo>
                  <a:pt x="5172020" y="772254"/>
                  <a:pt x="5170308" y="861248"/>
                  <a:pt x="5175681" y="949911"/>
                </a:cubicBezTo>
                <a:cubicBezTo>
                  <a:pt x="5176247" y="959252"/>
                  <a:pt x="5182455" y="967426"/>
                  <a:pt x="5184559" y="976544"/>
                </a:cubicBezTo>
                <a:cubicBezTo>
                  <a:pt x="5191345" y="1005950"/>
                  <a:pt x="5192770" y="1036691"/>
                  <a:pt x="5202314" y="1065321"/>
                </a:cubicBezTo>
                <a:cubicBezTo>
                  <a:pt x="5205273" y="1074199"/>
                  <a:pt x="5209869" y="1082690"/>
                  <a:pt x="5211192" y="1091954"/>
                </a:cubicBezTo>
                <a:cubicBezTo>
                  <a:pt x="5212866" y="1103672"/>
                  <a:pt x="5211192" y="1115627"/>
                  <a:pt x="5211192" y="1127464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E0A1551-1FD8-43C4-8681-FE6201B7ADBD}"/>
              </a:ext>
            </a:extLst>
          </p:cNvPr>
          <p:cNvSpPr/>
          <p:nvPr/>
        </p:nvSpPr>
        <p:spPr>
          <a:xfrm>
            <a:off x="3071041" y="3429000"/>
            <a:ext cx="1971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2060"/>
                </a:solidFill>
              </a:rPr>
              <a:t>ссылка на объект </a:t>
            </a:r>
            <a:r>
              <a:rPr lang="en-US" sz="1400" dirty="0" err="1">
                <a:solidFill>
                  <a:srgbClr val="002060"/>
                </a:solidFill>
              </a:rPr>
              <a:t>russia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2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Статические методы и методы класса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ECCE6DD-6A96-400B-996F-AB98A9D89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33447"/>
              </p:ext>
            </p:extLst>
          </p:nvPr>
        </p:nvGraphicFramePr>
        <p:xfrm>
          <a:off x="1193307" y="1044063"/>
          <a:ext cx="67433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905">
                  <a:extLst>
                    <a:ext uri="{9D8B030D-6E8A-4147-A177-3AD203B41FA5}">
                      <a16:colId xmlns:a16="http://schemas.microsoft.com/office/drawing/2014/main" val="1105249627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2201662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Метод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Ссылка на объект/класс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 требуется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Нужна ссылка на класс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к атрибутам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к атрибутам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внутри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self.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self.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0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извне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объект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имя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объект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имя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Декоратор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staticmethod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classmethod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0331CF-6C7C-48AE-91EA-3413AEC5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816" y="2015231"/>
            <a:ext cx="4171513" cy="4132648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BD4017B-1BCF-47F6-9211-6270C2E4CBFF}"/>
              </a:ext>
            </a:extLst>
          </p:cNvPr>
          <p:cNvSpPr/>
          <p:nvPr/>
        </p:nvSpPr>
        <p:spPr>
          <a:xfrm>
            <a:off x="1193307" y="4081555"/>
            <a:ext cx="6113015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метод класса вместо обычной ссылки на объект класса (</a:t>
            </a:r>
            <a:r>
              <a:rPr lang="en-US" sz="1600" dirty="0"/>
              <a:t>self)</a:t>
            </a:r>
            <a:r>
              <a:rPr lang="ru-RU" sz="1600" dirty="0"/>
              <a:t> передается </a:t>
            </a:r>
            <a:r>
              <a:rPr lang="ru-RU" sz="1600" dirty="0">
                <a:solidFill>
                  <a:schemeClr val="accent1"/>
                </a:solidFill>
              </a:rPr>
              <a:t>ссылка на </a:t>
            </a:r>
            <a:r>
              <a:rPr lang="ru-RU" sz="1600" dirty="0"/>
              <a:t>сам </a:t>
            </a:r>
            <a:r>
              <a:rPr lang="ru-RU" sz="1600" dirty="0">
                <a:solidFill>
                  <a:schemeClr val="accent1"/>
                </a:solidFill>
              </a:rPr>
              <a:t>класс</a:t>
            </a:r>
            <a:r>
              <a:rPr lang="ru-RU" sz="1600" dirty="0"/>
              <a:t>: </a:t>
            </a:r>
            <a:r>
              <a:rPr lang="en-US" sz="1600" b="1" dirty="0" err="1">
                <a:solidFill>
                  <a:schemeClr val="accent1"/>
                </a:solidFill>
              </a:rPr>
              <a:t>cls</a:t>
            </a:r>
            <a:endParaRPr lang="ru-RU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07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16861</TotalTime>
  <Words>2889</Words>
  <Application>Microsoft Office PowerPoint</Application>
  <PresentationFormat>Широкоэкранный</PresentationFormat>
  <Paragraphs>241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Программирование на  Python</vt:lpstr>
      <vt:lpstr>Python. Объектно-ориентированное программирование</vt:lpstr>
      <vt:lpstr>Python. Пример объявления и вызова объекта класса</vt:lpstr>
      <vt:lpstr>Python. Встроенные (магические) методы класса</vt:lpstr>
      <vt:lpstr>Python. Жизненный цикл объекта класса</vt:lpstr>
      <vt:lpstr>Python. Атрибуты объекта и класса</vt:lpstr>
      <vt:lpstr>Python. Функции для работы с атрибутами объекта/класса</vt:lpstr>
      <vt:lpstr>Python. Вызов методов класса, параметр self</vt:lpstr>
      <vt:lpstr>Python. Статические методы и методы класса</vt:lpstr>
      <vt:lpstr>Python. ООП. Задание 1</vt:lpstr>
      <vt:lpstr>Python. ООП. Задание 2</vt:lpstr>
      <vt:lpstr>Python. ООП. Режимы доступа к атрибутам</vt:lpstr>
      <vt:lpstr>Python. ООП. Доступ к атрибутам. Сеттеры и геттеры</vt:lpstr>
      <vt:lpstr>Python. ООП. Задание 3</vt:lpstr>
      <vt:lpstr>Python. ООП. Магические методы. __setattr__</vt:lpstr>
      <vt:lpstr>Python. ООП. Задание 4</vt:lpstr>
      <vt:lpstr>Python. ООП. Магические методы. __call__, __str__, __eq__</vt:lpstr>
      <vt:lpstr>Python. ООП. Задание 5</vt:lpstr>
      <vt:lpstr>Python. ООП. Наследование</vt:lpstr>
      <vt:lpstr>Python. ООП. Задание 6</vt:lpstr>
      <vt:lpstr>Python. ООП. Задание 7</vt:lpstr>
      <vt:lpstr>Python. ООП. Делегирование и функция super()</vt:lpstr>
      <vt:lpstr>Python. ООП. Полиморфизм</vt:lpstr>
      <vt:lpstr>Python. ООП. Задание 8</vt:lpstr>
      <vt:lpstr>Python. ООП. Множественное наследование</vt:lpstr>
      <vt:lpstr>Python. ООП. Задание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241</cp:revision>
  <dcterms:created xsi:type="dcterms:W3CDTF">2023-08-22T10:17:13Z</dcterms:created>
  <dcterms:modified xsi:type="dcterms:W3CDTF">2023-09-12T11:50:34Z</dcterms:modified>
</cp:coreProperties>
</file>