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319" r:id="rId4"/>
    <p:sldId id="321" r:id="rId5"/>
    <p:sldId id="322" r:id="rId6"/>
    <p:sldId id="323" r:id="rId7"/>
    <p:sldId id="320" r:id="rId8"/>
    <p:sldId id="324" r:id="rId9"/>
    <p:sldId id="325" r:id="rId10"/>
    <p:sldId id="327" r:id="rId11"/>
    <p:sldId id="328" r:id="rId12"/>
    <p:sldId id="326" r:id="rId13"/>
    <p:sldId id="329" r:id="rId14"/>
    <p:sldId id="330" r:id="rId15"/>
    <p:sldId id="332" r:id="rId16"/>
    <p:sldId id="336" r:id="rId17"/>
    <p:sldId id="334" r:id="rId18"/>
    <p:sldId id="33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E9E"/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est-docs-ru.readthedocs.io/ru/latest/exampl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ib.io/p/system-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DCBA-FFEA-4C23-86DA-EFCF1EE8A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Программирование на  </a:t>
            </a:r>
            <a:r>
              <a:rPr lang="en-US" sz="5000" dirty="0"/>
              <a:t>Python</a:t>
            </a:r>
            <a:endParaRPr lang="ru-RU" sz="5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386BF-6F3D-463A-8A41-AB2469D06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Базовый курс. </a:t>
            </a:r>
            <a:r>
              <a:rPr lang="ru-RU"/>
              <a:t>Дополнительные материалы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0527A-A00C-4258-BE72-B382461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78" y="185670"/>
            <a:ext cx="910818" cy="1028543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96FAE4CA-D9A6-4608-B168-E8303F63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69" y="2703513"/>
            <a:ext cx="910818" cy="9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F96AEF8-5DD0-462C-BD86-FF709B9F9B5E}"/>
              </a:ext>
            </a:extLst>
          </p:cNvPr>
          <p:cNvGrpSpPr/>
          <p:nvPr/>
        </p:nvGrpSpPr>
        <p:grpSpPr>
          <a:xfrm>
            <a:off x="9106427" y="5752722"/>
            <a:ext cx="2435589" cy="654338"/>
            <a:chOff x="9106427" y="5752722"/>
            <a:chExt cx="2435589" cy="654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5F4FB-3F57-4079-A6BA-BB3432682EAB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/>
                <a:t>Андрей Скороходов</a:t>
              </a:r>
            </a:p>
            <a:p>
              <a:pPr algn="r"/>
              <a:r>
                <a:rPr lang="ru-RU" dirty="0"/>
                <a:t>2023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8C1192E-F692-4730-919B-79C288653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4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Утилита </a:t>
            </a:r>
            <a:r>
              <a:rPr lang="en-US" sz="3200" dirty="0" err="1"/>
              <a:t>venv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Процесс настройки виртуального окружения зависит от того, какую утилиту вы используете.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Мы рассмотрим настройки при помощи встроенной в </a:t>
            </a:r>
            <a:r>
              <a:rPr lang="en-US" sz="1600" dirty="0"/>
              <a:t>Python </a:t>
            </a:r>
            <a:r>
              <a:rPr lang="ru-RU" sz="1600" dirty="0"/>
              <a:t>утилиты </a:t>
            </a:r>
            <a:r>
              <a:rPr lang="en-US" sz="1600" b="1" dirty="0" err="1"/>
              <a:t>venv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Процесс работы с </a:t>
            </a:r>
            <a:r>
              <a:rPr lang="en-US" sz="1600" b="1" dirty="0" err="1"/>
              <a:t>venv</a:t>
            </a:r>
            <a:r>
              <a:rPr lang="en-US" sz="1600" dirty="0"/>
              <a:t> </a:t>
            </a:r>
            <a:r>
              <a:rPr lang="ru-RU" sz="1600" dirty="0"/>
              <a:t>достаточно прост: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Создание</a:t>
            </a:r>
            <a:r>
              <a:rPr lang="ru-RU" sz="1600" dirty="0"/>
              <a:t> нового виртуального окружения: </a:t>
            </a:r>
            <a:r>
              <a:rPr lang="en-US" sz="1600" b="1" dirty="0"/>
              <a:t>python –m </a:t>
            </a:r>
            <a:r>
              <a:rPr lang="en-US" sz="1600" b="1" dirty="0" err="1"/>
              <a:t>venv</a:t>
            </a:r>
            <a:r>
              <a:rPr lang="en-US" sz="1600" b="1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имя виртуального окружения&gt;. </a:t>
            </a:r>
            <a:r>
              <a:rPr lang="ru-RU" sz="1600" dirty="0"/>
              <a:t>При этом создается каталог с именем виртуального окружения.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Активация</a:t>
            </a:r>
            <a:r>
              <a:rPr lang="ru-RU" sz="1600" dirty="0"/>
              <a:t> виртуального окружения: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source bin/activate </a:t>
            </a:r>
            <a:r>
              <a:rPr lang="ru-RU" sz="1600" dirty="0"/>
              <a:t>для </a:t>
            </a:r>
            <a:r>
              <a:rPr lang="en-US" sz="1600" dirty="0"/>
              <a:t>Linux</a:t>
            </a:r>
            <a:r>
              <a:rPr lang="ru-RU" sz="1600" dirty="0"/>
              <a:t> или</a:t>
            </a:r>
            <a:r>
              <a:rPr lang="en-US" sz="1600" dirty="0"/>
              <a:t> </a:t>
            </a:r>
            <a:r>
              <a:rPr lang="en-US" sz="1600" b="1" dirty="0"/>
              <a:t>.\</a:t>
            </a:r>
            <a:r>
              <a:rPr lang="en-US" sz="1600" i="1" dirty="0"/>
              <a:t>&lt;</a:t>
            </a:r>
            <a:r>
              <a:rPr lang="ru-RU" sz="1600" i="1" dirty="0"/>
              <a:t>имя виртуального окружения</a:t>
            </a:r>
            <a:r>
              <a:rPr lang="en-US" sz="1600" i="1" dirty="0"/>
              <a:t>&gt;</a:t>
            </a:r>
            <a:r>
              <a:rPr lang="en-US" sz="1600" b="1" dirty="0"/>
              <a:t>\Scripts\activate </a:t>
            </a:r>
            <a:r>
              <a:rPr lang="ru-RU" sz="1600" dirty="0"/>
              <a:t>для </a:t>
            </a:r>
            <a:r>
              <a:rPr lang="en-US" sz="1600" dirty="0"/>
              <a:t>Windows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необходимых пакетов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Работа с интерпретатором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Деактивация виртуального окружения: </a:t>
            </a:r>
            <a:r>
              <a:rPr lang="en-US" sz="1600" b="1" dirty="0"/>
              <a:t>deactivate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401630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Утилита </a:t>
            </a:r>
            <a:r>
              <a:rPr lang="en-US" sz="3200" dirty="0" err="1"/>
              <a:t>venv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9E8ED4-5860-4003-BC5C-6D1D0306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773"/>
            <a:ext cx="10354322" cy="52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4.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внутри проекта новое виртуальное окружение при помощи команды </a:t>
            </a:r>
            <a:r>
              <a:rPr lang="en-US" sz="1600" dirty="0" err="1">
                <a:solidFill>
                  <a:schemeClr val="accent1"/>
                </a:solidFill>
              </a:rPr>
              <a:t>venv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Активируйте его и установите несколько пакетов, которые в нем еще не установлены.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Попробуйте импортировать установленные только что пакеты в интерпретаторе </a:t>
            </a:r>
            <a:r>
              <a:rPr lang="en-US" sz="1600" dirty="0"/>
              <a:t>Python.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Выгрузите список установленных пакетов в файл </a:t>
            </a:r>
            <a:r>
              <a:rPr lang="en-US" sz="1600" dirty="0">
                <a:solidFill>
                  <a:schemeClr val="accent1"/>
                </a:solidFill>
              </a:rPr>
              <a:t>requirements.txt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Деактивируйте виртуальное окружение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новое виртуальное окружение с другим именем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Активируйте его и установите все пакеты из ранее созданного файла </a:t>
            </a:r>
            <a:r>
              <a:rPr lang="en-US" sz="1600" dirty="0">
                <a:solidFill>
                  <a:schemeClr val="accent1"/>
                </a:solidFill>
              </a:rPr>
              <a:t>requirements.txt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Проверьте работу функций (п.3)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Деактивируйте виртуальное окружение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Удалите созданные окружения (директории)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74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5.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Задание выполнятся после выполнения заданий по ООП.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Выгрузите текущий список установленных пакетов в файл </a:t>
            </a:r>
            <a:r>
              <a:rPr lang="en-US" sz="1600" dirty="0">
                <a:solidFill>
                  <a:schemeClr val="accent1"/>
                </a:solidFill>
              </a:rPr>
              <a:t>requirements.txt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Создайте новое виртуальное окружение и установите туда все пакеты из сохраненного файла.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Создайте новый файл </a:t>
            </a:r>
            <a:r>
              <a:rPr lang="en-US" sz="1600" dirty="0">
                <a:solidFill>
                  <a:schemeClr val="accent1"/>
                </a:solidFill>
              </a:rPr>
              <a:t>*.</a:t>
            </a:r>
            <a:r>
              <a:rPr lang="en-US" sz="1600" dirty="0" err="1">
                <a:solidFill>
                  <a:schemeClr val="accent1"/>
                </a:solidFill>
              </a:rPr>
              <a:t>py</a:t>
            </a:r>
            <a:r>
              <a:rPr lang="en-US" sz="1600" dirty="0"/>
              <a:t> </a:t>
            </a:r>
            <a:r>
              <a:rPr lang="ru-RU" sz="1600" dirty="0"/>
              <a:t>и импортируйте в него из файла, созданного в рамках заданий по ООП, классы </a:t>
            </a:r>
            <a:r>
              <a:rPr lang="en-US" sz="1600" dirty="0">
                <a:solidFill>
                  <a:schemeClr val="accent1"/>
                </a:solidFill>
              </a:rPr>
              <a:t>Person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Создайте несколько объектов классов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en-US" sz="1600" dirty="0"/>
              <a:t> </a:t>
            </a:r>
            <a:r>
              <a:rPr lang="ru-RU" sz="1600" dirty="0"/>
              <a:t>и убедитесь в их корректной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110853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Тестирование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10649505" cy="606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Назначение: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Проверка работоспособности кода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Проверка исполнения контрактов кода </a:t>
            </a:r>
            <a:r>
              <a:rPr lang="ru-RU" sz="1600" dirty="0"/>
              <a:t>(после добавления новых функций старые могут перестать работать)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/>
              <a:t>Помогают понять, что делает код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Тесты бывают: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Юнит-тесты</a:t>
            </a:r>
            <a:r>
              <a:rPr lang="ru-RU" sz="1400" dirty="0"/>
              <a:t> – тестирование отдельных компонентов системы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Интеграционные</a:t>
            </a:r>
            <a:r>
              <a:rPr lang="ru-RU" sz="1400" dirty="0"/>
              <a:t> – тестирование связок компонентов системы или системы в целом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И еще множество различных разновидностей: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Нагрузочное</a:t>
            </a:r>
            <a:r>
              <a:rPr lang="ru-RU" sz="1400" dirty="0"/>
              <a:t> 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Регрессионное</a:t>
            </a:r>
            <a:r>
              <a:rPr lang="ru-RU" sz="1400" dirty="0"/>
              <a:t> тестирование (на старую функциональность)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Приемочное</a:t>
            </a:r>
            <a:r>
              <a:rPr lang="ru-RU" sz="1400" dirty="0"/>
              <a:t> 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Стресс-тестирование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Модульное и функциональное </a:t>
            </a:r>
            <a:r>
              <a:rPr lang="ru-RU" sz="1400" dirty="0"/>
              <a:t>тестирование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Пакеты для автоматизации тестирования: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Pytest</a:t>
            </a:r>
            <a:r>
              <a:rPr lang="ru-RU" sz="1400" dirty="0"/>
              <a:t> – удобный, с возможностью параметризации, хорошо задокументированный,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Unittest</a:t>
            </a:r>
            <a:r>
              <a:rPr lang="ru-RU" sz="1400" dirty="0"/>
              <a:t> – встроен в </a:t>
            </a:r>
            <a:r>
              <a:rPr lang="en-US" sz="1400" dirty="0"/>
              <a:t>Python</a:t>
            </a:r>
            <a:r>
              <a:rPr lang="ru-RU" sz="1400" dirty="0"/>
              <a:t>, не очень удобный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Doctest</a:t>
            </a:r>
            <a:r>
              <a:rPr lang="en-US" sz="1400" dirty="0"/>
              <a:t> – </a:t>
            </a:r>
            <a:r>
              <a:rPr lang="ru-RU" sz="1400" dirty="0"/>
              <a:t>тестирование документации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….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146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Тестирование.</a:t>
            </a:r>
            <a:r>
              <a:rPr lang="en-US" sz="3200" dirty="0"/>
              <a:t> </a:t>
            </a:r>
            <a:r>
              <a:rPr lang="en-US" sz="3200" dirty="0" err="1"/>
              <a:t>Pytest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6" name="Picture 2" descr="pytest - Wikipedia">
            <a:extLst>
              <a:ext uri="{FF2B5EF4-FFF2-40B4-BE49-F238E27FC236}">
                <a16:creationId xmlns:a16="http://schemas.microsoft.com/office/drawing/2014/main" id="{1C755340-FB29-402D-8AEB-8EC45A15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96" y="1175944"/>
            <a:ext cx="1089278" cy="10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B42163A-DEDE-448A-9DE7-4D24A98BC97C}"/>
              </a:ext>
            </a:extLst>
          </p:cNvPr>
          <p:cNvSpPr/>
          <p:nvPr/>
        </p:nvSpPr>
        <p:spPr>
          <a:xfrm>
            <a:off x="930565" y="846610"/>
            <a:ext cx="7591998" cy="586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Преимущества </a:t>
            </a:r>
            <a:r>
              <a:rPr lang="en-US" sz="1600" dirty="0" err="1"/>
              <a:t>pytest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Фильтрация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Параметризация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Совместимость с </a:t>
            </a:r>
            <a:r>
              <a:rPr lang="en-US" sz="1400" dirty="0" err="1"/>
              <a:t>unittest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Параллельное тестирование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моменты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Установка пакета через </a:t>
            </a:r>
            <a:r>
              <a:rPr lang="en-US" sz="1400" dirty="0">
                <a:solidFill>
                  <a:schemeClr val="accent1"/>
                </a:solidFill>
              </a:rPr>
              <a:t>$ pip install </a:t>
            </a:r>
            <a:r>
              <a:rPr lang="en-US" sz="1400" dirty="0" err="1">
                <a:solidFill>
                  <a:schemeClr val="accent1"/>
                </a:solidFill>
              </a:rPr>
              <a:t>pytest</a:t>
            </a:r>
            <a:endParaRPr lang="ru-RU" sz="14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выполнения тестов требуется создать файл с описанием тестов в виде функций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 умолчанию тестовые файлы и тестовые функции внутри них должны начинаться или заканчиваться словом «</a:t>
            </a:r>
            <a:r>
              <a:rPr lang="en-US" sz="1400" dirty="0">
                <a:solidFill>
                  <a:schemeClr val="accent1"/>
                </a:solidFill>
              </a:rPr>
              <a:t>test</a:t>
            </a:r>
            <a:r>
              <a:rPr lang="ru-RU" sz="1400" dirty="0"/>
              <a:t>»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Выполнение тестов в файле: </a:t>
            </a:r>
            <a:r>
              <a:rPr lang="en-US" sz="1400" dirty="0">
                <a:solidFill>
                  <a:schemeClr val="accent1"/>
                </a:solidFill>
              </a:rPr>
              <a:t>$ </a:t>
            </a:r>
            <a:r>
              <a:rPr lang="en-US" sz="1400" b="1" dirty="0" err="1">
                <a:solidFill>
                  <a:schemeClr val="accent1"/>
                </a:solidFill>
              </a:rPr>
              <a:t>pytest</a:t>
            </a:r>
            <a:r>
              <a:rPr lang="en-US" sz="1400" dirty="0"/>
              <a:t> &lt;</a:t>
            </a:r>
            <a:r>
              <a:rPr lang="ru-RU" sz="1400" dirty="0"/>
              <a:t>имя файла</a:t>
            </a:r>
            <a:r>
              <a:rPr lang="en-US" sz="1400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.</a:t>
            </a:r>
            <a:r>
              <a:rPr lang="en-US" sz="1400" b="1" dirty="0" err="1">
                <a:solidFill>
                  <a:schemeClr val="accent1"/>
                </a:solidFill>
              </a:rPr>
              <a:t>py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Выполнение конкретного теста в файле: </a:t>
            </a:r>
            <a:r>
              <a:rPr lang="en-US" sz="1400" dirty="0">
                <a:solidFill>
                  <a:schemeClr val="accent1"/>
                </a:solidFill>
              </a:rPr>
              <a:t>$ </a:t>
            </a:r>
            <a:r>
              <a:rPr lang="en-US" sz="1400" b="1" dirty="0" err="1">
                <a:solidFill>
                  <a:schemeClr val="accent1"/>
                </a:solidFill>
              </a:rPr>
              <a:t>pytest</a:t>
            </a:r>
            <a:r>
              <a:rPr lang="en-US" sz="1400" dirty="0"/>
              <a:t> &lt;</a:t>
            </a:r>
            <a:r>
              <a:rPr lang="ru-RU" sz="1400" dirty="0"/>
              <a:t>имя файла</a:t>
            </a:r>
            <a:r>
              <a:rPr lang="en-US" sz="1400" dirty="0"/>
              <a:t>&gt;</a:t>
            </a:r>
            <a:r>
              <a:rPr lang="ru-RU" sz="1400" b="1" dirty="0">
                <a:solidFill>
                  <a:schemeClr val="accent1"/>
                </a:solidFill>
              </a:rPr>
              <a:t>.</a:t>
            </a:r>
            <a:r>
              <a:rPr lang="en-US" sz="1400" b="1" dirty="0" err="1">
                <a:solidFill>
                  <a:schemeClr val="accent1"/>
                </a:solidFill>
              </a:rPr>
              <a:t>py</a:t>
            </a:r>
            <a:r>
              <a:rPr lang="ru-RU" sz="1400" b="1" dirty="0">
                <a:solidFill>
                  <a:schemeClr val="accent1"/>
                </a:solidFill>
              </a:rPr>
              <a:t>::</a:t>
            </a:r>
            <a:r>
              <a:rPr lang="en-US" sz="1400" dirty="0"/>
              <a:t>&lt;</a:t>
            </a:r>
            <a:r>
              <a:rPr lang="ru-RU" sz="1400" dirty="0"/>
              <a:t>имя теста</a:t>
            </a:r>
            <a:r>
              <a:rPr lang="en-US" sz="1400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Проверка соответствия ожидаемого результата полученному через ключевое слово </a:t>
            </a:r>
            <a:r>
              <a:rPr lang="en-US" sz="1400" b="1" dirty="0">
                <a:solidFill>
                  <a:schemeClr val="accent1"/>
                </a:solidFill>
              </a:rPr>
              <a:t>assert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</a:t>
            </a:r>
            <a:r>
              <a:rPr lang="en-US" sz="1400" dirty="0" err="1"/>
              <a:t>pytest</a:t>
            </a:r>
            <a:r>
              <a:rPr lang="en-US" sz="1400" dirty="0"/>
              <a:t> </a:t>
            </a:r>
            <a:r>
              <a:rPr lang="ru-RU" sz="1400" dirty="0"/>
              <a:t>есть метки (</a:t>
            </a:r>
            <a:r>
              <a:rPr lang="en-US" sz="1400" b="1" dirty="0">
                <a:solidFill>
                  <a:schemeClr val="accent1"/>
                </a:solidFill>
              </a:rPr>
              <a:t>@</a:t>
            </a:r>
            <a:r>
              <a:rPr lang="en-US" sz="1400" b="1" dirty="0" err="1">
                <a:solidFill>
                  <a:schemeClr val="accent1"/>
                </a:solidFill>
              </a:rPr>
              <a:t>pytest.mark</a:t>
            </a:r>
            <a:r>
              <a:rPr lang="en-US" sz="1400" b="1" dirty="0">
                <a:solidFill>
                  <a:schemeClr val="accent1"/>
                </a:solidFill>
              </a:rPr>
              <a:t>.</a:t>
            </a:r>
            <a:r>
              <a:rPr lang="ru-RU" sz="1400" dirty="0"/>
              <a:t>), которые отвечают за настройки выполнения конкретного теста и добавляются как декоратор к нужному тесту: можно пропустить тест (</a:t>
            </a:r>
            <a:r>
              <a:rPr lang="en-US" sz="1400" dirty="0">
                <a:solidFill>
                  <a:schemeClr val="accent1"/>
                </a:solidFill>
              </a:rPr>
              <a:t>@</a:t>
            </a:r>
            <a:r>
              <a:rPr lang="en-US" sz="1400" dirty="0" err="1">
                <a:solidFill>
                  <a:schemeClr val="accent1"/>
                </a:solidFill>
              </a:rPr>
              <a:t>pytest.mark.skip</a:t>
            </a:r>
            <a:r>
              <a:rPr lang="ru-RU" sz="1400" dirty="0"/>
              <a:t>)</a:t>
            </a:r>
            <a:r>
              <a:rPr lang="en-US" sz="1400" dirty="0"/>
              <a:t>, </a:t>
            </a:r>
            <a:r>
              <a:rPr lang="ru-RU" sz="1400" dirty="0"/>
              <a:t>определить тест заранее как падающий (</a:t>
            </a:r>
            <a:r>
              <a:rPr lang="en-US" sz="1400" dirty="0">
                <a:solidFill>
                  <a:schemeClr val="accent1"/>
                </a:solidFill>
              </a:rPr>
              <a:t>@</a:t>
            </a:r>
            <a:r>
              <a:rPr lang="en-US" sz="1400" dirty="0" err="1">
                <a:solidFill>
                  <a:schemeClr val="accent1"/>
                </a:solidFill>
              </a:rPr>
              <a:t>pytest.mark.xfail</a:t>
            </a:r>
            <a:r>
              <a:rPr lang="ru-RU" sz="1400" dirty="0"/>
              <a:t>), </a:t>
            </a:r>
            <a:r>
              <a:rPr lang="ru-RU" sz="1400" dirty="0" err="1"/>
              <a:t>параметризовать</a:t>
            </a:r>
            <a:r>
              <a:rPr lang="ru-RU" sz="1400" dirty="0"/>
              <a:t> тесть (</a:t>
            </a:r>
            <a:r>
              <a:rPr lang="en-US" sz="1400" dirty="0">
                <a:solidFill>
                  <a:schemeClr val="accent1"/>
                </a:solidFill>
              </a:rPr>
              <a:t>@</a:t>
            </a:r>
            <a:r>
              <a:rPr lang="en-US" sz="1400" dirty="0" err="1">
                <a:solidFill>
                  <a:schemeClr val="accent1"/>
                </a:solidFill>
              </a:rPr>
              <a:t>pytest.mark.skip</a:t>
            </a:r>
            <a:r>
              <a:rPr lang="ru-RU" sz="1400" dirty="0"/>
              <a:t>)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Также возможно использование для параметризации </a:t>
            </a:r>
            <a:r>
              <a:rPr lang="ru-RU" sz="1400" dirty="0" err="1"/>
              <a:t>фикстур</a:t>
            </a:r>
            <a:r>
              <a:rPr lang="ru-RU" sz="1400" dirty="0"/>
              <a:t> 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Больше информации  здесь: </a:t>
            </a:r>
            <a:r>
              <a:rPr lang="en-US" sz="1400" dirty="0">
                <a:hlinkClick r:id="rId3"/>
              </a:rPr>
              <a:t>https://pytest-docs-ru.readthedocs.io/ru/latest/example/</a:t>
            </a:r>
            <a:r>
              <a:rPr lang="ru-RU" sz="1400" dirty="0"/>
              <a:t> </a:t>
            </a:r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715046-C9AC-4806-8ED4-5B4C754CF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637" y="2712298"/>
            <a:ext cx="2101560" cy="364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743E43-0A7C-4437-B056-4DAC033F5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003" y="1058335"/>
            <a:ext cx="6912859" cy="15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6.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Напишите и выполните тесты для классов </a:t>
            </a:r>
            <a:r>
              <a:rPr lang="en-US" sz="1600" dirty="0">
                <a:solidFill>
                  <a:schemeClr val="accent1"/>
                </a:solidFill>
              </a:rPr>
              <a:t>Engineer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Manager</a:t>
            </a:r>
            <a:r>
              <a:rPr lang="ru-RU" sz="1600" dirty="0"/>
              <a:t>, в тестах должно присутствовать: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Создание объектов этих классов с различными значениями возраста (</a:t>
            </a:r>
            <a:r>
              <a:rPr lang="en-US" sz="1600" dirty="0">
                <a:solidFill>
                  <a:schemeClr val="accent1"/>
                </a:solidFill>
              </a:rPr>
              <a:t>@</a:t>
            </a:r>
            <a:r>
              <a:rPr lang="en-US" sz="1600" dirty="0" err="1">
                <a:solidFill>
                  <a:schemeClr val="accent1"/>
                </a:solidFill>
              </a:rPr>
              <a:t>pytest.mark.parametrize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Использование для пропуска теста декоратора </a:t>
            </a:r>
            <a:r>
              <a:rPr lang="en-US" sz="1600" dirty="0">
                <a:solidFill>
                  <a:schemeClr val="accent1"/>
                </a:solidFill>
              </a:rPr>
              <a:t>@</a:t>
            </a:r>
            <a:r>
              <a:rPr lang="en-US" sz="1600" dirty="0" err="1">
                <a:solidFill>
                  <a:schemeClr val="accent1"/>
                </a:solidFill>
              </a:rPr>
              <a:t>pytest.mark.skip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Использование для тестов, которые не должны проходить декоратора </a:t>
            </a:r>
            <a:r>
              <a:rPr lang="en-US" sz="1600" dirty="0">
                <a:solidFill>
                  <a:schemeClr val="accent1"/>
                </a:solidFill>
              </a:rPr>
              <a:t>@</a:t>
            </a:r>
            <a:r>
              <a:rPr lang="en-US" sz="1600" dirty="0" err="1">
                <a:solidFill>
                  <a:schemeClr val="accent1"/>
                </a:solidFill>
              </a:rPr>
              <a:t>pytest.mark.xfail</a:t>
            </a:r>
            <a:r>
              <a:rPr lang="ru-RU" sz="1600" dirty="0"/>
              <a:t> с указанием типа исключения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6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Линтеры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10915835" cy="514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Линтер</a:t>
            </a:r>
            <a:r>
              <a:rPr lang="ru-RU" sz="1600" dirty="0"/>
              <a:t> (от </a:t>
            </a:r>
            <a:r>
              <a:rPr lang="en-US" sz="1600" dirty="0"/>
              <a:t>lint – </a:t>
            </a:r>
            <a:r>
              <a:rPr lang="ru-RU" sz="1600" dirty="0"/>
              <a:t>программа для статического анализа кода на С, 1979) – утилита для статического анализа кода.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Популярные линтеры для </a:t>
            </a:r>
            <a:r>
              <a:rPr lang="en-US" sz="1600" dirty="0"/>
              <a:t>Python</a:t>
            </a:r>
            <a:r>
              <a:rPr lang="ru-RU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flake8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pylint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PyFlakes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Ruff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mypy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400" dirty="0"/>
              <a:t>Линтеры чаще всего только указывают на ошибки, но есть некоторые линтеры, которые позволяют автоматически исправлять ошибки.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интегрированной среде также возможно автоматически форматировать код в соответствии с указанными правилами (например, </a:t>
            </a:r>
            <a:r>
              <a:rPr lang="en-US" sz="1400" dirty="0"/>
              <a:t>PEP8). 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автоматического форматирования кода в </a:t>
            </a:r>
            <a:r>
              <a:rPr lang="en-US" sz="1400" dirty="0"/>
              <a:t>IDE </a:t>
            </a:r>
            <a:r>
              <a:rPr lang="en-US" sz="1400" dirty="0" err="1"/>
              <a:t>VSCode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PeCharm</a:t>
            </a:r>
            <a:r>
              <a:rPr lang="en-US" sz="1400" dirty="0"/>
              <a:t> </a:t>
            </a:r>
            <a:r>
              <a:rPr lang="ru-RU" sz="1400" dirty="0"/>
              <a:t>можно воспользоваться комбинацией </a:t>
            </a:r>
            <a:r>
              <a:rPr lang="en-US" sz="1400" dirty="0">
                <a:solidFill>
                  <a:schemeClr val="accent1"/>
                </a:solidFill>
              </a:rPr>
              <a:t>Shift-Alt-F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установки линтера чаще всего следует его установить через </a:t>
            </a:r>
            <a:r>
              <a:rPr lang="en-US" sz="1400" dirty="0"/>
              <a:t>pip install (</a:t>
            </a:r>
            <a:r>
              <a:rPr lang="ru-RU" sz="1400" dirty="0"/>
              <a:t>например, </a:t>
            </a:r>
            <a:r>
              <a:rPr lang="en-US" sz="1400" dirty="0">
                <a:solidFill>
                  <a:schemeClr val="accent1"/>
                </a:solidFill>
              </a:rPr>
              <a:t>pip install </a:t>
            </a:r>
            <a:r>
              <a:rPr lang="en-US" sz="1400" dirty="0" err="1">
                <a:solidFill>
                  <a:schemeClr val="accent1"/>
                </a:solidFill>
              </a:rPr>
              <a:t>pylint</a:t>
            </a:r>
            <a:r>
              <a:rPr lang="en-US" sz="1400" dirty="0"/>
              <a:t>).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200" dirty="0"/>
              <a:t>Для корректной работы линтеров при объявлении метода следует указывать т.н. аннотации: типы аргументов и возвращаемый тип данных. В случае с несколькими типами они перечисляются через «</a:t>
            </a:r>
            <a:r>
              <a:rPr lang="en-US" sz="1200" b="1" dirty="0">
                <a:solidFill>
                  <a:schemeClr val="accent1"/>
                </a:solidFill>
              </a:rPr>
              <a:t>|</a:t>
            </a:r>
            <a:r>
              <a:rPr lang="ru-RU" sz="1200" dirty="0"/>
              <a:t>», также есть встроенная библиотека </a:t>
            </a:r>
            <a:r>
              <a:rPr lang="en-US" sz="1200" dirty="0">
                <a:solidFill>
                  <a:schemeClr val="accent1"/>
                </a:solidFill>
              </a:rPr>
              <a:t>typing</a:t>
            </a:r>
            <a:r>
              <a:rPr lang="ru-RU" sz="1200" dirty="0"/>
              <a:t>, которая позволяет делать более детальные аннотации. Аннотации не влияют на работу интерпретатора </a:t>
            </a:r>
            <a:r>
              <a:rPr lang="en-US" sz="1200" dirty="0"/>
              <a:t>Python</a:t>
            </a:r>
            <a:r>
              <a:rPr lang="ru-RU" sz="1200" dirty="0"/>
              <a:t>, но помогают встроенным инструментам статического анализа кода делать верные выводы.</a:t>
            </a:r>
            <a:endParaRPr lang="en-US" sz="1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AA56C-709D-43C9-B417-0DB5E1CC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20" y="1393795"/>
            <a:ext cx="6351480" cy="23170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D5824B-B89E-4E4F-A01D-08B6EAC4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5943281"/>
            <a:ext cx="4772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GIT</a:t>
            </a:r>
            <a:endParaRPr lang="ru-RU" sz="32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10915835" cy="172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GIT</a:t>
            </a:r>
            <a:r>
              <a:rPr lang="ru-RU" sz="1600" dirty="0"/>
              <a:t> – распределённая система управления версиями программного кода (</a:t>
            </a:r>
            <a:r>
              <a:rPr lang="en-US" sz="1600" dirty="0" err="1"/>
              <a:t>OpenSource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github.com </a:t>
            </a:r>
            <a:r>
              <a:rPr lang="en-US" sz="1400" dirty="0"/>
              <a:t>– </a:t>
            </a:r>
            <a:r>
              <a:rPr lang="ru-RU" sz="1400" dirty="0"/>
              <a:t>самый крупный веб-сервис для хранения и совместной разработки проектов (</a:t>
            </a:r>
            <a:r>
              <a:rPr lang="en-US" sz="1400" dirty="0"/>
              <a:t>~</a:t>
            </a:r>
            <a:r>
              <a:rPr lang="ru-RU" sz="1400" dirty="0"/>
              <a:t>34</a:t>
            </a:r>
            <a:r>
              <a:rPr lang="en-US" sz="1400" dirty="0"/>
              <a:t>0 </a:t>
            </a:r>
            <a:r>
              <a:rPr lang="ru-RU" sz="1400" dirty="0"/>
              <a:t>млн репозиториев, </a:t>
            </a:r>
            <a:r>
              <a:rPr lang="en-US" sz="1400" dirty="0"/>
              <a:t>2022</a:t>
            </a:r>
            <a:r>
              <a:rPr lang="ru-RU" sz="1400" dirty="0"/>
              <a:t>г).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GitLab</a:t>
            </a:r>
            <a:r>
              <a:rPr lang="en-US" sz="1400" b="1" dirty="0"/>
              <a:t> </a:t>
            </a:r>
            <a:r>
              <a:rPr lang="en-US" sz="1400" dirty="0"/>
              <a:t>– </a:t>
            </a:r>
            <a:r>
              <a:rPr lang="ru-RU" sz="1400" dirty="0"/>
              <a:t>веб-инструмент для обслуживания жизненного цикла разработки и поддержки приложений, в котором реализована технология </a:t>
            </a:r>
            <a:r>
              <a:rPr lang="en-US" sz="1400" dirty="0"/>
              <a:t>GIT</a:t>
            </a:r>
            <a:r>
              <a:rPr lang="ru-RU" sz="1400" dirty="0"/>
              <a:t> и другие необходимые механизмы (например, </a:t>
            </a:r>
            <a:r>
              <a:rPr lang="en-US" sz="1400" dirty="0"/>
              <a:t>CI/DI).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Кроме возможности совместной работы </a:t>
            </a:r>
            <a:r>
              <a:rPr lang="en-US" sz="1400" dirty="0"/>
              <a:t>GIT </a:t>
            </a:r>
            <a:r>
              <a:rPr lang="ru-RU" sz="1400" dirty="0"/>
              <a:t>обеспечивает просмотр изменений в коде и возможность их откатки.</a:t>
            </a:r>
          </a:p>
        </p:txBody>
      </p:sp>
      <p:pic>
        <p:nvPicPr>
          <p:cNvPr id="1026" name="Picture 2" descr="Git - Видеоуроки, курсы, туториалы | CourseHunter">
            <a:extLst>
              <a:ext uri="{FF2B5EF4-FFF2-40B4-BE49-F238E27FC236}">
                <a16:creationId xmlns:a16="http://schemas.microsoft.com/office/drawing/2014/main" id="{7CDC3DA7-A738-481D-B203-A521F21D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2" y="316749"/>
            <a:ext cx="926853" cy="9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es Git Work? {Git Workflows Explained}">
            <a:extLst>
              <a:ext uri="{FF2B5EF4-FFF2-40B4-BE49-F238E27FC236}">
                <a16:creationId xmlns:a16="http://schemas.microsoft.com/office/drawing/2014/main" id="{175A3AC8-F735-4133-B9A2-3FBEB15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0" y="2643271"/>
            <a:ext cx="3654114" cy="24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2CC9D5-9A7E-4D29-A47F-CE0D42D0FCC8}"/>
              </a:ext>
            </a:extLst>
          </p:cNvPr>
          <p:cNvSpPr/>
          <p:nvPr/>
        </p:nvSpPr>
        <p:spPr>
          <a:xfrm>
            <a:off x="8478718" y="5107188"/>
            <a:ext cx="2875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https://phoenixnap.com/kb/how-git-works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E339EF-52E9-473B-B1D6-143DD91D4500}"/>
              </a:ext>
            </a:extLst>
          </p:cNvPr>
          <p:cNvSpPr/>
          <p:nvPr/>
        </p:nvSpPr>
        <p:spPr>
          <a:xfrm>
            <a:off x="838200" y="2492764"/>
            <a:ext cx="7152130" cy="398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Репозиторий (</a:t>
            </a:r>
            <a:r>
              <a:rPr lang="en-US" sz="1400" dirty="0">
                <a:solidFill>
                  <a:schemeClr val="accent1"/>
                </a:solidFill>
              </a:rPr>
              <a:t>repository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</a:t>
            </a:r>
            <a:r>
              <a:rPr lang="ru-RU" sz="1400" dirty="0"/>
              <a:t> совокупность файлов, для которых отслеживается состояние и история их изменений.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>
                <a:solidFill>
                  <a:schemeClr val="accent1"/>
                </a:solidFill>
              </a:rPr>
              <a:t>Коммит</a:t>
            </a:r>
            <a:r>
              <a:rPr lang="ru-RU" sz="1400" dirty="0">
                <a:solidFill>
                  <a:schemeClr val="accent1"/>
                </a:solidFill>
              </a:rPr>
              <a:t> (</a:t>
            </a:r>
            <a:r>
              <a:rPr lang="en-US" sz="1400" dirty="0">
                <a:solidFill>
                  <a:schemeClr val="accent1"/>
                </a:solidFill>
              </a:rPr>
              <a:t>commit) </a:t>
            </a:r>
            <a:r>
              <a:rPr lang="en-US" sz="1400" dirty="0"/>
              <a:t>– </a:t>
            </a:r>
            <a:r>
              <a:rPr lang="ru-RU" sz="1400" dirty="0"/>
              <a:t>сохраненное состояние (версия) репозитория.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Ветка (</a:t>
            </a:r>
            <a:r>
              <a:rPr lang="en-US" sz="1400" dirty="0">
                <a:solidFill>
                  <a:schemeClr val="accent1"/>
                </a:solidFill>
              </a:rPr>
              <a:t>branch</a:t>
            </a:r>
            <a:r>
              <a:rPr lang="ru-RU" sz="1400" dirty="0">
                <a:solidFill>
                  <a:schemeClr val="accent1"/>
                </a:solidFill>
              </a:rPr>
              <a:t>) </a:t>
            </a:r>
            <a:r>
              <a:rPr lang="ru-RU" sz="1400" dirty="0"/>
              <a:t>– последовательность </a:t>
            </a:r>
            <a:r>
              <a:rPr lang="ru-RU" sz="1400" dirty="0" err="1"/>
              <a:t>коммитов</a:t>
            </a:r>
            <a:r>
              <a:rPr lang="ru-RU" sz="1400" dirty="0"/>
              <a:t>, в репозитории может быть несколько.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Краткое описание работы: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200" dirty="0"/>
              <a:t>Вы работаете над проектом локально в рабочей директории (</a:t>
            </a:r>
            <a:r>
              <a:rPr lang="en-US" sz="1200" dirty="0">
                <a:solidFill>
                  <a:schemeClr val="accent1"/>
                </a:solidFill>
              </a:rPr>
              <a:t>working directory</a:t>
            </a:r>
            <a:r>
              <a:rPr lang="ru-RU" sz="1200" dirty="0"/>
              <a:t>), для чего подгружаете последнее состояние репозитория командой </a:t>
            </a:r>
            <a:r>
              <a:rPr lang="en-US" sz="1200" dirty="0">
                <a:solidFill>
                  <a:schemeClr val="accent1"/>
                </a:solidFill>
              </a:rPr>
              <a:t>git pull </a:t>
            </a:r>
            <a:r>
              <a:rPr lang="ru-RU" sz="1200" dirty="0"/>
              <a:t>или полностью копируете репозиторий командой </a:t>
            </a:r>
            <a:r>
              <a:rPr lang="en-US" sz="1200" dirty="0">
                <a:solidFill>
                  <a:schemeClr val="accent1"/>
                </a:solidFill>
              </a:rPr>
              <a:t>git clone</a:t>
            </a:r>
            <a:r>
              <a:rPr lang="en-US" sz="1200" dirty="0"/>
              <a:t>.</a:t>
            </a:r>
            <a:r>
              <a:rPr lang="ru-RU" sz="1200" dirty="0"/>
              <a:t> После внесения изменений в файлы вы добавляете измененные файлы в область подготовленных изменений (</a:t>
            </a:r>
            <a:r>
              <a:rPr lang="en-US" sz="1200" dirty="0">
                <a:solidFill>
                  <a:schemeClr val="accent1"/>
                </a:solidFill>
              </a:rPr>
              <a:t>staging area</a:t>
            </a:r>
            <a:r>
              <a:rPr lang="ru-RU" sz="1200" dirty="0"/>
              <a:t>). </a:t>
            </a:r>
            <a:r>
              <a:rPr lang="en-US" sz="1200" dirty="0">
                <a:solidFill>
                  <a:schemeClr val="accent1"/>
                </a:solidFill>
              </a:rPr>
              <a:t>Staging area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/>
              <a:t>позволяет формировать </a:t>
            </a:r>
            <a:r>
              <a:rPr lang="en-US" sz="1200" dirty="0">
                <a:solidFill>
                  <a:schemeClr val="accent1"/>
                </a:solidFill>
              </a:rPr>
              <a:t>commit</a:t>
            </a:r>
            <a:r>
              <a:rPr lang="ru-RU" sz="1200" dirty="0"/>
              <a:t> из подготовленных файлов. Собственно, после того, как у вас есть нужный набор подготовленных файлов вы их </a:t>
            </a:r>
            <a:r>
              <a:rPr lang="ru-RU" sz="1200" dirty="0" err="1"/>
              <a:t>коммитите</a:t>
            </a:r>
            <a:r>
              <a:rPr lang="ru-RU" sz="1200" dirty="0"/>
              <a:t> (</a:t>
            </a:r>
            <a:r>
              <a:rPr lang="en-US" sz="1200" dirty="0">
                <a:solidFill>
                  <a:schemeClr val="accent1"/>
                </a:solidFill>
              </a:rPr>
              <a:t>git commit</a:t>
            </a:r>
            <a:r>
              <a:rPr lang="ru-RU" sz="1200" dirty="0"/>
              <a:t>) и отправляете в репозиторий (</a:t>
            </a:r>
            <a:r>
              <a:rPr lang="en-US" sz="1200" dirty="0">
                <a:solidFill>
                  <a:schemeClr val="accent1"/>
                </a:solidFill>
              </a:rPr>
              <a:t>git push</a:t>
            </a:r>
            <a:r>
              <a:rPr lang="ru-RU" sz="1200" dirty="0"/>
              <a:t>)</a:t>
            </a:r>
            <a:r>
              <a:rPr lang="en-US" sz="1200" dirty="0"/>
              <a:t>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4"/>
              </a:rPr>
              <a:t>https://proglib.io/p/system-git</a:t>
            </a:r>
            <a:r>
              <a:rPr lang="ru-RU" sz="12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094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Импорт стандартных модулей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703C61-9026-46CB-8E29-3563CB3FECAD}"/>
              </a:ext>
            </a:extLst>
          </p:cNvPr>
          <p:cNvSpPr/>
          <p:nvPr/>
        </p:nvSpPr>
        <p:spPr>
          <a:xfrm>
            <a:off x="838201" y="771844"/>
            <a:ext cx="6743330" cy="453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Импорт модулей: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Простой импорт: </a:t>
            </a: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псевдонима: </a:t>
            </a: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/>
              <a:t>as</a:t>
            </a:r>
            <a:r>
              <a:rPr lang="en-US" sz="1600" dirty="0"/>
              <a:t> &lt;</a:t>
            </a:r>
            <a:r>
              <a:rPr lang="ru-RU" sz="1600" dirty="0"/>
              <a:t>псевдоним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Выборочный импорт: </a:t>
            </a:r>
            <a:r>
              <a:rPr lang="en-US" sz="1600" b="1" dirty="0"/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объект</a:t>
            </a:r>
            <a:r>
              <a:rPr lang="en-US" sz="1600" dirty="0"/>
              <a:t>&gt;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Поддерживается, но </a:t>
            </a:r>
            <a:r>
              <a:rPr lang="ru-RU" sz="1600" b="1" dirty="0"/>
              <a:t>не рекомендуется </a:t>
            </a:r>
            <a:r>
              <a:rPr lang="ru-RU" sz="1600" dirty="0"/>
              <a:t>импортирование всех объектов модуля: </a:t>
            </a:r>
            <a:r>
              <a:rPr lang="en-US" sz="1600" b="1" dirty="0"/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ru-RU" sz="1600" dirty="0"/>
              <a:t>*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Согласно </a:t>
            </a:r>
            <a:r>
              <a:rPr lang="en-US" sz="1400" dirty="0">
                <a:solidFill>
                  <a:schemeClr val="accent1"/>
                </a:solidFill>
              </a:rPr>
              <a:t>PEP</a:t>
            </a:r>
            <a:r>
              <a:rPr lang="ru-RU" sz="1400" dirty="0">
                <a:solidFill>
                  <a:schemeClr val="accent1"/>
                </a:solidFill>
              </a:rPr>
              <a:t>8</a:t>
            </a:r>
            <a:r>
              <a:rPr lang="en-US" sz="1400" dirty="0"/>
              <a:t>: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помещается на отдельной строке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Все импорты помещаются в начало файла в порядке, вначале выполняется импорт стандартных модулей, затем сторонних, затем модулей проекта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процессе выполнения программы есть риск (возможность) объявить объект с таким же названием, как импортируемый объект.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6382BB-3A11-4D57-A297-9D6DF59D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22" y="771844"/>
            <a:ext cx="4005234" cy="46631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66D1F5-BE26-4CCA-A4EF-362CB662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10" y="5043215"/>
            <a:ext cx="3718974" cy="149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03AE3B-35C7-4793-BDDA-FFB2C3C5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47849"/>
            <a:ext cx="2419350" cy="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Импорт пользовательских модулей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703C61-9026-46CB-8E29-3563CB3FECAD}"/>
              </a:ext>
            </a:extLst>
          </p:cNvPr>
          <p:cNvSpPr/>
          <p:nvPr/>
        </p:nvSpPr>
        <p:spPr>
          <a:xfrm>
            <a:off x="838201" y="771844"/>
            <a:ext cx="653886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Пользовательский модуль может представлять собой файл (</a:t>
            </a:r>
            <a:r>
              <a:rPr lang="en-US" sz="1600" b="1" dirty="0"/>
              <a:t>.</a:t>
            </a:r>
            <a:r>
              <a:rPr lang="en-US" sz="1600" b="1" dirty="0" err="1"/>
              <a:t>py</a:t>
            </a:r>
            <a:r>
              <a:rPr lang="ru-RU" sz="1600" dirty="0"/>
              <a:t>)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Импорт пройдет без проблем, если файл находится в известных интерпретатору директориях для импорта. Список этих директорий: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sys.path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ru-RU" sz="1600" dirty="0"/>
              <a:t>для работы нужно вначале выполнить </a:t>
            </a:r>
            <a:r>
              <a:rPr lang="en-US" sz="1600" dirty="0">
                <a:solidFill>
                  <a:schemeClr val="accent1"/>
                </a:solidFill>
              </a:rPr>
              <a:t>import sys</a:t>
            </a:r>
            <a:r>
              <a:rPr lang="en-US" sz="1600" dirty="0"/>
              <a:t>)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Можно добавить директорию с модулем в список </a:t>
            </a:r>
            <a:r>
              <a:rPr lang="en-US" sz="1600" b="1" dirty="0" err="1"/>
              <a:t>sys.path</a:t>
            </a:r>
            <a:r>
              <a:rPr lang="en-US" sz="1600" dirty="0"/>
              <a:t>.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поддиректории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поддиректория</a:t>
            </a:r>
            <a:r>
              <a:rPr lang="en-US" sz="1600" dirty="0"/>
              <a:t>&gt;</a:t>
            </a:r>
            <a:r>
              <a:rPr lang="ru-RU" sz="1600" b="1" dirty="0"/>
              <a:t>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родительской 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ru-RU" sz="1600" b="1" dirty="0"/>
              <a:t>..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В файле импортируемого модуля для кода, который не должен выполняться при импорте необходимо добавлять проверку имени исполняемого модуля: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if __name__ == “__main__”: </a:t>
            </a:r>
            <a:r>
              <a:rPr lang="en-US" sz="1600" dirty="0"/>
              <a:t>&lt;</a:t>
            </a:r>
            <a:r>
              <a:rPr lang="ru-RU" sz="1600" dirty="0"/>
              <a:t>исполняемый код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Импорт модуля в проекте производится только один раз, если нужно импортировать модуль повторно следует использовать функцию </a:t>
            </a:r>
            <a:r>
              <a:rPr lang="en-US" sz="1600" b="1" dirty="0"/>
              <a:t>reload</a:t>
            </a:r>
            <a:r>
              <a:rPr lang="en-US" sz="1600" dirty="0"/>
              <a:t> </a:t>
            </a:r>
            <a:r>
              <a:rPr lang="ru-RU" sz="1600" dirty="0"/>
              <a:t>библиотеки </a:t>
            </a:r>
            <a:r>
              <a:rPr lang="en-US" sz="1600" b="1" dirty="0" err="1"/>
              <a:t>importlib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9FB8A5-B090-4161-BB1F-904CA8CF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65" y="2295016"/>
            <a:ext cx="4181201" cy="2267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EC95EA-4891-411F-8B71-E323FFE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639" y="941892"/>
            <a:ext cx="3743964" cy="12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6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Импорт внешних модулей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703C61-9026-46CB-8E29-3563CB3FECAD}"/>
              </a:ext>
            </a:extLst>
          </p:cNvPr>
          <p:cNvSpPr/>
          <p:nvPr/>
        </p:nvSpPr>
        <p:spPr>
          <a:xfrm>
            <a:off x="838200" y="771844"/>
            <a:ext cx="788854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Проверка установленных внешних модулей:</a:t>
            </a:r>
            <a:r>
              <a:rPr lang="en-US" sz="1600" dirty="0"/>
              <a:t> $ </a:t>
            </a:r>
            <a:r>
              <a:rPr lang="en-US" sz="1600" b="1" dirty="0"/>
              <a:t>pip list </a:t>
            </a:r>
            <a:r>
              <a:rPr lang="ru-RU" sz="1600" dirty="0"/>
              <a:t>или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нового внешнего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en-US" sz="1600" b="1" i="1" dirty="0"/>
              <a:t>==</a:t>
            </a:r>
            <a:r>
              <a:rPr lang="en-US" sz="1600" i="1" dirty="0"/>
              <a:t>&lt;</a:t>
            </a:r>
            <a:r>
              <a:rPr lang="ru-RU" sz="1600" i="1" dirty="0"/>
              <a:t>версия модуля</a:t>
            </a:r>
            <a:r>
              <a:rPr lang="en-US" sz="1600" i="1" dirty="0"/>
              <a:t>&gt;</a:t>
            </a:r>
            <a:endParaRPr lang="ru-RU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внешних модулей обычно производится из репозитория </a:t>
            </a:r>
            <a:r>
              <a:rPr lang="en-US" sz="1600" b="1" dirty="0"/>
              <a:t>pypi.org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Сохранение списка внешних модулей в файл: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  <a:r>
              <a:rPr lang="ru-RU" sz="1600" b="1" dirty="0"/>
              <a:t> </a:t>
            </a:r>
            <a:r>
              <a:rPr lang="en-US" sz="1600" b="1" dirty="0"/>
              <a:t>&gt;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Пакетная установки внешних модулей из файла: </a:t>
            </a:r>
            <a:r>
              <a:rPr lang="en-US" sz="1600" dirty="0"/>
              <a:t>$ </a:t>
            </a:r>
            <a:r>
              <a:rPr lang="en-US" sz="1600" b="1" dirty="0"/>
              <a:t>pip install –r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Обновление текущей версии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ru-RU" sz="1600" b="1" i="1" dirty="0"/>
              <a:t> </a:t>
            </a:r>
            <a:r>
              <a:rPr lang="ru-RU" sz="1600" b="1" dirty="0"/>
              <a:t>--</a:t>
            </a:r>
            <a:r>
              <a:rPr lang="en-US" sz="1600" b="1" dirty="0"/>
              <a:t>upgrade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Удаление модуля: </a:t>
            </a:r>
            <a:r>
              <a:rPr lang="en-US" sz="1600" dirty="0"/>
              <a:t>$ </a:t>
            </a:r>
            <a:r>
              <a:rPr lang="en-US" sz="1600" b="1" dirty="0"/>
              <a:t>pip uninstall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B5ADAD-554E-4A9B-8198-79C0BC9D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53" y="771844"/>
            <a:ext cx="2297148" cy="20738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43311C-7834-4F68-B748-B7001439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05" y="2952145"/>
            <a:ext cx="4438095" cy="12865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BD3FFD-9F1C-408C-84BB-F4C5D8EF7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291867"/>
            <a:ext cx="2743200" cy="21693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892FB3-EB63-422C-9679-73D0362E8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31" y="4238599"/>
            <a:ext cx="7008799" cy="1900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A1F8D-274B-438A-90F3-557EA36400C5}"/>
              </a:ext>
            </a:extLst>
          </p:cNvPr>
          <p:cNvSpPr txBox="1"/>
          <p:nvPr/>
        </p:nvSpPr>
        <p:spPr>
          <a:xfrm>
            <a:off x="1022931" y="3446716"/>
            <a:ext cx="5830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исполнения системных команд </a:t>
            </a:r>
            <a:r>
              <a:rPr lang="ru-RU" sz="1400" dirty="0">
                <a:solidFill>
                  <a:srgbClr val="FF0000"/>
                </a:solidFill>
              </a:rPr>
              <a:t>из среды </a:t>
            </a:r>
            <a:r>
              <a:rPr lang="en-US" sz="1400" dirty="0" err="1">
                <a:solidFill>
                  <a:srgbClr val="FF0000"/>
                </a:solidFill>
              </a:rPr>
              <a:t>Jupyter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Notebook</a:t>
            </a:r>
            <a:r>
              <a:rPr lang="ru-RU" sz="1400" dirty="0"/>
              <a:t> необходимо </a:t>
            </a:r>
            <a:r>
              <a:rPr lang="ru-RU" sz="1400" dirty="0">
                <a:solidFill>
                  <a:srgbClr val="FF0000"/>
                </a:solidFill>
              </a:rPr>
              <a:t>добавлять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к команде «!»</a:t>
            </a:r>
            <a:r>
              <a:rPr lang="ru-RU" sz="1400" dirty="0"/>
              <a:t>: !</a:t>
            </a:r>
            <a:r>
              <a:rPr lang="en-US" sz="1400" dirty="0"/>
              <a:t>pip install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3054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1.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в </a:t>
            </a:r>
            <a:r>
              <a:rPr lang="en-US" sz="1600" dirty="0"/>
              <a:t>IDE </a:t>
            </a:r>
            <a:r>
              <a:rPr lang="ru-RU" sz="1600" dirty="0"/>
              <a:t>новый проект </a:t>
            </a:r>
            <a:r>
              <a:rPr lang="en-US" sz="1600" dirty="0" err="1">
                <a:solidFill>
                  <a:schemeClr val="accent1"/>
                </a:solidFill>
              </a:rPr>
              <a:t>python_basic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в корневом каталоге проекта файл </a:t>
            </a:r>
            <a:r>
              <a:rPr lang="en-US" sz="1600" dirty="0">
                <a:solidFill>
                  <a:schemeClr val="accent1"/>
                </a:solidFill>
              </a:rPr>
              <a:t>test.py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Импортируйте одну из стандартных библиотек с использованием псевдонима, вызовите любую функцию из этой библиотеки. </a:t>
            </a:r>
            <a:r>
              <a:rPr lang="ru-RU" sz="1200" dirty="0"/>
              <a:t>Кому лень искать, можно импортировать, например, модуль </a:t>
            </a:r>
            <a:r>
              <a:rPr lang="en-US" sz="1200" dirty="0" err="1"/>
              <a:t>os</a:t>
            </a:r>
            <a:r>
              <a:rPr lang="ru-RU" sz="1200" dirty="0"/>
              <a:t> и вызвать функцию </a:t>
            </a:r>
            <a:r>
              <a:rPr lang="en-US" sz="1200" dirty="0" err="1"/>
              <a:t>os.listdir</a:t>
            </a:r>
            <a:r>
              <a:rPr lang="en-US" sz="1200" dirty="0"/>
              <a:t>()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Импортируйте только предыдущую функцию из пакета, убедитесь в ее работе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Переопределите название предыдущей функции, например, числом и вызовите ее снова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 установленные внешние пакеты при помощи команды </a:t>
            </a:r>
            <a:r>
              <a:rPr lang="en-US" sz="1600" dirty="0">
                <a:solidFill>
                  <a:schemeClr val="accent1"/>
                </a:solidFill>
              </a:rPr>
              <a:t>freeze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en-US" sz="1600" dirty="0">
                <a:solidFill>
                  <a:schemeClr val="accent1"/>
                </a:solidFill>
              </a:rPr>
              <a:t>show</a:t>
            </a:r>
            <a:r>
              <a:rPr lang="ru-RU" sz="1600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Найдите среди пакетов модуль </a:t>
            </a: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 (| grep pandas). </a:t>
            </a:r>
            <a:r>
              <a:rPr lang="ru-RU" sz="1600" dirty="0"/>
              <a:t>Или другой, еще неустановленный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 err="1"/>
              <a:t>Загуглите</a:t>
            </a:r>
            <a:r>
              <a:rPr lang="ru-RU" sz="1600" dirty="0"/>
              <a:t> текущие версии</a:t>
            </a:r>
            <a:r>
              <a:rPr lang="en-US" sz="1600" dirty="0"/>
              <a:t> </a:t>
            </a:r>
            <a:r>
              <a:rPr lang="ru-RU" sz="1600" dirty="0"/>
              <a:t>этого пакета и установите не самую новую версию (</a:t>
            </a:r>
            <a:r>
              <a:rPr lang="en-US" sz="1600" dirty="0">
                <a:solidFill>
                  <a:schemeClr val="accent1"/>
                </a:solidFill>
              </a:rPr>
              <a:t>install</a:t>
            </a:r>
            <a:r>
              <a:rPr lang="ru-RU" sz="1600" dirty="0"/>
              <a:t>)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Обновите текущую версию пакета до последней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Импортируйте установленный пакет и вызовите из него любую функцию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95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2.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в корневом каталоге проекта файл </a:t>
            </a:r>
            <a:r>
              <a:rPr lang="en-US" sz="1600" dirty="0">
                <a:solidFill>
                  <a:schemeClr val="accent1"/>
                </a:solidFill>
              </a:rPr>
              <a:t>new_module.py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в файл несколько переменных, функций и цикл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  <a:r>
              <a:rPr lang="ru-RU" sz="1600" dirty="0"/>
              <a:t>, например, с вызовом </a:t>
            </a:r>
            <a:r>
              <a:rPr lang="en-US" sz="1600" dirty="0">
                <a:solidFill>
                  <a:schemeClr val="accent1"/>
                </a:solidFill>
              </a:rPr>
              <a:t>print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Импортируйте модуль </a:t>
            </a:r>
            <a:r>
              <a:rPr lang="en-US" sz="1600" dirty="0" err="1">
                <a:solidFill>
                  <a:schemeClr val="accent1"/>
                </a:solidFill>
              </a:rPr>
              <a:t>new_module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</a:t>
            </a:r>
            <a:r>
              <a:rPr lang="en-US" sz="1600" dirty="0">
                <a:solidFill>
                  <a:schemeClr val="accent1"/>
                </a:solidFill>
              </a:rPr>
              <a:t>test.py</a:t>
            </a:r>
            <a:r>
              <a:rPr lang="ru-RU" sz="16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Вызовите функцию из </a:t>
            </a:r>
            <a:r>
              <a:rPr lang="en-US" sz="1600" dirty="0" err="1">
                <a:solidFill>
                  <a:schemeClr val="accent1"/>
                </a:solidFill>
              </a:rPr>
              <a:t>new_module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выведите в консоль значение одной из объявленных там переменных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Переместите файл в каталог </a:t>
            </a:r>
            <a:r>
              <a:rPr lang="en-US" sz="1600" dirty="0" err="1">
                <a:solidFill>
                  <a:schemeClr val="accent1"/>
                </a:solidFill>
              </a:rPr>
              <a:t>new_dir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директории проекта (каталог нужно предварительно создать), перезапустите интерпретатор </a:t>
            </a:r>
            <a:r>
              <a:rPr lang="en-US" sz="1600" dirty="0"/>
              <a:t>Python</a:t>
            </a:r>
            <a:r>
              <a:rPr lang="ru-RU" sz="1600" dirty="0"/>
              <a:t> и снова выполните вызов функции и вывод переменной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После того, как вы убедитесь в работе импорта, можно вернуть </a:t>
            </a:r>
            <a:r>
              <a:rPr lang="en-US" sz="1600" dirty="0" err="1">
                <a:solidFill>
                  <a:schemeClr val="accent1"/>
                </a:solidFill>
              </a:rPr>
              <a:t>new_module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корневой каталог и удалить каталог </a:t>
            </a:r>
            <a:r>
              <a:rPr lang="en-US" sz="1600" dirty="0" err="1">
                <a:solidFill>
                  <a:schemeClr val="accent1"/>
                </a:solidFill>
              </a:rPr>
              <a:t>new_dir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Ограничьте в модуле </a:t>
            </a:r>
            <a:r>
              <a:rPr lang="en-US" sz="1600" dirty="0" err="1">
                <a:solidFill>
                  <a:schemeClr val="accent1"/>
                </a:solidFill>
              </a:rPr>
              <a:t>new_module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выполнение цикла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  <a:r>
              <a:rPr lang="en-US" sz="1600" dirty="0"/>
              <a:t> (</a:t>
            </a:r>
            <a:r>
              <a:rPr lang="ru-RU" sz="1600" dirty="0"/>
              <a:t>из п.2</a:t>
            </a:r>
            <a:r>
              <a:rPr lang="en-US" sz="1600" dirty="0"/>
              <a:t>)</a:t>
            </a:r>
            <a:r>
              <a:rPr lang="ru-RU" sz="1600" dirty="0"/>
              <a:t>, чтобы он не выполнялся при импорте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Перезапустите интерпретатор и убедитесь в корректной работе импорта: импорт функции, вывод переменной в консоль и отсутствие выполнения цикла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41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Пакет (</a:t>
            </a:r>
            <a:r>
              <a:rPr lang="en-US" sz="3200" dirty="0"/>
              <a:t>package</a:t>
            </a:r>
            <a:r>
              <a:rPr lang="ru-RU" sz="3200" dirty="0"/>
              <a:t>)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703C61-9026-46CB-8E29-3563CB3FECAD}"/>
              </a:ext>
            </a:extLst>
          </p:cNvPr>
          <p:cNvSpPr/>
          <p:nvPr/>
        </p:nvSpPr>
        <p:spPr>
          <a:xfrm>
            <a:off x="838200" y="771844"/>
            <a:ext cx="7888550" cy="5645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Пакет представляет собой структурированный каталог с набором модулей, которые решают различные задачи в рамках работы пакета.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Пакеты импортируются точно так же, как и модули, через </a:t>
            </a:r>
            <a:r>
              <a:rPr lang="en-US" sz="1400" b="1" dirty="0"/>
              <a:t>import </a:t>
            </a:r>
            <a:r>
              <a:rPr lang="en-US" sz="1400" dirty="0"/>
              <a:t>&lt;</a:t>
            </a:r>
            <a:r>
              <a:rPr lang="ru-RU" sz="1400" dirty="0"/>
              <a:t>название пакета</a:t>
            </a:r>
            <a:r>
              <a:rPr lang="en-US" sz="1400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каталоге пакета должен находиться файл-инициализатор </a:t>
            </a:r>
            <a:r>
              <a:rPr lang="en-US" sz="1400" b="1" dirty="0"/>
              <a:t>__init__.py</a:t>
            </a:r>
            <a:r>
              <a:rPr lang="ru-RU" sz="1400" dirty="0"/>
              <a:t>, в котором задаются настройки импорта, в т.ч. модули, которые должны импортироваться при импорте пакета.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импорта модулей пакета (или отдельных функций модуля) при импорте самого пакета следует импортировать необходимые модули (отдельные функции) в инициализаторе </a:t>
            </a:r>
            <a:r>
              <a:rPr lang="en-US" sz="1400" b="1" dirty="0"/>
              <a:t>__init__.py</a:t>
            </a:r>
            <a:r>
              <a:rPr lang="ru-RU" sz="1400" b="1" dirty="0"/>
              <a:t>. </a:t>
            </a:r>
            <a:r>
              <a:rPr lang="ru-RU" sz="1400" dirty="0"/>
              <a:t>Для импорта лучше использовать не абсолютный (</a:t>
            </a:r>
            <a:r>
              <a:rPr lang="en-US" sz="1400" b="1" dirty="0"/>
              <a:t>import</a:t>
            </a:r>
            <a:r>
              <a:rPr lang="en-US" sz="1400" dirty="0"/>
              <a:t> &lt;</a:t>
            </a:r>
            <a:r>
              <a:rPr lang="ru-RU" sz="1400" dirty="0"/>
              <a:t>имя пакета</a:t>
            </a:r>
            <a:r>
              <a:rPr lang="en-US" sz="1400" dirty="0"/>
              <a:t>&gt;</a:t>
            </a:r>
            <a:r>
              <a:rPr lang="ru-RU" sz="1400" dirty="0"/>
              <a:t>.</a:t>
            </a:r>
            <a:r>
              <a:rPr lang="en-US" sz="1400" dirty="0"/>
              <a:t>&lt;</a:t>
            </a:r>
            <a:r>
              <a:rPr lang="ru-RU" sz="1400" dirty="0"/>
              <a:t>имя модуля</a:t>
            </a:r>
            <a:r>
              <a:rPr lang="en-US" sz="1400" dirty="0"/>
              <a:t>&gt;</a:t>
            </a:r>
            <a:r>
              <a:rPr lang="ru-RU" sz="1400" dirty="0"/>
              <a:t>), а относительный импорт (</a:t>
            </a:r>
            <a:r>
              <a:rPr lang="en-US" sz="1400" b="1" dirty="0"/>
              <a:t>import</a:t>
            </a:r>
            <a:r>
              <a:rPr lang="ru-RU" sz="1400" b="1" dirty="0"/>
              <a:t> </a:t>
            </a:r>
            <a:r>
              <a:rPr lang="ru-RU" sz="1400" dirty="0"/>
              <a:t>.</a:t>
            </a:r>
            <a:r>
              <a:rPr lang="en-US" sz="1400" dirty="0"/>
              <a:t>&lt;</a:t>
            </a:r>
            <a:r>
              <a:rPr lang="ru-RU" sz="1400" dirty="0"/>
              <a:t>имя модуля</a:t>
            </a:r>
            <a:r>
              <a:rPr lang="en-US" sz="1400" dirty="0"/>
              <a:t>&gt;</a:t>
            </a:r>
            <a:r>
              <a:rPr lang="ru-RU" sz="14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импорта нескольких модулей пакета в инициализаторе можно использовать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 конструкцию </a:t>
            </a: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b="1" dirty="0"/>
              <a:t>. import </a:t>
            </a:r>
            <a:r>
              <a:rPr lang="en-US" sz="1400" dirty="0"/>
              <a:t>&lt;</a:t>
            </a:r>
            <a:r>
              <a:rPr lang="ru-RU" sz="1400" dirty="0"/>
              <a:t>модуль1</a:t>
            </a:r>
            <a:r>
              <a:rPr lang="en-US" sz="1400" dirty="0"/>
              <a:t>&gt;</a:t>
            </a:r>
            <a:r>
              <a:rPr lang="ru-RU" sz="1400" dirty="0"/>
              <a:t>, </a:t>
            </a:r>
            <a:r>
              <a:rPr lang="en-US" sz="1400" dirty="0"/>
              <a:t>&lt;</a:t>
            </a:r>
            <a:r>
              <a:rPr lang="ru-RU" sz="1400" dirty="0"/>
              <a:t>модуль2</a:t>
            </a:r>
            <a:r>
              <a:rPr lang="en-US" sz="1400" dirty="0"/>
              <a:t>&gt;</a:t>
            </a:r>
            <a:r>
              <a:rPr lang="ru-RU" sz="1400" dirty="0"/>
              <a:t> и т.д.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ограничения импорта объектов модуля внутри файла модуля указывается специальная переменная </a:t>
            </a:r>
            <a:r>
              <a:rPr lang="en-US" sz="1400" b="1" dirty="0"/>
              <a:t>__all__</a:t>
            </a:r>
            <a:r>
              <a:rPr lang="ru-RU" sz="1400" b="1" dirty="0"/>
              <a:t> </a:t>
            </a:r>
            <a:r>
              <a:rPr lang="ru-RU" sz="1400" dirty="0"/>
              <a:t>- список, в котором перечисляются разрешенные к импорту модули.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для модулей указаны переменные </a:t>
            </a:r>
            <a:r>
              <a:rPr lang="en-US" sz="1400" b="1" dirty="0"/>
              <a:t>__all__</a:t>
            </a:r>
            <a:r>
              <a:rPr lang="en-US" sz="1400" dirty="0"/>
              <a:t>, </a:t>
            </a:r>
            <a:r>
              <a:rPr lang="ru-RU" sz="1400" dirty="0"/>
              <a:t>то в инициализаторе пакета удобно для импорта пользоваться конструкцией </a:t>
            </a:r>
            <a:r>
              <a:rPr lang="en-US" sz="1400" b="1" dirty="0"/>
              <a:t>from .</a:t>
            </a:r>
            <a:r>
              <a:rPr lang="en-US" sz="1400" dirty="0"/>
              <a:t>&lt;</a:t>
            </a:r>
            <a:r>
              <a:rPr lang="ru-RU" sz="1400" dirty="0"/>
              <a:t>имя модуля</a:t>
            </a:r>
            <a:r>
              <a:rPr lang="en-US" sz="1400" dirty="0"/>
              <a:t>&gt;</a:t>
            </a:r>
            <a:r>
              <a:rPr lang="en-US" sz="1400" b="1" dirty="0"/>
              <a:t> import *</a:t>
            </a:r>
            <a:endParaRPr lang="ru-RU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Можно использовать вложенные пакеты, которые создаются по такому же принципу, как основной пакет (каталог с __</a:t>
            </a:r>
            <a:r>
              <a:rPr lang="en-US" sz="1400" dirty="0"/>
              <a:t>init__.py</a:t>
            </a:r>
            <a:r>
              <a:rPr lang="ru-RU" sz="1400" dirty="0"/>
              <a:t> и набором модулей), и импортируются в основной пакет.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A9BC26-4C94-45A7-BB74-AA41627A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37" y="780176"/>
            <a:ext cx="1857375" cy="2600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AA63E2-0D7E-4461-8B98-1447A29C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88" y="3544863"/>
            <a:ext cx="3955324" cy="9073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2DE93A-2441-4384-931F-1F12AAB4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881" y="4568072"/>
            <a:ext cx="2991489" cy="15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Задание </a:t>
            </a:r>
            <a:r>
              <a:rPr lang="en-US" sz="3200" dirty="0"/>
              <a:t>3</a:t>
            </a:r>
            <a:r>
              <a:rPr lang="ru-RU" sz="3200" dirty="0"/>
              <a:t>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в корневом каталоге проекта пакет </a:t>
            </a:r>
            <a:r>
              <a:rPr lang="en-US" sz="1600" dirty="0" err="1">
                <a:solidFill>
                  <a:schemeClr val="accent1"/>
                </a:solidFill>
              </a:rPr>
              <a:t>package_example</a:t>
            </a:r>
            <a:r>
              <a:rPr lang="en-US" sz="1600" dirty="0"/>
              <a:t>. </a:t>
            </a:r>
            <a:r>
              <a:rPr lang="ru-RU" sz="1600" dirty="0"/>
              <a:t>Если в </a:t>
            </a:r>
            <a:r>
              <a:rPr lang="en-US" sz="1600" dirty="0"/>
              <a:t>IDE </a:t>
            </a:r>
            <a:r>
              <a:rPr lang="ru-RU" sz="1600" dirty="0"/>
              <a:t>нет функции создания пакета, вручную создайте каталог с именем пакета и файл </a:t>
            </a:r>
            <a:r>
              <a:rPr lang="ru-RU" sz="1600" dirty="0">
                <a:solidFill>
                  <a:schemeClr val="accent1"/>
                </a:solidFill>
              </a:rPr>
              <a:t>__</a:t>
            </a:r>
            <a:r>
              <a:rPr lang="en-US" sz="1600" dirty="0">
                <a:solidFill>
                  <a:schemeClr val="accent1"/>
                </a:solidFill>
              </a:rPr>
              <a:t>init__.py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внутри него.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Внутри </a:t>
            </a:r>
            <a:r>
              <a:rPr lang="ru-RU" sz="1600" dirty="0">
                <a:solidFill>
                  <a:schemeClr val="accent1"/>
                </a:solidFill>
              </a:rPr>
              <a:t>__</a:t>
            </a:r>
            <a:r>
              <a:rPr lang="en-US" sz="1600" dirty="0">
                <a:solidFill>
                  <a:schemeClr val="accent1"/>
                </a:solidFill>
              </a:rPr>
              <a:t>init__.py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вызовите функцию </a:t>
            </a:r>
            <a:r>
              <a:rPr lang="en-US" sz="1600" dirty="0">
                <a:solidFill>
                  <a:schemeClr val="accent1"/>
                </a:solidFill>
              </a:rPr>
              <a:t>print</a:t>
            </a:r>
            <a:r>
              <a:rPr lang="en-US" sz="1600" dirty="0"/>
              <a:t> </a:t>
            </a:r>
            <a:r>
              <a:rPr lang="ru-RU" sz="1600" dirty="0"/>
              <a:t>для проверки работы импорта пакета и импортируйте этот пакет в </a:t>
            </a:r>
            <a:r>
              <a:rPr lang="en-US" sz="1600" dirty="0">
                <a:solidFill>
                  <a:schemeClr val="accent1"/>
                </a:solidFill>
              </a:rPr>
              <a:t>test.py</a:t>
            </a:r>
            <a:r>
              <a:rPr lang="ru-RU" sz="1600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в один из модулей еще несколько функций и определите переменную </a:t>
            </a:r>
            <a:r>
              <a:rPr lang="en-US" sz="1600" dirty="0">
                <a:solidFill>
                  <a:schemeClr val="accent1"/>
                </a:solidFill>
              </a:rPr>
              <a:t>__all__ </a:t>
            </a:r>
            <a:r>
              <a:rPr lang="ru-RU" sz="1600" dirty="0"/>
              <a:t>в которой укажите функции, которые должны импортироваться из модуля, и импортируйте все функции этого модуля в </a:t>
            </a:r>
            <a:r>
              <a:rPr lang="ru-RU" sz="1600" dirty="0">
                <a:solidFill>
                  <a:schemeClr val="accent1"/>
                </a:solidFill>
              </a:rPr>
              <a:t>__</a:t>
            </a:r>
            <a:r>
              <a:rPr lang="en-US" sz="1600" dirty="0">
                <a:solidFill>
                  <a:schemeClr val="accent1"/>
                </a:solidFill>
              </a:rPr>
              <a:t>init__.py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при помощи *.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 импорт функций из пакета </a:t>
            </a:r>
            <a:r>
              <a:rPr lang="en-US" sz="1600" dirty="0" err="1">
                <a:solidFill>
                  <a:schemeClr val="accent1"/>
                </a:solidFill>
              </a:rPr>
              <a:t>package_example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</a:t>
            </a:r>
            <a:r>
              <a:rPr lang="en-US" sz="1600" dirty="0">
                <a:solidFill>
                  <a:schemeClr val="accent1"/>
                </a:solidFill>
              </a:rPr>
              <a:t>test.py</a:t>
            </a:r>
            <a:r>
              <a:rPr lang="ru-RU" sz="16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Добавьте вложенный пакет в пакет </a:t>
            </a:r>
            <a:r>
              <a:rPr lang="en-US" sz="1600" dirty="0" err="1">
                <a:solidFill>
                  <a:schemeClr val="accent1"/>
                </a:solidFill>
              </a:rPr>
              <a:t>package_example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создайте там несколько модулей.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Импортируйте эти модули в основной пакет и проверьте их работу аналогично проверке работы основного модуля.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 импорт модуля из основного пакета во вложенном пакете (</a:t>
            </a:r>
            <a:r>
              <a:rPr lang="en-US" sz="1600" dirty="0">
                <a:solidFill>
                  <a:schemeClr val="accent1"/>
                </a:solidFill>
              </a:rPr>
              <a:t>from ..&lt;</a:t>
            </a:r>
            <a:r>
              <a:rPr lang="ru-RU" sz="1600" dirty="0">
                <a:solidFill>
                  <a:schemeClr val="accent1"/>
                </a:solidFill>
              </a:rPr>
              <a:t>модуль основного пакета</a:t>
            </a:r>
            <a:r>
              <a:rPr lang="en-US" sz="1600" dirty="0">
                <a:solidFill>
                  <a:schemeClr val="accent1"/>
                </a:solidFill>
              </a:rPr>
              <a:t>&gt; import &lt;</a:t>
            </a:r>
            <a:r>
              <a:rPr lang="ru-RU" sz="1600" dirty="0">
                <a:solidFill>
                  <a:schemeClr val="accent1"/>
                </a:solidFill>
              </a:rPr>
              <a:t>имя функции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699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CFC4-745E-4009-AB6D-2885924E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sz="3200" dirty="0"/>
              <a:t>Python. </a:t>
            </a:r>
            <a:r>
              <a:rPr lang="ru-RU" sz="3200" dirty="0"/>
              <a:t>Виртуальное окружение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C77CCE3-7BF2-4541-96E1-D089B86F19D6}"/>
              </a:ext>
            </a:extLst>
          </p:cNvPr>
          <p:cNvSpPr/>
          <p:nvPr/>
        </p:nvSpPr>
        <p:spPr>
          <a:xfrm>
            <a:off x="838200" y="634886"/>
            <a:ext cx="184731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5A2161-D124-444C-9BA9-3910B5B45C6F}"/>
              </a:ext>
            </a:extLst>
          </p:cNvPr>
          <p:cNvSpPr/>
          <p:nvPr/>
        </p:nvSpPr>
        <p:spPr>
          <a:xfrm>
            <a:off x="838200" y="771844"/>
            <a:ext cx="9894903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Основное назначение виртуального окружения (</a:t>
            </a:r>
            <a:r>
              <a:rPr lang="en-US" sz="1600" dirty="0"/>
              <a:t>Virtual Environment</a:t>
            </a:r>
            <a:r>
              <a:rPr lang="ru-RU" sz="1600" dirty="0"/>
              <a:t>) – создание изолированной конфигурации программного обеспечения с определенным зафиксированным набором библиотек определенных версий.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виртуального окружения существуют специальные утилиты, например: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venv</a:t>
            </a:r>
            <a:r>
              <a:rPr lang="en-US" sz="1600" dirty="0"/>
              <a:t> – </a:t>
            </a:r>
            <a:r>
              <a:rPr lang="ru-RU" sz="1600" dirty="0"/>
              <a:t>встроен в </a:t>
            </a:r>
            <a:r>
              <a:rPr lang="en-US" sz="1600" dirty="0"/>
              <a:t>Python</a:t>
            </a:r>
            <a:r>
              <a:rPr lang="ru-RU" sz="1600" dirty="0"/>
              <a:t>, управление через </a:t>
            </a:r>
            <a:r>
              <a:rPr lang="en-US" sz="1600" dirty="0"/>
              <a:t>CLI, </a:t>
            </a:r>
            <a:r>
              <a:rPr lang="ru-RU" sz="1600" dirty="0"/>
              <a:t>не быстрый, нельзя поставить версию </a:t>
            </a:r>
            <a:r>
              <a:rPr lang="en-US" sz="1600" dirty="0"/>
              <a:t>Python </a:t>
            </a:r>
            <a:r>
              <a:rPr lang="ru-RU" sz="1600" dirty="0"/>
              <a:t>выше установленной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Virtualenv</a:t>
            </a:r>
            <a:r>
              <a:rPr lang="ru-RU" sz="1600" dirty="0"/>
              <a:t> – схожая с </a:t>
            </a:r>
            <a:r>
              <a:rPr lang="en-US" sz="1600" dirty="0" err="1"/>
              <a:t>venv</a:t>
            </a:r>
            <a:r>
              <a:rPr lang="en-US" sz="1600" dirty="0"/>
              <a:t> </a:t>
            </a:r>
            <a:r>
              <a:rPr lang="ru-RU" sz="1600" dirty="0"/>
              <a:t>функциональность, сторонняя утилита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conda</a:t>
            </a:r>
            <a:r>
              <a:rPr lang="en-US" sz="1600" dirty="0"/>
              <a:t> – </a:t>
            </a:r>
            <a:r>
              <a:rPr lang="ru-RU" sz="1600" dirty="0"/>
              <a:t>удобный, функциональный, есть </a:t>
            </a:r>
            <a:r>
              <a:rPr lang="en-US" sz="1600" dirty="0"/>
              <a:t>GUI</a:t>
            </a:r>
            <a:r>
              <a:rPr lang="ru-RU" sz="1600" dirty="0"/>
              <a:t>, но есть проблемы с производительностью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poetry</a:t>
            </a:r>
            <a:r>
              <a:rPr lang="en-US" sz="1600" dirty="0"/>
              <a:t> – </a:t>
            </a:r>
            <a:r>
              <a:rPr lang="ru-RU" sz="1600" dirty="0"/>
              <a:t>функциональный, не простой в настройке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 сути утилиты для создания виртуального окружения создают отдельные директории для каждого виртуального окружения, в которых хранятся все конфигурации и непосредственно интерпретатор </a:t>
            </a:r>
            <a:r>
              <a:rPr lang="en-US" sz="1600" dirty="0"/>
              <a:t>Python.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аналогичной конфигурации на другой машине достаточно установить модули из </a:t>
            </a:r>
            <a:r>
              <a:rPr lang="en-US" sz="1600" dirty="0"/>
              <a:t>requirements.txt</a:t>
            </a:r>
            <a:r>
              <a:rPr lang="ru-RU" sz="1600" dirty="0"/>
              <a:t>, который предварительно был выгружен из текущей конфигурации.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D1D000-55C0-47CF-A813-DBD3C419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70" y="4794450"/>
            <a:ext cx="4040399" cy="17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1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16797</TotalTime>
  <Words>2215</Words>
  <Application>Microsoft Office PowerPoint</Application>
  <PresentationFormat>Широкоэкранный</PresentationFormat>
  <Paragraphs>195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Программирование на  Python</vt:lpstr>
      <vt:lpstr>Python. Импорт стандартных модулей</vt:lpstr>
      <vt:lpstr>Python. Импорт пользовательских модулей</vt:lpstr>
      <vt:lpstr>Python. Импорт внешних модулей</vt:lpstr>
      <vt:lpstr>Python. Задание 1.</vt:lpstr>
      <vt:lpstr>Python. Задание 2.</vt:lpstr>
      <vt:lpstr>Python. Пакет (package)</vt:lpstr>
      <vt:lpstr>Python. Задание 3.</vt:lpstr>
      <vt:lpstr>Python. Виртуальное окружение</vt:lpstr>
      <vt:lpstr>Python. Утилита venv</vt:lpstr>
      <vt:lpstr>Python. Утилита venv</vt:lpstr>
      <vt:lpstr>Python. Задание 4.</vt:lpstr>
      <vt:lpstr>Python. Задание 5.</vt:lpstr>
      <vt:lpstr>Python. Тестирование</vt:lpstr>
      <vt:lpstr>Python. Тестирование. Pytest</vt:lpstr>
      <vt:lpstr>Python. Задание 6.</vt:lpstr>
      <vt:lpstr>Python. Линтеры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245</cp:revision>
  <dcterms:created xsi:type="dcterms:W3CDTF">2023-08-22T10:17:13Z</dcterms:created>
  <dcterms:modified xsi:type="dcterms:W3CDTF">2023-09-11T18:22:47Z</dcterms:modified>
</cp:coreProperties>
</file>