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47" r:id="rId3"/>
    <p:sldId id="34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</p:sldIdLst>
  <p:sldSz cx="9906000" cy="6858000" type="A4"/>
  <p:notesSz cx="6858000" cy="9144000"/>
  <p:defaultTextStyle>
    <a:defPPr>
      <a:defRPr lang="en-US"/>
    </a:defPPr>
    <a:lvl1pPr marL="0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7" userDrawn="1">
          <p15:clr>
            <a:srgbClr val="A4A3A4"/>
          </p15:clr>
        </p15:guide>
        <p15:guide id="2" orient="horz" pos="965" userDrawn="1">
          <p15:clr>
            <a:srgbClr val="A4A3A4"/>
          </p15:clr>
        </p15:guide>
        <p15:guide id="3" orient="horz" pos="1707" userDrawn="1">
          <p15:clr>
            <a:srgbClr val="A4A3A4"/>
          </p15:clr>
        </p15:guide>
        <p15:guide id="4" orient="horz" pos="2505" userDrawn="1">
          <p15:clr>
            <a:srgbClr val="A4A3A4"/>
          </p15:clr>
        </p15:guide>
        <p15:guide id="5" orient="horz" pos="933" userDrawn="1">
          <p15:clr>
            <a:srgbClr val="A4A3A4"/>
          </p15:clr>
        </p15:guide>
        <p15:guide id="6" orient="horz" pos="3273" userDrawn="1">
          <p15:clr>
            <a:srgbClr val="A4A3A4"/>
          </p15:clr>
        </p15:guide>
        <p15:guide id="7" orient="horz" pos="357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2915" userDrawn="1">
          <p15:clr>
            <a:srgbClr val="A4A3A4"/>
          </p15:clr>
        </p15:guide>
        <p15:guide id="10" pos="5767" userDrawn="1">
          <p15:clr>
            <a:srgbClr val="A4A3A4"/>
          </p15:clr>
        </p15:guide>
        <p15:guide id="11" pos="3147" userDrawn="1">
          <p15:clr>
            <a:srgbClr val="A4A3A4"/>
          </p15:clr>
        </p15:guide>
        <p15:guide id="12" pos="707" userDrawn="1">
          <p15:clr>
            <a:srgbClr val="A4A3A4"/>
          </p15:clr>
        </p15:guide>
        <p15:guide id="13" pos="3601" userDrawn="1">
          <p15:clr>
            <a:srgbClr val="A4A3A4"/>
          </p15:clr>
        </p15:guide>
        <p15:guide id="14" pos="380" userDrawn="1">
          <p15:clr>
            <a:srgbClr val="A4A3A4"/>
          </p15:clr>
        </p15:guide>
        <p15:guide id="15" pos="4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 W" initials="PWBRO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2D5CF"/>
    <a:srgbClr val="8C6886"/>
    <a:srgbClr val="58988A"/>
    <a:srgbClr val="662E9C"/>
    <a:srgbClr val="EC3546"/>
    <a:srgbClr val="F86623"/>
    <a:srgbClr val="F9CA09"/>
    <a:srgbClr val="81D5CF"/>
    <a:srgbClr val="59988A"/>
    <a:srgbClr val="944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 autoAdjust="0"/>
    <p:restoredTop sz="93088" autoAdjust="0"/>
  </p:normalViewPr>
  <p:slideViewPr>
    <p:cSldViewPr snapToGrid="0">
      <p:cViewPr>
        <p:scale>
          <a:sx n="100" d="100"/>
          <a:sy n="100" d="100"/>
        </p:scale>
        <p:origin x="2000" y="264"/>
      </p:cViewPr>
      <p:guideLst>
        <p:guide orient="horz" pos="3337"/>
        <p:guide orient="horz" pos="965"/>
        <p:guide orient="horz" pos="1707"/>
        <p:guide orient="horz" pos="2505"/>
        <p:guide orient="horz" pos="933"/>
        <p:guide orient="horz" pos="3273"/>
        <p:guide orient="horz" pos="3576"/>
        <p:guide pos="2880"/>
        <p:guide pos="2915"/>
        <p:guide pos="5767"/>
        <p:guide pos="3147"/>
        <p:guide pos="707"/>
        <p:guide pos="3601"/>
        <p:guide pos="380"/>
        <p:guide pos="4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3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r>
              <a:rPr lang="en-US" sz="1600" b="1" baseline="0" dirty="0" smtClea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Dissatisfaction with marketing results evaluation</a:t>
            </a:r>
            <a:endParaRPr lang="en-US" sz="1600" b="1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c:rich>
      </c:tx>
      <c:layout>
        <c:manualLayout>
          <c:xMode val="edge"/>
          <c:yMode val="edge"/>
          <c:x val="0.16946662835936"/>
          <c:y val="0.10665273894386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Dissatisfaction with sponsorship results evaluation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  <a:alpha val="87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>
                  <a:alpha val="87000"/>
                </a:srgb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00342929601683217"/>
                  <c:y val="0.16448206936900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685859203366434"/>
                  <c:y val="0.26446499810227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6000" tIns="0" rIns="72000" bIns="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Лист1!$A$2:$A$3</c:f>
              <c:numCache>
                <c:formatCode>General</c:formatCode>
                <c:ptCount val="2"/>
                <c:pt idx="0">
                  <c:v>2010.0</c:v>
                </c:pt>
                <c:pt idx="1">
                  <c:v>2013.0</c:v>
                </c:pt>
              </c:numCache>
            </c:num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0.08</c:v>
                </c:pt>
                <c:pt idx="1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4C-43E4-9DAE-3883E8EC3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16"/>
        <c:axId val="269218768"/>
        <c:axId val="269221088"/>
      </c:barChart>
      <c:catAx>
        <c:axId val="269218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269221088"/>
        <c:crosses val="autoZero"/>
        <c:auto val="1"/>
        <c:lblAlgn val="ctr"/>
        <c:lblOffset val="100"/>
        <c:noMultiLvlLbl val="0"/>
      </c:catAx>
      <c:valAx>
        <c:axId val="269221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6921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r>
              <a:rPr lang="en-US" sz="1600" b="1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Global Sponsorship </a:t>
            </a:r>
            <a:r>
              <a:rPr lang="en-US" sz="1600" b="1" dirty="0" smtClea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Spending, USD </a:t>
            </a:r>
            <a:r>
              <a:rPr lang="en-US" sz="1600" b="1" dirty="0" err="1" smtClea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Bn</a:t>
            </a:r>
            <a:endParaRPr lang="en-US" sz="1600" b="1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c:rich>
      </c:tx>
      <c:layout>
        <c:manualLayout>
          <c:xMode val="edge"/>
          <c:yMode val="edge"/>
          <c:x val="0.170888769891942"/>
          <c:y val="0.062291683133599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Global Sponsorship Spending</c:v>
                </c:pt>
              </c:strCache>
            </c:strRef>
          </c:tx>
          <c:spPr>
            <a:solidFill>
              <a:schemeClr val="tx1">
                <a:lumMod val="75000"/>
                <a:lumOff val="25000"/>
                <a:alpha val="87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C00000">
                  <a:alpha val="87000"/>
                </a:srgb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94C-43E4-9DAE-3883E8EC35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36000" tIns="0" rIns="72000" bIns="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2013.0</c:v>
                </c:pt>
                <c:pt idx="1">
                  <c:v>2014.0</c:v>
                </c:pt>
                <c:pt idx="2">
                  <c:v>2015.0</c:v>
                </c:pt>
                <c:pt idx="3">
                  <c:v>2016.0</c:v>
                </c:pt>
                <c:pt idx="4">
                  <c:v>2017.0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53.1</c:v>
                </c:pt>
                <c:pt idx="1">
                  <c:v>55.3</c:v>
                </c:pt>
                <c:pt idx="2">
                  <c:v>57.5</c:v>
                </c:pt>
                <c:pt idx="3">
                  <c:v>60.1</c:v>
                </c:pt>
                <c:pt idx="4">
                  <c:v>62.8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4C-43E4-9DAE-3883E8EC3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16"/>
        <c:axId val="273955456"/>
        <c:axId val="273957776"/>
      </c:barChart>
      <c:catAx>
        <c:axId val="273955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273957776"/>
        <c:crosses val="autoZero"/>
        <c:auto val="1"/>
        <c:lblAlgn val="ctr"/>
        <c:lblOffset val="100"/>
        <c:noMultiLvlLbl val="0"/>
      </c:catAx>
      <c:valAx>
        <c:axId val="2739577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7395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latin typeface="+mn-lt"/>
              </a:rPr>
              <a:t>Sponsorship Outsourcing</a:t>
            </a:r>
            <a:endParaRPr lang="en-US" sz="1600" b="1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Sponsorship Outsourcing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Outsource</c:v>
                </c:pt>
                <c:pt idx="1">
                  <c:v>In-house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0.77</c:v>
                </c:pt>
                <c:pt idx="1">
                  <c:v>0.23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6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r>
              <a:rPr lang="en-US" sz="1600" b="1" dirty="0" smtClea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Marketing</a:t>
            </a:r>
            <a:r>
              <a:rPr lang="en-US" sz="1600" b="1" baseline="0" dirty="0" smtClea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 segments growth, 2017</a:t>
            </a:r>
            <a:endParaRPr lang="en-US" sz="1600" b="1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c:rich>
      </c:tx>
      <c:layout>
        <c:manualLayout>
          <c:xMode val="edge"/>
          <c:yMode val="edge"/>
          <c:x val="0.247540398814532"/>
          <c:y val="0.024767147600902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Global Sponsorship Spending</c:v>
                </c:pt>
              </c:strCache>
            </c:strRef>
          </c:tx>
          <c:spPr>
            <a:solidFill>
              <a:schemeClr val="tx1">
                <a:lumMod val="75000"/>
                <a:lumOff val="25000"/>
                <a:alpha val="87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C00000">
                  <a:alpha val="87000"/>
                </a:srgb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36000" tIns="0" rIns="72000" bIns="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Advertising</c:v>
                </c:pt>
                <c:pt idx="1">
                  <c:v>Marketing / Promotion</c:v>
                </c:pt>
                <c:pt idx="2">
                  <c:v>Sponsorship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>
                  <c:v>0.026</c:v>
                </c:pt>
                <c:pt idx="1">
                  <c:v>0.032</c:v>
                </c:pt>
                <c:pt idx="2">
                  <c:v>0.041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4C-43E4-9DAE-3883E8EC3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16"/>
        <c:axId val="269295728"/>
        <c:axId val="269298480"/>
      </c:barChart>
      <c:catAx>
        <c:axId val="26929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269298480"/>
        <c:crosses val="autoZero"/>
        <c:auto val="1"/>
        <c:lblAlgn val="ctr"/>
        <c:lblOffset val="100"/>
        <c:noMultiLvlLbl val="0"/>
      </c:catAx>
      <c:valAx>
        <c:axId val="2692984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6929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"/>
          <c:y val="0.0"/>
          <c:w val="0.95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6384"/>
            </a:solidFill>
            <a:ln>
              <a:noFill/>
            </a:ln>
            <a:effectLst>
              <a:outerShdw blurRad="50800" dist="50800" dir="5400000" sx="1000" sy="1000" algn="ctr" rotWithShape="0">
                <a:schemeClr val="bg1">
                  <a:alpha val="43000"/>
                </a:schemeClr>
              </a:outerShdw>
            </a:effectLst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mr-IN" sz="1200" dirty="0" err="1" smtClean="0"/>
                      <a:t>Pre-sale</a:t>
                    </a:r>
                    <a:r>
                      <a:rPr lang="mr-IN" sz="1200" dirty="0" smtClean="0"/>
                      <a:t>:</a:t>
                    </a:r>
                  </a:p>
                  <a:p>
                    <a:r>
                      <a:rPr lang="mr-IN" sz="1200" baseline="0" dirty="0" smtClean="0"/>
                      <a:t> 7.1%</a:t>
                    </a:r>
                    <a:endParaRPr lang="mr-IN" sz="1200" dirty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48BC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spcAft>
                        <a:spcPts val="400"/>
                      </a:spcAft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Public sale:</a:t>
                    </a:r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 42.9%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42.9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36A3EB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spcAft>
                        <a:spcPts val="400"/>
                      </a:spcAft>
                      <a:defRPr sz="13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300" dirty="0" smtClean="0"/>
                      <a:t>Ecosystem</a:t>
                    </a:r>
                    <a:r>
                      <a:rPr lang="en-US" sz="1300" baseline="0" dirty="0" smtClean="0"/>
                      <a:t> Funds:</a:t>
                    </a:r>
                  </a:p>
                  <a:p>
                    <a:pPr>
                      <a:spcAft>
                        <a:spcPts val="400"/>
                      </a:spcAft>
                      <a:defRPr sz="13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300" baseline="0" dirty="0" smtClean="0"/>
                      <a:t> 21%</a:t>
                    </a:r>
                    <a:endParaRPr lang="en-US" sz="13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spcAft>
                    <a:spcPts val="400"/>
                  </a:spcAft>
                  <a:defRPr sz="13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21.0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4453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mr-IN" b="1" dirty="0" err="1" smtClean="0"/>
                      <a:t>Team</a:t>
                    </a:r>
                    <a:r>
                      <a:rPr lang="mr-IN" b="1" dirty="0" smtClean="0"/>
                      <a:t>:</a:t>
                    </a:r>
                  </a:p>
                  <a:p>
                    <a:pPr>
                      <a:defRPr sz="1197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mr-IN" b="1" dirty="0" smtClean="0"/>
                      <a:t>15%</a:t>
                    </a:r>
                    <a:endParaRPr lang="mr-IN" b="1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0934551692453897"/>
                      <c:h val="0.32291382188705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B3675E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7%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C4A48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AAF2900-BF23-7F4F-A390-DD5C1B4DB320}" type="VALUE">
                      <a:rPr lang="mr-IN" smtClean="0"/>
                      <a:pPr/>
                      <a:t>[VALUE]</a:t>
                    </a:fld>
                    <a:r>
                      <a:rPr lang="mr-IN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BBD68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mr-IN" b="1" dirty="0" smtClean="0">
                        <a:solidFill>
                          <a:schemeClr val="bg1"/>
                        </a:solidFill>
                      </a:rPr>
                      <a:t>…</a:t>
                    </a:r>
                    <a:endParaRPr lang="mr-IN" b="1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3370016"/>
        <c:axId val="233376896"/>
      </c:barChart>
      <c:catAx>
        <c:axId val="233370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3376896"/>
        <c:crosses val="autoZero"/>
        <c:auto val="1"/>
        <c:lblAlgn val="ctr"/>
        <c:lblOffset val="100"/>
        <c:noMultiLvlLbl val="0"/>
      </c:catAx>
      <c:valAx>
        <c:axId val="2333768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33370016"/>
        <c:crosses val="autoZero"/>
        <c:crossBetween val="between"/>
      </c:valAx>
      <c:spPr>
        <a:noFill/>
        <a:ln>
          <a:noFill/>
        </a:ln>
        <a:effectLst>
          <a:glow>
            <a:schemeClr val="accent1">
              <a:alpha val="40000"/>
            </a:schemeClr>
          </a:glow>
          <a:outerShdw blurRad="50800" dist="50800" dir="5400000" algn="ctr" rotWithShape="0">
            <a:schemeClr val="bg1"/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"/>
          <c:y val="0.0"/>
          <c:w val="0.95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50800" dir="5400000" sx="1000" sy="1000" algn="ctr" rotWithShape="0">
                <a:schemeClr val="bg1">
                  <a:alpha val="43000"/>
                </a:scheme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9C90D"/>
              </a:solidFill>
              <a:ln>
                <a:noFill/>
              </a:ln>
              <a:effectLst>
                <a:outerShdw blurRad="50800" dist="50800" dir="5400000" sx="1000" sy="1000" algn="ctr" rotWithShape="0">
                  <a:schemeClr val="bg1">
                    <a:alpha val="43000"/>
                  </a:scheme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USD </a:t>
                    </a:r>
                    <a:r>
                      <a:rPr lang="en-US" dirty="0" smtClean="0"/>
                      <a:t>6,470,000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685982403188"/>
                      <c:h val="0.18844925450463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6.47E6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8662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spcAft>
                        <a:spcPts val="400"/>
                      </a:spcAft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USD 2,245,000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lnSpc>
                      <a:spcPct val="100000"/>
                    </a:lnSpc>
                    <a:spcAft>
                      <a:spcPts val="400"/>
                    </a:spcAft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743616166325"/>
                      <c:h val="0.32882113867940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2.245E6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B354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spcAft>
                        <a:spcPts val="400"/>
                      </a:spcAft>
                      <a:defRPr sz="1197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USD 1,978,000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spcAft>
                      <a:spcPts val="400"/>
                    </a:spcAft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8256423203758"/>
                      <c:h val="0.322972310172126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spcAft>
                    <a:spcPts val="400"/>
                  </a:spcAft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1.978E6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62E9B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cs-CZ" b="1" baseline="0" dirty="0" smtClean="0"/>
                      <a:t>USD 1,537k</a:t>
                    </a:r>
                    <a:endParaRPr lang="cs-CZ" b="1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448728088909"/>
                      <c:h val="0.32654009556156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1.537E6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59988A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is-IS" b="1" smtClean="0">
                        <a:solidFill>
                          <a:schemeClr val="bg1"/>
                        </a:solidFill>
                      </a:rPr>
                      <a:t>USD </a:t>
                    </a:r>
                  </a:p>
                  <a:p>
                    <a:r>
                      <a:rPr lang="is-IS" b="1" smtClean="0">
                        <a:solidFill>
                          <a:schemeClr val="bg1"/>
                        </a:solidFill>
                      </a:rPr>
                      <a:t>1,048k</a:t>
                    </a:r>
                    <a:endParaRPr lang="is-IS" b="1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1.048E6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8C688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cs-CZ" b="1" smtClean="0">
                        <a:solidFill>
                          <a:schemeClr val="bg1"/>
                        </a:solidFill>
                      </a:rPr>
                      <a:t>USD</a:t>
                    </a:r>
                  </a:p>
                  <a:p>
                    <a:r>
                      <a:rPr lang="cs-CZ" b="1" smtClean="0">
                        <a:solidFill>
                          <a:schemeClr val="bg1"/>
                        </a:solidFill>
                      </a:rPr>
                      <a:t>721k</a:t>
                    </a:r>
                    <a:endParaRPr lang="cs-CZ" b="1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721000.0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81D5CF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is-IS" sz="1100" b="1" dirty="0" smtClean="0">
                        <a:solidFill>
                          <a:schemeClr val="tx1"/>
                        </a:solidFill>
                      </a:rPr>
                      <a:t>USD</a:t>
                    </a:r>
                  </a:p>
                  <a:p>
                    <a:r>
                      <a:rPr lang="is-IS" sz="1100" b="1" dirty="0" smtClean="0">
                        <a:solidFill>
                          <a:schemeClr val="tx1"/>
                        </a:solidFill>
                      </a:rPr>
                      <a:t>526k</a:t>
                    </a:r>
                    <a:endParaRPr lang="is-IS" sz="1100" b="1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526000.0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4055872"/>
        <c:axId val="274057920"/>
      </c:barChart>
      <c:catAx>
        <c:axId val="274055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4057920"/>
        <c:crosses val="autoZero"/>
        <c:auto val="1"/>
        <c:lblAlgn val="ctr"/>
        <c:lblOffset val="100"/>
        <c:noMultiLvlLbl val="0"/>
      </c:catAx>
      <c:valAx>
        <c:axId val="274057920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74055872"/>
        <c:crosses val="autoZero"/>
        <c:crossBetween val="between"/>
      </c:valAx>
      <c:spPr>
        <a:noFill/>
        <a:ln>
          <a:noFill/>
        </a:ln>
        <a:effectLst>
          <a:glow>
            <a:schemeClr val="accent1">
              <a:alpha val="40000"/>
            </a:schemeClr>
          </a:glow>
          <a:outerShdw blurRad="50800" dist="50800" dir="5400000" algn="ctr" rotWithShape="0">
            <a:schemeClr val="bg1"/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2039-2885-7047-8909-0310B4E13E56}" type="datetime1">
              <a:rPr lang="en-SG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C6C13-1AF1-2448-A5CE-8EE08BFA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4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AB97-3AE6-4F41-A1CE-4D3A876FD8FB}" type="datetime1">
              <a:rPr lang="en-SG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ACC1B-8035-1C45-989C-DCD9EAEE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3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CC1B-8035-1C45-989C-DCD9EAEE2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CC1B-8035-1C45-989C-DCD9EAEE2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CC1B-8035-1C45-989C-DCD9EAEE2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417896"/>
            <a:ext cx="8915400" cy="67241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532345" y="6416890"/>
            <a:ext cx="373656" cy="247719"/>
          </a:xfrm>
          <a:custGeom>
            <a:avLst/>
            <a:gdLst>
              <a:gd name="connsiteX0" fmla="*/ 0 w 603288"/>
              <a:gd name="connsiteY0" fmla="*/ 185789 h 185789"/>
              <a:gd name="connsiteX1" fmla="*/ 110738 w 603288"/>
              <a:gd name="connsiteY1" fmla="*/ 0 h 185789"/>
              <a:gd name="connsiteX2" fmla="*/ 603288 w 603288"/>
              <a:gd name="connsiteY2" fmla="*/ 0 h 185789"/>
              <a:gd name="connsiteX3" fmla="*/ 492550 w 603288"/>
              <a:gd name="connsiteY3" fmla="*/ 185789 h 185789"/>
              <a:gd name="connsiteX4" fmla="*/ 0 w 603288"/>
              <a:gd name="connsiteY4" fmla="*/ 185789 h 185789"/>
              <a:gd name="connsiteX0" fmla="*/ 0 w 492550"/>
              <a:gd name="connsiteY0" fmla="*/ 185789 h 185789"/>
              <a:gd name="connsiteX1" fmla="*/ 110738 w 492550"/>
              <a:gd name="connsiteY1" fmla="*/ 0 h 185789"/>
              <a:gd name="connsiteX2" fmla="*/ 343732 w 492550"/>
              <a:gd name="connsiteY2" fmla="*/ 0 h 185789"/>
              <a:gd name="connsiteX3" fmla="*/ 492550 w 492550"/>
              <a:gd name="connsiteY3" fmla="*/ 185789 h 185789"/>
              <a:gd name="connsiteX4" fmla="*/ 0 w 492550"/>
              <a:gd name="connsiteY4" fmla="*/ 185789 h 185789"/>
              <a:gd name="connsiteX0" fmla="*/ 0 w 344913"/>
              <a:gd name="connsiteY0" fmla="*/ 185789 h 185789"/>
              <a:gd name="connsiteX1" fmla="*/ 110738 w 344913"/>
              <a:gd name="connsiteY1" fmla="*/ 0 h 185789"/>
              <a:gd name="connsiteX2" fmla="*/ 343732 w 344913"/>
              <a:gd name="connsiteY2" fmla="*/ 0 h 185789"/>
              <a:gd name="connsiteX3" fmla="*/ 344913 w 344913"/>
              <a:gd name="connsiteY3" fmla="*/ 185789 h 185789"/>
              <a:gd name="connsiteX4" fmla="*/ 0 w 344913"/>
              <a:gd name="connsiteY4" fmla="*/ 185789 h 1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913" h="185789">
                <a:moveTo>
                  <a:pt x="0" y="185789"/>
                </a:moveTo>
                <a:lnTo>
                  <a:pt x="110738" y="0"/>
                </a:lnTo>
                <a:lnTo>
                  <a:pt x="343732" y="0"/>
                </a:lnTo>
                <a:cubicBezTo>
                  <a:pt x="344126" y="61930"/>
                  <a:pt x="344519" y="123859"/>
                  <a:pt x="344913" y="185789"/>
                </a:cubicBezTo>
                <a:lnTo>
                  <a:pt x="0" y="18578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none" lIns="117000" tIns="49530" rIns="0" bIns="4953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33E82-4F63-4B0B-BEB7-0B4B365D4E0B}" type="slidenum">
              <a:rPr lang="en-GB" sz="975" smtClean="0">
                <a:solidFill>
                  <a:schemeClr val="tx2"/>
                </a:solidFill>
              </a:rPr>
              <a:pPr/>
              <a:t>‹#›</a:t>
            </a:fld>
            <a:endParaRPr lang="en-GB" sz="975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F07934-8E83-FC4E-8A99-EC1777C2B3C4}" type="datetime1">
              <a:rPr lang="en-SG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Printed for 500 startups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FC396F3-440B-7949-8C09-E95B81DE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DD50C6E-9C66-8C43-AF87-9D796A421983}" type="datetime1">
              <a:rPr lang="en-SG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Printed for 500 startups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FC396F3-440B-7949-8C09-E95B81DE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06375"/>
            <a:ext cx="2228850" cy="43878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06375"/>
            <a:ext cx="6521450" cy="43878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63688D9-A6E6-9343-B1BC-A3D1D85BAA9F}" type="datetime1">
              <a:rPr lang="en-SG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Printed for 500 startups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FC396F3-440B-7949-8C09-E95B81DE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1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532345" y="6416890"/>
            <a:ext cx="373656" cy="247719"/>
          </a:xfrm>
          <a:custGeom>
            <a:avLst/>
            <a:gdLst>
              <a:gd name="connsiteX0" fmla="*/ 0 w 603288"/>
              <a:gd name="connsiteY0" fmla="*/ 185789 h 185789"/>
              <a:gd name="connsiteX1" fmla="*/ 110738 w 603288"/>
              <a:gd name="connsiteY1" fmla="*/ 0 h 185789"/>
              <a:gd name="connsiteX2" fmla="*/ 603288 w 603288"/>
              <a:gd name="connsiteY2" fmla="*/ 0 h 185789"/>
              <a:gd name="connsiteX3" fmla="*/ 492550 w 603288"/>
              <a:gd name="connsiteY3" fmla="*/ 185789 h 185789"/>
              <a:gd name="connsiteX4" fmla="*/ 0 w 603288"/>
              <a:gd name="connsiteY4" fmla="*/ 185789 h 185789"/>
              <a:gd name="connsiteX0" fmla="*/ 0 w 492550"/>
              <a:gd name="connsiteY0" fmla="*/ 185789 h 185789"/>
              <a:gd name="connsiteX1" fmla="*/ 110738 w 492550"/>
              <a:gd name="connsiteY1" fmla="*/ 0 h 185789"/>
              <a:gd name="connsiteX2" fmla="*/ 343732 w 492550"/>
              <a:gd name="connsiteY2" fmla="*/ 0 h 185789"/>
              <a:gd name="connsiteX3" fmla="*/ 492550 w 492550"/>
              <a:gd name="connsiteY3" fmla="*/ 185789 h 185789"/>
              <a:gd name="connsiteX4" fmla="*/ 0 w 492550"/>
              <a:gd name="connsiteY4" fmla="*/ 185789 h 185789"/>
              <a:gd name="connsiteX0" fmla="*/ 0 w 344913"/>
              <a:gd name="connsiteY0" fmla="*/ 185789 h 185789"/>
              <a:gd name="connsiteX1" fmla="*/ 110738 w 344913"/>
              <a:gd name="connsiteY1" fmla="*/ 0 h 185789"/>
              <a:gd name="connsiteX2" fmla="*/ 343732 w 344913"/>
              <a:gd name="connsiteY2" fmla="*/ 0 h 185789"/>
              <a:gd name="connsiteX3" fmla="*/ 344913 w 344913"/>
              <a:gd name="connsiteY3" fmla="*/ 185789 h 185789"/>
              <a:gd name="connsiteX4" fmla="*/ 0 w 344913"/>
              <a:gd name="connsiteY4" fmla="*/ 185789 h 1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913" h="185789">
                <a:moveTo>
                  <a:pt x="0" y="185789"/>
                </a:moveTo>
                <a:lnTo>
                  <a:pt x="110738" y="0"/>
                </a:lnTo>
                <a:lnTo>
                  <a:pt x="343732" y="0"/>
                </a:lnTo>
                <a:cubicBezTo>
                  <a:pt x="344126" y="61930"/>
                  <a:pt x="344519" y="123859"/>
                  <a:pt x="344913" y="185789"/>
                </a:cubicBezTo>
                <a:lnTo>
                  <a:pt x="0" y="185789"/>
                </a:lnTo>
                <a:close/>
              </a:path>
            </a:pathLst>
          </a:custGeom>
          <a:solidFill>
            <a:srgbClr val="00B050"/>
          </a:solidFill>
        </p:spPr>
        <p:txBody>
          <a:bodyPr vert="horz" wrap="none" lIns="117000" tIns="49530" rIns="0" bIns="4953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33E82-4F63-4B0B-BEB7-0B4B365D4E0B}" type="slidenum">
              <a:rPr lang="en-GB" sz="975" smtClean="0"/>
              <a:pPr/>
              <a:t>‹#›</a:t>
            </a:fld>
            <a:endParaRPr lang="en-GB" sz="975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EE3D2E-8F5D-0244-8C96-898DC46EBA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467" y="6274884"/>
            <a:ext cx="426445" cy="44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6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82203"/>
            <a:ext cx="8915400" cy="4279040"/>
          </a:xfrm>
        </p:spPr>
        <p:txBody>
          <a:bodyPr/>
          <a:lstStyle>
            <a:lvl1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532345" y="6416890"/>
            <a:ext cx="373656" cy="247719"/>
          </a:xfrm>
          <a:custGeom>
            <a:avLst/>
            <a:gdLst>
              <a:gd name="connsiteX0" fmla="*/ 0 w 603288"/>
              <a:gd name="connsiteY0" fmla="*/ 185789 h 185789"/>
              <a:gd name="connsiteX1" fmla="*/ 110738 w 603288"/>
              <a:gd name="connsiteY1" fmla="*/ 0 h 185789"/>
              <a:gd name="connsiteX2" fmla="*/ 603288 w 603288"/>
              <a:gd name="connsiteY2" fmla="*/ 0 h 185789"/>
              <a:gd name="connsiteX3" fmla="*/ 492550 w 603288"/>
              <a:gd name="connsiteY3" fmla="*/ 185789 h 185789"/>
              <a:gd name="connsiteX4" fmla="*/ 0 w 603288"/>
              <a:gd name="connsiteY4" fmla="*/ 185789 h 185789"/>
              <a:gd name="connsiteX0" fmla="*/ 0 w 492550"/>
              <a:gd name="connsiteY0" fmla="*/ 185789 h 185789"/>
              <a:gd name="connsiteX1" fmla="*/ 110738 w 492550"/>
              <a:gd name="connsiteY1" fmla="*/ 0 h 185789"/>
              <a:gd name="connsiteX2" fmla="*/ 343732 w 492550"/>
              <a:gd name="connsiteY2" fmla="*/ 0 h 185789"/>
              <a:gd name="connsiteX3" fmla="*/ 492550 w 492550"/>
              <a:gd name="connsiteY3" fmla="*/ 185789 h 185789"/>
              <a:gd name="connsiteX4" fmla="*/ 0 w 492550"/>
              <a:gd name="connsiteY4" fmla="*/ 185789 h 185789"/>
              <a:gd name="connsiteX0" fmla="*/ 0 w 344913"/>
              <a:gd name="connsiteY0" fmla="*/ 185789 h 185789"/>
              <a:gd name="connsiteX1" fmla="*/ 110738 w 344913"/>
              <a:gd name="connsiteY1" fmla="*/ 0 h 185789"/>
              <a:gd name="connsiteX2" fmla="*/ 343732 w 344913"/>
              <a:gd name="connsiteY2" fmla="*/ 0 h 185789"/>
              <a:gd name="connsiteX3" fmla="*/ 344913 w 344913"/>
              <a:gd name="connsiteY3" fmla="*/ 185789 h 185789"/>
              <a:gd name="connsiteX4" fmla="*/ 0 w 344913"/>
              <a:gd name="connsiteY4" fmla="*/ 185789 h 1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913" h="185789">
                <a:moveTo>
                  <a:pt x="0" y="185789"/>
                </a:moveTo>
                <a:lnTo>
                  <a:pt x="110738" y="0"/>
                </a:lnTo>
                <a:lnTo>
                  <a:pt x="343732" y="0"/>
                </a:lnTo>
                <a:cubicBezTo>
                  <a:pt x="344126" y="61930"/>
                  <a:pt x="344519" y="123859"/>
                  <a:pt x="344913" y="185789"/>
                </a:cubicBezTo>
                <a:lnTo>
                  <a:pt x="0" y="18578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none" lIns="117000" tIns="49530" rIns="0" bIns="4953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33E82-4F63-4B0B-BEB7-0B4B365D4E0B}" type="slidenum">
              <a:rPr lang="en-GB" sz="975" smtClean="0"/>
              <a:pPr/>
              <a:t>‹#›</a:t>
            </a:fld>
            <a:endParaRPr lang="en-GB" sz="975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95300" y="819419"/>
            <a:ext cx="8921543" cy="639763"/>
          </a:xfrm>
        </p:spPr>
        <p:txBody>
          <a:bodyPr anchor="t" anchorCtr="0">
            <a:normAutofit/>
          </a:bodyPr>
          <a:lstStyle>
            <a:lvl1pPr marL="0" indent="0" algn="l" defTabSz="49528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67"/>
              </a:spcAft>
              <a:buClr>
                <a:schemeClr val="tx2"/>
              </a:buClr>
              <a:buFont typeface="Arial"/>
              <a:buNone/>
              <a:defRPr lang="en-GB" sz="1517" b="1" kern="1200" dirty="0" smtClean="0">
                <a:solidFill>
                  <a:schemeClr val="tx2"/>
                </a:solidFill>
                <a:latin typeface="Century Gothic"/>
                <a:ea typeface="+mn-ea"/>
                <a:cs typeface="Century Gothic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33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810304"/>
            <a:ext cx="4375150" cy="3394075"/>
          </a:xfrm>
        </p:spPr>
        <p:txBody>
          <a:bodyPr>
            <a:normAutofit/>
          </a:bodyPr>
          <a:lstStyle>
            <a:lvl1pPr>
              <a:defRPr sz="1300">
                <a:solidFill>
                  <a:schemeClr val="tx2"/>
                </a:solidFill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300">
                <a:solidFill>
                  <a:schemeClr val="tx2"/>
                </a:solidFill>
              </a:defRPr>
            </a:lvl3pPr>
            <a:lvl4pPr>
              <a:defRPr sz="1300">
                <a:solidFill>
                  <a:schemeClr val="tx2"/>
                </a:solidFill>
              </a:defRPr>
            </a:lvl4pPr>
            <a:lvl5pPr>
              <a:defRPr sz="1300">
                <a:solidFill>
                  <a:schemeClr val="tx2"/>
                </a:solidFill>
              </a:defRPr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810304"/>
            <a:ext cx="4375150" cy="3394075"/>
          </a:xfrm>
        </p:spPr>
        <p:txBody>
          <a:bodyPr>
            <a:normAutofit/>
          </a:bodyPr>
          <a:lstStyle>
            <a:lvl1pPr>
              <a:defRPr sz="1300">
                <a:solidFill>
                  <a:schemeClr val="tx2"/>
                </a:solidFill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300">
                <a:solidFill>
                  <a:schemeClr val="tx2"/>
                </a:solidFill>
              </a:defRPr>
            </a:lvl3pPr>
            <a:lvl4pPr>
              <a:defRPr sz="1300">
                <a:solidFill>
                  <a:schemeClr val="tx2"/>
                </a:solidFill>
              </a:defRPr>
            </a:lvl4pPr>
            <a:lvl5pPr>
              <a:defRPr sz="1300">
                <a:solidFill>
                  <a:schemeClr val="tx2"/>
                </a:solidFill>
              </a:defRPr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9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15232"/>
            <a:ext cx="4376870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733" b="0">
                <a:solidFill>
                  <a:schemeClr val="tx2"/>
                </a:solidFill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>
            <a:normAutofit/>
          </a:bodyPr>
          <a:lstStyle>
            <a:lvl1pPr>
              <a:defRPr sz="1300">
                <a:solidFill>
                  <a:srgbClr val="183543"/>
                </a:solidFill>
              </a:defRPr>
            </a:lvl1pPr>
            <a:lvl2pPr>
              <a:defRPr sz="1300">
                <a:solidFill>
                  <a:srgbClr val="183543"/>
                </a:solidFill>
              </a:defRPr>
            </a:lvl2pPr>
            <a:lvl3pPr>
              <a:defRPr sz="1300">
                <a:solidFill>
                  <a:srgbClr val="183543"/>
                </a:solidFill>
              </a:defRPr>
            </a:lvl3pPr>
            <a:lvl4pPr>
              <a:defRPr sz="1300">
                <a:solidFill>
                  <a:srgbClr val="183543"/>
                </a:solidFill>
              </a:defRPr>
            </a:lvl4pPr>
            <a:lvl5pPr>
              <a:defRPr sz="1300">
                <a:solidFill>
                  <a:srgbClr val="183543"/>
                </a:solidFill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215232"/>
            <a:ext cx="4378590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733" b="0">
                <a:solidFill>
                  <a:schemeClr val="tx2"/>
                </a:solidFill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>
            <a:normAutofit/>
          </a:bodyPr>
          <a:lstStyle>
            <a:lvl1pPr>
              <a:defRPr sz="1300">
                <a:solidFill>
                  <a:srgbClr val="183543"/>
                </a:solidFill>
              </a:defRPr>
            </a:lvl1pPr>
            <a:lvl2pPr>
              <a:defRPr sz="1300">
                <a:solidFill>
                  <a:srgbClr val="183543"/>
                </a:solidFill>
              </a:defRPr>
            </a:lvl2pPr>
            <a:lvl3pPr>
              <a:defRPr sz="1300">
                <a:solidFill>
                  <a:srgbClr val="183543"/>
                </a:solidFill>
              </a:defRPr>
            </a:lvl3pPr>
            <a:lvl4pPr>
              <a:defRPr sz="1300">
                <a:solidFill>
                  <a:srgbClr val="183543"/>
                </a:solidFill>
              </a:defRPr>
            </a:lvl4pPr>
            <a:lvl5pPr>
              <a:defRPr sz="1300">
                <a:solidFill>
                  <a:srgbClr val="183543"/>
                </a:solidFill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9532345" y="6417185"/>
            <a:ext cx="373656" cy="247719"/>
          </a:xfrm>
          <a:custGeom>
            <a:avLst/>
            <a:gdLst>
              <a:gd name="connsiteX0" fmla="*/ 0 w 603288"/>
              <a:gd name="connsiteY0" fmla="*/ 185789 h 185789"/>
              <a:gd name="connsiteX1" fmla="*/ 110738 w 603288"/>
              <a:gd name="connsiteY1" fmla="*/ 0 h 185789"/>
              <a:gd name="connsiteX2" fmla="*/ 603288 w 603288"/>
              <a:gd name="connsiteY2" fmla="*/ 0 h 185789"/>
              <a:gd name="connsiteX3" fmla="*/ 492550 w 603288"/>
              <a:gd name="connsiteY3" fmla="*/ 185789 h 185789"/>
              <a:gd name="connsiteX4" fmla="*/ 0 w 603288"/>
              <a:gd name="connsiteY4" fmla="*/ 185789 h 185789"/>
              <a:gd name="connsiteX0" fmla="*/ 0 w 492550"/>
              <a:gd name="connsiteY0" fmla="*/ 185789 h 185789"/>
              <a:gd name="connsiteX1" fmla="*/ 110738 w 492550"/>
              <a:gd name="connsiteY1" fmla="*/ 0 h 185789"/>
              <a:gd name="connsiteX2" fmla="*/ 343732 w 492550"/>
              <a:gd name="connsiteY2" fmla="*/ 0 h 185789"/>
              <a:gd name="connsiteX3" fmla="*/ 492550 w 492550"/>
              <a:gd name="connsiteY3" fmla="*/ 185789 h 185789"/>
              <a:gd name="connsiteX4" fmla="*/ 0 w 492550"/>
              <a:gd name="connsiteY4" fmla="*/ 185789 h 185789"/>
              <a:gd name="connsiteX0" fmla="*/ 0 w 344913"/>
              <a:gd name="connsiteY0" fmla="*/ 185789 h 185789"/>
              <a:gd name="connsiteX1" fmla="*/ 110738 w 344913"/>
              <a:gd name="connsiteY1" fmla="*/ 0 h 185789"/>
              <a:gd name="connsiteX2" fmla="*/ 343732 w 344913"/>
              <a:gd name="connsiteY2" fmla="*/ 0 h 185789"/>
              <a:gd name="connsiteX3" fmla="*/ 344913 w 344913"/>
              <a:gd name="connsiteY3" fmla="*/ 185789 h 185789"/>
              <a:gd name="connsiteX4" fmla="*/ 0 w 344913"/>
              <a:gd name="connsiteY4" fmla="*/ 185789 h 1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913" h="185789">
                <a:moveTo>
                  <a:pt x="0" y="185789"/>
                </a:moveTo>
                <a:lnTo>
                  <a:pt x="110738" y="0"/>
                </a:lnTo>
                <a:lnTo>
                  <a:pt x="343732" y="0"/>
                </a:lnTo>
                <a:cubicBezTo>
                  <a:pt x="344126" y="61930"/>
                  <a:pt x="344519" y="123859"/>
                  <a:pt x="344913" y="185789"/>
                </a:cubicBezTo>
                <a:lnTo>
                  <a:pt x="0" y="18578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none" lIns="117000" tIns="49530" rIns="0" bIns="4953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33E82-4F63-4B0B-BEB7-0B4B365D4E0B}" type="slidenum">
              <a:rPr lang="en-GB" sz="975" smtClean="0"/>
              <a:pPr/>
              <a:t>‹#›</a:t>
            </a:fld>
            <a:endParaRPr lang="en-GB" sz="975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5300" y="417896"/>
            <a:ext cx="8915400" cy="6724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896383"/>
            <a:ext cx="891260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733" b="0">
                <a:solidFill>
                  <a:schemeClr val="tx2"/>
                </a:solidFill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9532345" y="6417185"/>
            <a:ext cx="373656" cy="247719"/>
          </a:xfrm>
          <a:custGeom>
            <a:avLst/>
            <a:gdLst>
              <a:gd name="connsiteX0" fmla="*/ 0 w 603288"/>
              <a:gd name="connsiteY0" fmla="*/ 185789 h 185789"/>
              <a:gd name="connsiteX1" fmla="*/ 110738 w 603288"/>
              <a:gd name="connsiteY1" fmla="*/ 0 h 185789"/>
              <a:gd name="connsiteX2" fmla="*/ 603288 w 603288"/>
              <a:gd name="connsiteY2" fmla="*/ 0 h 185789"/>
              <a:gd name="connsiteX3" fmla="*/ 492550 w 603288"/>
              <a:gd name="connsiteY3" fmla="*/ 185789 h 185789"/>
              <a:gd name="connsiteX4" fmla="*/ 0 w 603288"/>
              <a:gd name="connsiteY4" fmla="*/ 185789 h 185789"/>
              <a:gd name="connsiteX0" fmla="*/ 0 w 492550"/>
              <a:gd name="connsiteY0" fmla="*/ 185789 h 185789"/>
              <a:gd name="connsiteX1" fmla="*/ 110738 w 492550"/>
              <a:gd name="connsiteY1" fmla="*/ 0 h 185789"/>
              <a:gd name="connsiteX2" fmla="*/ 343732 w 492550"/>
              <a:gd name="connsiteY2" fmla="*/ 0 h 185789"/>
              <a:gd name="connsiteX3" fmla="*/ 492550 w 492550"/>
              <a:gd name="connsiteY3" fmla="*/ 185789 h 185789"/>
              <a:gd name="connsiteX4" fmla="*/ 0 w 492550"/>
              <a:gd name="connsiteY4" fmla="*/ 185789 h 185789"/>
              <a:gd name="connsiteX0" fmla="*/ 0 w 344913"/>
              <a:gd name="connsiteY0" fmla="*/ 185789 h 185789"/>
              <a:gd name="connsiteX1" fmla="*/ 110738 w 344913"/>
              <a:gd name="connsiteY1" fmla="*/ 0 h 185789"/>
              <a:gd name="connsiteX2" fmla="*/ 343732 w 344913"/>
              <a:gd name="connsiteY2" fmla="*/ 0 h 185789"/>
              <a:gd name="connsiteX3" fmla="*/ 344913 w 344913"/>
              <a:gd name="connsiteY3" fmla="*/ 185789 h 185789"/>
              <a:gd name="connsiteX4" fmla="*/ 0 w 344913"/>
              <a:gd name="connsiteY4" fmla="*/ 185789 h 1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913" h="185789">
                <a:moveTo>
                  <a:pt x="0" y="185789"/>
                </a:moveTo>
                <a:lnTo>
                  <a:pt x="110738" y="0"/>
                </a:lnTo>
                <a:lnTo>
                  <a:pt x="343732" y="0"/>
                </a:lnTo>
                <a:cubicBezTo>
                  <a:pt x="344126" y="61930"/>
                  <a:pt x="344519" y="123859"/>
                  <a:pt x="344913" y="185789"/>
                </a:cubicBezTo>
                <a:lnTo>
                  <a:pt x="0" y="18578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none" lIns="117000" tIns="49530" rIns="0" bIns="4953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33E82-4F63-4B0B-BEB7-0B4B365D4E0B}" type="slidenum">
              <a:rPr lang="en-GB" sz="975" smtClean="0"/>
              <a:pPr/>
              <a:t>‹#›</a:t>
            </a:fld>
            <a:endParaRPr lang="en-GB" sz="975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5300" y="417896"/>
            <a:ext cx="8915400" cy="6724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95300" y="1622191"/>
            <a:ext cx="8915400" cy="4525963"/>
          </a:xfrm>
        </p:spPr>
        <p:txBody>
          <a:bodyPr/>
          <a:lstStyle>
            <a:lvl1pPr>
              <a:spcBef>
                <a:spcPts val="0"/>
              </a:spcBef>
              <a:spcAft>
                <a:spcPts val="650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650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650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650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650"/>
              </a:spcAft>
              <a:buClr>
                <a:schemeClr val="tx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9532345" y="6416890"/>
            <a:ext cx="373656" cy="247719"/>
          </a:xfrm>
          <a:custGeom>
            <a:avLst/>
            <a:gdLst>
              <a:gd name="connsiteX0" fmla="*/ 0 w 603288"/>
              <a:gd name="connsiteY0" fmla="*/ 185789 h 185789"/>
              <a:gd name="connsiteX1" fmla="*/ 110738 w 603288"/>
              <a:gd name="connsiteY1" fmla="*/ 0 h 185789"/>
              <a:gd name="connsiteX2" fmla="*/ 603288 w 603288"/>
              <a:gd name="connsiteY2" fmla="*/ 0 h 185789"/>
              <a:gd name="connsiteX3" fmla="*/ 492550 w 603288"/>
              <a:gd name="connsiteY3" fmla="*/ 185789 h 185789"/>
              <a:gd name="connsiteX4" fmla="*/ 0 w 603288"/>
              <a:gd name="connsiteY4" fmla="*/ 185789 h 185789"/>
              <a:gd name="connsiteX0" fmla="*/ 0 w 492550"/>
              <a:gd name="connsiteY0" fmla="*/ 185789 h 185789"/>
              <a:gd name="connsiteX1" fmla="*/ 110738 w 492550"/>
              <a:gd name="connsiteY1" fmla="*/ 0 h 185789"/>
              <a:gd name="connsiteX2" fmla="*/ 343732 w 492550"/>
              <a:gd name="connsiteY2" fmla="*/ 0 h 185789"/>
              <a:gd name="connsiteX3" fmla="*/ 492550 w 492550"/>
              <a:gd name="connsiteY3" fmla="*/ 185789 h 185789"/>
              <a:gd name="connsiteX4" fmla="*/ 0 w 492550"/>
              <a:gd name="connsiteY4" fmla="*/ 185789 h 185789"/>
              <a:gd name="connsiteX0" fmla="*/ 0 w 344913"/>
              <a:gd name="connsiteY0" fmla="*/ 185789 h 185789"/>
              <a:gd name="connsiteX1" fmla="*/ 110738 w 344913"/>
              <a:gd name="connsiteY1" fmla="*/ 0 h 185789"/>
              <a:gd name="connsiteX2" fmla="*/ 343732 w 344913"/>
              <a:gd name="connsiteY2" fmla="*/ 0 h 185789"/>
              <a:gd name="connsiteX3" fmla="*/ 344913 w 344913"/>
              <a:gd name="connsiteY3" fmla="*/ 185789 h 185789"/>
              <a:gd name="connsiteX4" fmla="*/ 0 w 344913"/>
              <a:gd name="connsiteY4" fmla="*/ 185789 h 1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913" h="185789">
                <a:moveTo>
                  <a:pt x="0" y="185789"/>
                </a:moveTo>
                <a:lnTo>
                  <a:pt x="110738" y="0"/>
                </a:lnTo>
                <a:lnTo>
                  <a:pt x="343732" y="0"/>
                </a:lnTo>
                <a:cubicBezTo>
                  <a:pt x="344126" y="61930"/>
                  <a:pt x="344519" y="123859"/>
                  <a:pt x="344913" y="185789"/>
                </a:cubicBezTo>
                <a:lnTo>
                  <a:pt x="0" y="18578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none" lIns="117000" tIns="49530" rIns="0" bIns="4953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33E82-4F63-4B0B-BEB7-0B4B365D4E0B}" type="slidenum">
              <a:rPr lang="en-GB" sz="975" smtClean="0"/>
              <a:pPr/>
              <a:t>‹#›</a:t>
            </a:fld>
            <a:endParaRPr lang="en-GB" sz="975" dirty="0"/>
          </a:p>
        </p:txBody>
      </p:sp>
    </p:spTree>
    <p:extLst>
      <p:ext uri="{BB962C8B-B14F-4D97-AF65-F5344CB8AC3E}">
        <p14:creationId xmlns:p14="http://schemas.microsoft.com/office/powerpoint/2010/main" val="6442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97F2A08-5644-9441-A848-6AE38AF71878}" type="datetime1">
              <a:rPr lang="en-SG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Printed for 500 startups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FC396F3-440B-7949-8C09-E95B81DE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BA98C6E-D240-EC4F-AD4E-D221C4F1C19E}" type="datetime1">
              <a:rPr lang="en-SG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Printed for 500 startups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FC396F3-440B-7949-8C09-E95B81DE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17896"/>
            <a:ext cx="8915400" cy="67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3528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1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6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495285" rtl="0" eaLnBrk="1" latinLnBrk="0" hangingPunct="1">
        <a:spcBef>
          <a:spcPct val="0"/>
        </a:spcBef>
        <a:buNone/>
        <a:defRPr sz="2167" kern="1200">
          <a:solidFill>
            <a:schemeClr val="bg2"/>
          </a:solidFill>
          <a:latin typeface="Century Gothic"/>
          <a:ea typeface="+mj-ea"/>
          <a:cs typeface="Century Gothic"/>
        </a:defRPr>
      </a:lvl1pPr>
    </p:titleStyle>
    <p:bodyStyle>
      <a:lvl1pPr marL="161655" indent="-161655" algn="l" defTabSz="4952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300" kern="1200">
          <a:solidFill>
            <a:schemeClr val="tx2"/>
          </a:solidFill>
          <a:latin typeface="Century Gothic"/>
          <a:ea typeface="+mn-ea"/>
          <a:cs typeface="Century Gothic"/>
        </a:defRPr>
      </a:lvl1pPr>
      <a:lvl2pPr marL="385221" indent="-192611" algn="l" defTabSz="495285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300" kern="1200">
          <a:solidFill>
            <a:schemeClr val="tx2"/>
          </a:solidFill>
          <a:latin typeface="Century Gothic"/>
          <a:ea typeface="+mn-ea"/>
          <a:cs typeface="Century Gothic"/>
        </a:defRPr>
      </a:lvl2pPr>
      <a:lvl3pPr marL="586431" indent="-201210" algn="l" defTabSz="4952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300" kern="1200">
          <a:solidFill>
            <a:schemeClr val="tx2"/>
          </a:solidFill>
          <a:latin typeface="Century Gothic"/>
          <a:ea typeface="+mn-ea"/>
          <a:cs typeface="Century Gothic"/>
        </a:defRPr>
      </a:lvl3pPr>
      <a:lvl4pPr marL="779042" indent="-192611" algn="l" defTabSz="495285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300" kern="1200">
          <a:solidFill>
            <a:schemeClr val="tx2"/>
          </a:solidFill>
          <a:latin typeface="Century Gothic"/>
          <a:ea typeface="+mn-ea"/>
          <a:cs typeface="Century Gothic"/>
        </a:defRPr>
      </a:lvl4pPr>
      <a:lvl5pPr marL="971653" indent="-192611" algn="l" defTabSz="495285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1300" kern="1200">
          <a:solidFill>
            <a:schemeClr val="tx2"/>
          </a:solidFill>
          <a:latin typeface="Century Gothic"/>
          <a:ea typeface="+mn-ea"/>
          <a:cs typeface="Century Gothic"/>
        </a:defRPr>
      </a:lvl5pPr>
      <a:lvl6pPr marL="2724066" indent="-247642" algn="l" defTabSz="495285" rtl="0" eaLnBrk="1" latinLnBrk="0" hangingPunct="1">
        <a:spcBef>
          <a:spcPct val="20000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495285" rtl="0" eaLnBrk="1" latinLnBrk="0" hangingPunct="1">
        <a:spcBef>
          <a:spcPct val="20000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495285" rtl="0" eaLnBrk="1" latinLnBrk="0" hangingPunct="1">
        <a:spcBef>
          <a:spcPct val="20000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495285" rtl="0" eaLnBrk="1" latinLnBrk="0" hangingPunct="1">
        <a:spcBef>
          <a:spcPct val="20000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png"/><Relationship Id="rId7" Type="http://schemas.openxmlformats.org/officeDocument/2006/relationships/image" Target="../media/image28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10.png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https://itunes.apple.com/us/app/sponsy/id1295314583?mt=8" TargetMode="External"/><Relationship Id="rId12" Type="http://schemas.openxmlformats.org/officeDocument/2006/relationships/hyperlink" Target="https://youtube.com/watch?v=wxECRwScHxs" TargetMode="External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jpg"/><Relationship Id="rId9" Type="http://schemas.openxmlformats.org/officeDocument/2006/relationships/image" Target="../media/image19.jpg"/><Relationship Id="rId10" Type="http://schemas.openxmlformats.org/officeDocument/2006/relationships/hyperlink" Target="https://sponsy.org/sponsy_logi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88" y="775730"/>
            <a:ext cx="3854424" cy="3854424"/>
          </a:xfrm>
          <a:prstGeom prst="rect">
            <a:avLst/>
          </a:prstGeom>
        </p:spPr>
      </p:pic>
      <p:sp>
        <p:nvSpPr>
          <p:cNvPr id="13" name="Subtitle 4"/>
          <p:cNvSpPr txBox="1">
            <a:spLocks/>
          </p:cNvSpPr>
          <p:nvPr/>
        </p:nvSpPr>
        <p:spPr>
          <a:xfrm>
            <a:off x="0" y="5783703"/>
            <a:ext cx="9906000" cy="831660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355600" indent="-1778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541338" indent="-1857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719138" indent="-1778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896938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2"/>
                </a:solidFill>
                <a:latin typeface="+mj-lt"/>
              </a:rPr>
              <a:t>July </a:t>
            </a:r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2018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www.sponsy.org</a:t>
            </a:r>
            <a:endParaRPr lang="en-AU" sz="1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613515"/>
            <a:ext cx="9906000" cy="61246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8"/>
          </a:p>
        </p:txBody>
      </p:sp>
      <p:sp>
        <p:nvSpPr>
          <p:cNvPr id="8" name="Rectangle 7"/>
          <p:cNvSpPr/>
          <p:nvPr/>
        </p:nvSpPr>
        <p:spPr>
          <a:xfrm>
            <a:off x="1060589" y="4745372"/>
            <a:ext cx="7443236" cy="332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542"/>
              </a:spcAft>
            </a:pPr>
            <a:r>
              <a:rPr lang="en-US" sz="1733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IF YOU BUILD IT, THEY WILL SPONSOR IT</a:t>
            </a:r>
            <a:endParaRPr lang="en-US" sz="1733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3016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747008" y="866199"/>
            <a:ext cx="2011680" cy="3185102"/>
          </a:xfrm>
          <a:prstGeom prst="roundRect">
            <a:avLst>
              <a:gd name="adj" fmla="val 43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392552" y="863600"/>
            <a:ext cx="2011680" cy="3187701"/>
          </a:xfrm>
          <a:prstGeom prst="roundRect">
            <a:avLst>
              <a:gd name="adj" fmla="val 43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79464" y="868799"/>
            <a:ext cx="2011680" cy="3182502"/>
          </a:xfrm>
          <a:prstGeom prst="roundRect">
            <a:avLst>
              <a:gd name="adj" fmla="val 43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41133" y="233891"/>
            <a:ext cx="8915400" cy="6297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TEAM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46876" y="871397"/>
            <a:ext cx="2011680" cy="3179904"/>
          </a:xfrm>
          <a:prstGeom prst="roundRect">
            <a:avLst>
              <a:gd name="adj" fmla="val 43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46876" y="963593"/>
            <a:ext cx="201168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Dan</a:t>
            </a:r>
            <a:r>
              <a:rPr lang="en-US" b="1" dirty="0" smtClean="0"/>
              <a:t> Vail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46876" y="1533492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Chief Technology Officer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2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48" y="2142057"/>
            <a:ext cx="929144" cy="929144"/>
          </a:xfrm>
          <a:prstGeom prst="ellipse">
            <a:avLst/>
          </a:prstGeom>
        </p:spPr>
      </p:pic>
      <p:sp>
        <p:nvSpPr>
          <p:cNvPr id="7" name="Надпись 2"/>
          <p:cNvSpPr txBox="1">
            <a:spLocks noChangeArrowheads="1"/>
          </p:cNvSpPr>
          <p:nvPr/>
        </p:nvSpPr>
        <p:spPr bwMode="auto">
          <a:xfrm>
            <a:off x="5046875" y="3262482"/>
            <a:ext cx="1969641" cy="68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 smtClean="0">
                <a:solidFill>
                  <a:srgbClr val="262626"/>
                </a:solidFill>
                <a:effectLst/>
                <a:latin typeface="Calibri" charset="0"/>
                <a:ea typeface="Calibri" charset="0"/>
                <a:cs typeface="Calibri" charset="0"/>
              </a:rPr>
              <a:t>20+ </a:t>
            </a:r>
            <a:r>
              <a:rPr lang="en-US" sz="1200" b="1" dirty="0">
                <a:solidFill>
                  <a:srgbClr val="262626"/>
                </a:solidFill>
                <a:effectLst/>
                <a:latin typeface="Calibri" charset="0"/>
                <a:ea typeface="Calibri" charset="0"/>
                <a:cs typeface="Calibri" charset="0"/>
              </a:rPr>
              <a:t>years</a:t>
            </a:r>
            <a:r>
              <a:rPr lang="en-US" sz="1200" dirty="0">
                <a:solidFill>
                  <a:srgbClr val="262626"/>
                </a:solidFill>
                <a:effectLst/>
                <a:latin typeface="Calibri" charset="0"/>
                <a:ea typeface="Calibri" charset="0"/>
                <a:cs typeface="Calibri" charset="0"/>
              </a:rPr>
              <a:t> of software development and CIO experience</a:t>
            </a:r>
            <a:endParaRPr lang="en-US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464" y="980841"/>
            <a:ext cx="201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D.C. </a:t>
            </a:r>
            <a:r>
              <a:rPr lang="en-US" sz="2000" b="1" dirty="0" err="1" smtClean="0"/>
              <a:t>Noye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8976" y="1408801"/>
            <a:ext cx="203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Co-Founder,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Head of Software Development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Надпись 2"/>
          <p:cNvSpPr txBox="1">
            <a:spLocks noChangeArrowheads="1"/>
          </p:cNvSpPr>
          <p:nvPr/>
        </p:nvSpPr>
        <p:spPr bwMode="auto">
          <a:xfrm>
            <a:off x="489219" y="3407038"/>
            <a:ext cx="1992168" cy="2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 b="1" dirty="0" smtClean="0">
                <a:solidFill>
                  <a:srgbClr val="262626"/>
                </a:solidFill>
                <a:effectLst/>
                <a:latin typeface="Calibri" charset="0"/>
                <a:ea typeface="Calibri" charset="0"/>
                <a:cs typeface="Calibri" charset="0"/>
              </a:rPr>
              <a:t>10+ years </a:t>
            </a:r>
            <a:r>
              <a:rPr lang="en-US" sz="1300" dirty="0" smtClean="0">
                <a:solidFill>
                  <a:srgbClr val="262626"/>
                </a:solidFill>
                <a:effectLst/>
                <a:latin typeface="Calibri" charset="0"/>
                <a:ea typeface="Calibri" charset="0"/>
                <a:cs typeface="Calibri" charset="0"/>
              </a:rPr>
              <a:t>of IT experience</a:t>
            </a:r>
            <a:endParaRPr lang="en-US" sz="1300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Рисунок 23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9" y="2136585"/>
            <a:ext cx="947613" cy="947613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85436" y="980841"/>
            <a:ext cx="192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Ivan </a:t>
            </a:r>
            <a:r>
              <a:rPr lang="en-US" sz="2000" b="1" dirty="0" err="1" smtClean="0"/>
              <a:t>Komar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79331" y="1447039"/>
            <a:ext cx="196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Co-Founder,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Chief Executive Officer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Надпись 2"/>
          <p:cNvSpPr txBox="1">
            <a:spLocks noChangeArrowheads="1"/>
          </p:cNvSpPr>
          <p:nvPr/>
        </p:nvSpPr>
        <p:spPr bwMode="auto">
          <a:xfrm>
            <a:off x="2779331" y="3260553"/>
            <a:ext cx="1979357" cy="67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smtClean="0">
                <a:solidFill>
                  <a:srgbClr val="262626"/>
                </a:solidFill>
                <a:effectLst/>
                <a:latin typeface="Calibri" charset="0"/>
                <a:ea typeface="Calibri" charset="0"/>
                <a:cs typeface="Calibri" charset="0"/>
              </a:rPr>
              <a:t>5 years </a:t>
            </a:r>
            <a:r>
              <a:rPr lang="en-US" sz="1200" dirty="0" smtClean="0">
                <a:solidFill>
                  <a:srgbClr val="262626"/>
                </a:solidFill>
                <a:effectLst/>
                <a:latin typeface="Calibri" charset="0"/>
                <a:ea typeface="Calibri" charset="0"/>
                <a:cs typeface="Calibri" charset="0"/>
              </a:rPr>
              <a:t>of software architecture experience. A few business exits</a:t>
            </a:r>
          </a:p>
        </p:txBody>
      </p:sp>
      <p:pic>
        <p:nvPicPr>
          <p:cNvPr id="17" name="Рисунок 2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17" y="2123588"/>
            <a:ext cx="947613" cy="947613"/>
          </a:xfrm>
          <a:prstGeom prst="ellipse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92551" y="980841"/>
            <a:ext cx="2011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Chris Bouchard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92550" y="1445987"/>
            <a:ext cx="201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t>Business Development Officer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Надпись 2"/>
          <p:cNvSpPr txBox="1">
            <a:spLocks noChangeArrowheads="1"/>
          </p:cNvSpPr>
          <p:nvPr/>
        </p:nvSpPr>
        <p:spPr bwMode="auto">
          <a:xfrm>
            <a:off x="7392550" y="3302557"/>
            <a:ext cx="20116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62626"/>
                </a:solidFill>
                <a:effectLst/>
                <a:latin typeface="Calibri" charset="0"/>
                <a:ea typeface="Calibri" charset="0"/>
                <a:cs typeface="Calibri" charset="0"/>
              </a:rPr>
              <a:t>8 years </a:t>
            </a:r>
            <a:r>
              <a:rPr lang="en-US" sz="1400" dirty="0" smtClean="0"/>
              <a:t>of </a:t>
            </a:r>
            <a:r>
              <a:rPr lang="en-US" sz="1400" dirty="0"/>
              <a:t>marketing and sponsorship experience. </a:t>
            </a:r>
          </a:p>
        </p:txBody>
      </p:sp>
      <p:pic>
        <p:nvPicPr>
          <p:cNvPr id="22" name="Рисунок 23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73" y="2122537"/>
            <a:ext cx="943128" cy="943128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457036" y="4273760"/>
            <a:ext cx="8947195" cy="578860"/>
          </a:xfrm>
          <a:prstGeom prst="roundRect">
            <a:avLst>
              <a:gd name="adj" fmla="val 97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18888" y="4395713"/>
            <a:ext cx="838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rontend </a:t>
            </a:r>
            <a:r>
              <a:rPr lang="en-US" sz="1400" dirty="0"/>
              <a:t>developers, M</a:t>
            </a:r>
            <a:r>
              <a:rPr lang="en-US" sz="1400" dirty="0" smtClean="0"/>
              <a:t>obile </a:t>
            </a:r>
            <a:r>
              <a:rPr lang="en-US" sz="1400" dirty="0"/>
              <a:t>developers, M</a:t>
            </a:r>
            <a:r>
              <a:rPr lang="en-US" sz="1400" dirty="0" smtClean="0"/>
              <a:t>achine </a:t>
            </a:r>
            <a:r>
              <a:rPr lang="en-US" sz="1400" dirty="0"/>
              <a:t>L</a:t>
            </a:r>
            <a:r>
              <a:rPr lang="en-US" sz="1400" dirty="0" smtClean="0"/>
              <a:t>earning </a:t>
            </a:r>
            <a:r>
              <a:rPr lang="en-US" sz="1400" dirty="0"/>
              <a:t>e</a:t>
            </a:r>
            <a:r>
              <a:rPr lang="en-US" sz="1400" dirty="0" smtClean="0"/>
              <a:t>xpert</a:t>
            </a:r>
            <a:r>
              <a:rPr lang="en-US" sz="1400" dirty="0"/>
              <a:t>, Data Science </a:t>
            </a:r>
            <a:r>
              <a:rPr lang="en-US" sz="1400" dirty="0" smtClean="0"/>
              <a:t>expert</a:t>
            </a:r>
            <a:r>
              <a:rPr lang="en-US" sz="1400" dirty="0"/>
              <a:t>, </a:t>
            </a:r>
            <a:r>
              <a:rPr lang="en-US" sz="1400" dirty="0" smtClean="0"/>
              <a:t>2 Blockchain </a:t>
            </a:r>
            <a:r>
              <a:rPr lang="en-US" sz="1400" dirty="0" smtClean="0"/>
              <a:t>developers</a:t>
            </a:r>
            <a:endParaRPr lang="en-US" sz="1400" dirty="0"/>
          </a:p>
        </p:txBody>
      </p:sp>
      <p:pic>
        <p:nvPicPr>
          <p:cNvPr id="25" name="Рисунок 1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2" y="4458729"/>
            <a:ext cx="238820" cy="2388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9" b="12304"/>
          <a:stretch/>
        </p:blipFill>
        <p:spPr>
          <a:xfrm>
            <a:off x="1993325" y="5388892"/>
            <a:ext cx="5919350" cy="1376991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0" y="4943966"/>
            <a:ext cx="9906000" cy="4406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Team Experience</a:t>
            </a:r>
          </a:p>
        </p:txBody>
      </p:sp>
    </p:spTree>
    <p:extLst>
      <p:ext uri="{BB962C8B-B14F-4D97-AF65-F5344CB8AC3E}">
        <p14:creationId xmlns:p14="http://schemas.microsoft.com/office/powerpoint/2010/main" val="4180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1438259527"/>
              </p:ext>
            </p:extLst>
          </p:nvPr>
        </p:nvGraphicFramePr>
        <p:xfrm>
          <a:off x="-2" y="4330008"/>
          <a:ext cx="9906001" cy="217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>
          <a:xfrm>
            <a:off x="241133" y="233891"/>
            <a:ext cx="8915400" cy="6297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TOKEN SALE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3055" y="966333"/>
            <a:ext cx="1800650" cy="535029"/>
          </a:xfrm>
          <a:prstGeom prst="roundRect">
            <a:avLst/>
          </a:prstGeom>
          <a:solidFill>
            <a:srgbClr val="02B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18" y="1024403"/>
            <a:ext cx="178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HARD CAP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120" y="1560123"/>
            <a:ext cx="178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USD 14M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36119" y="965212"/>
            <a:ext cx="1787586" cy="1177833"/>
          </a:xfrm>
          <a:prstGeom prst="roundRect">
            <a:avLst>
              <a:gd name="adj" fmla="val 8516"/>
            </a:avLst>
          </a:prstGeom>
          <a:noFill/>
          <a:ln w="57150">
            <a:solidFill>
              <a:srgbClr val="02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996310" y="966333"/>
            <a:ext cx="1800650" cy="535029"/>
          </a:xfrm>
          <a:prstGeom prst="roundRect">
            <a:avLst/>
          </a:prstGeom>
          <a:solidFill>
            <a:srgbClr val="02B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09373" y="1024403"/>
            <a:ext cx="178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SOFT CAP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09375" y="1560123"/>
            <a:ext cx="178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USD </a:t>
            </a:r>
            <a:r>
              <a:rPr lang="en-US" sz="2400" b="1" dirty="0"/>
              <a:t>2</a:t>
            </a:r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009374" y="965212"/>
            <a:ext cx="1787586" cy="1177833"/>
          </a:xfrm>
          <a:prstGeom prst="roundRect">
            <a:avLst>
              <a:gd name="adj" fmla="val 8516"/>
            </a:avLst>
          </a:prstGeom>
          <a:noFill/>
          <a:ln w="57150">
            <a:solidFill>
              <a:srgbClr val="02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182628" y="973663"/>
            <a:ext cx="1800650" cy="535029"/>
          </a:xfrm>
          <a:prstGeom prst="roundRect">
            <a:avLst/>
          </a:prstGeom>
          <a:solidFill>
            <a:srgbClr val="02B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95691" y="1031733"/>
            <a:ext cx="178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BASE PRICE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5693" y="1567453"/>
            <a:ext cx="178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USD 0.10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195692" y="972542"/>
            <a:ext cx="1787586" cy="1177833"/>
          </a:xfrm>
          <a:prstGeom prst="roundRect">
            <a:avLst>
              <a:gd name="adj" fmla="val 8516"/>
            </a:avLst>
          </a:prstGeom>
          <a:noFill/>
          <a:ln w="57150">
            <a:solidFill>
              <a:srgbClr val="02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55882" y="979657"/>
            <a:ext cx="1800650" cy="535029"/>
          </a:xfrm>
          <a:prstGeom prst="roundRect">
            <a:avLst/>
          </a:prstGeom>
          <a:solidFill>
            <a:srgbClr val="02B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68945" y="1037727"/>
            <a:ext cx="178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SALE STAGE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68945" y="1600055"/>
            <a:ext cx="17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PRIVATE SALE</a:t>
            </a:r>
            <a:endParaRPr lang="en-US" sz="18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7368946" y="978536"/>
            <a:ext cx="1787586" cy="1177833"/>
          </a:xfrm>
          <a:prstGeom prst="roundRect">
            <a:avLst>
              <a:gd name="adj" fmla="val 8516"/>
            </a:avLst>
          </a:prstGeom>
          <a:noFill/>
          <a:ln w="57150">
            <a:solidFill>
              <a:srgbClr val="02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315351" y="6125943"/>
            <a:ext cx="182880" cy="182880"/>
          </a:xfrm>
          <a:prstGeom prst="roundRect">
            <a:avLst/>
          </a:prstGeom>
          <a:solidFill>
            <a:srgbClr val="FF63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598351" y="6113243"/>
            <a:ext cx="182880" cy="182880"/>
          </a:xfrm>
          <a:prstGeom prst="roundRect">
            <a:avLst/>
          </a:prstGeom>
          <a:solidFill>
            <a:srgbClr val="9447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5843814" y="6473508"/>
            <a:ext cx="182880" cy="182880"/>
          </a:xfrm>
          <a:prstGeom prst="roundRect">
            <a:avLst/>
          </a:prstGeom>
          <a:solidFill>
            <a:srgbClr val="6545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58801" y="6050794"/>
            <a:ext cx="126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Pre-sale</a:t>
            </a:r>
            <a:r>
              <a:rPr lang="en-US" sz="1400" dirty="0" smtClean="0"/>
              <a:t>: 7.1% 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841800" y="6050794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Public sale</a:t>
            </a:r>
            <a:r>
              <a:rPr lang="en-US" sz="1400" dirty="0" smtClean="0"/>
              <a:t>: 42.9%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087263" y="6423759"/>
            <a:ext cx="975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Team: </a:t>
            </a:r>
            <a:r>
              <a:rPr lang="en-US" sz="1400" dirty="0" smtClean="0"/>
              <a:t>15%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579605" y="6498908"/>
            <a:ext cx="182880" cy="182880"/>
          </a:xfrm>
          <a:prstGeom prst="roundRect">
            <a:avLst/>
          </a:prstGeom>
          <a:solidFill>
            <a:srgbClr val="B267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582935" y="6486208"/>
            <a:ext cx="182880" cy="182880"/>
          </a:xfrm>
          <a:prstGeom prst="roundRect">
            <a:avLst/>
          </a:prstGeom>
          <a:solidFill>
            <a:srgbClr val="C5A4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23055" y="6423759"/>
            <a:ext cx="250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Legal &amp; Compliance Funds: </a:t>
            </a:r>
            <a:r>
              <a:rPr lang="en-US" sz="1400" dirty="0"/>
              <a:t>7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826384" y="6423759"/>
            <a:ext cx="14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Reserve Fund: </a:t>
            </a:r>
            <a:r>
              <a:rPr lang="en-US" sz="1400" dirty="0" smtClean="0"/>
              <a:t>5%</a:t>
            </a:r>
            <a:endParaRPr lang="en-US" sz="14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87064363"/>
              </p:ext>
            </p:extLst>
          </p:nvPr>
        </p:nvGraphicFramePr>
        <p:xfrm>
          <a:off x="1" y="2301592"/>
          <a:ext cx="9905999" cy="1528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057400" y="299073"/>
            <a:ext cx="78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We are accepting private placements</a:t>
            </a:r>
            <a:endParaRPr lang="en-US" sz="1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" y="2304826"/>
            <a:ext cx="990599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Use of Proceeds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4530612"/>
            <a:ext cx="9896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Tokens Allocation</a:t>
            </a:r>
            <a:endParaRPr lang="en-US" sz="1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043960" y="6113243"/>
            <a:ext cx="182880" cy="182880"/>
          </a:xfrm>
          <a:prstGeom prst="roundRect">
            <a:avLst/>
          </a:prstGeom>
          <a:solidFill>
            <a:srgbClr val="36A3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87409" y="6050794"/>
            <a:ext cx="292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Sponsy Ecosystem Funds</a:t>
            </a:r>
            <a:r>
              <a:rPr lang="en-US" sz="1400" dirty="0" smtClean="0"/>
              <a:t>: 21%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7796776" y="6473508"/>
            <a:ext cx="182880" cy="182880"/>
          </a:xfrm>
          <a:prstGeom prst="roundRect">
            <a:avLst/>
          </a:prstGeom>
          <a:solidFill>
            <a:srgbClr val="5D7A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40225" y="6423759"/>
            <a:ext cx="1131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Advisors: </a:t>
            </a:r>
            <a:r>
              <a:rPr lang="en-US" sz="1400" dirty="0"/>
              <a:t>2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475791" y="3648805"/>
            <a:ext cx="182880" cy="182880"/>
          </a:xfrm>
          <a:prstGeom prst="roundRect">
            <a:avLst/>
          </a:prstGeom>
          <a:solidFill>
            <a:srgbClr val="F9CA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250994" y="3634234"/>
            <a:ext cx="182880" cy="182880"/>
          </a:xfrm>
          <a:prstGeom prst="roundRect">
            <a:avLst/>
          </a:prstGeom>
          <a:solidFill>
            <a:srgbClr val="F866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163676" y="4082499"/>
            <a:ext cx="182880" cy="182880"/>
          </a:xfrm>
          <a:prstGeom prst="roundRect">
            <a:avLst/>
          </a:prstGeom>
          <a:solidFill>
            <a:srgbClr val="5898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9241" y="3573656"/>
            <a:ext cx="2358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Team &amp; Management</a:t>
            </a:r>
            <a:r>
              <a:rPr lang="en-US" sz="1400" dirty="0" smtClean="0"/>
              <a:t>: 44.5% 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443643" y="3571785"/>
            <a:ext cx="2875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General Administrative Costs</a:t>
            </a:r>
            <a:r>
              <a:rPr lang="en-US" sz="1400" dirty="0" smtClean="0"/>
              <a:t>: 15.5%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407125" y="4032750"/>
            <a:ext cx="150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Rewards Pool: </a:t>
            </a:r>
            <a:r>
              <a:rPr lang="en-US" sz="1400" dirty="0" smtClean="0"/>
              <a:t>5%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336155" y="4096263"/>
            <a:ext cx="182880" cy="182880"/>
          </a:xfrm>
          <a:prstGeom prst="roundRect">
            <a:avLst/>
          </a:prstGeom>
          <a:solidFill>
            <a:srgbClr val="662E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502229" y="3630265"/>
            <a:ext cx="182880" cy="182880"/>
          </a:xfrm>
          <a:prstGeom prst="roundRect">
            <a:avLst/>
          </a:prstGeom>
          <a:solidFill>
            <a:srgbClr val="EC35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79605" y="4021114"/>
            <a:ext cx="2462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Business Development: </a:t>
            </a:r>
            <a:r>
              <a:rPr lang="en-US" sz="1400" dirty="0" smtClean="0"/>
              <a:t>10.6%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6710249" y="3579699"/>
            <a:ext cx="290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Further Platform Development: </a:t>
            </a:r>
            <a:r>
              <a:rPr lang="en-US" sz="1400" dirty="0" smtClean="0"/>
              <a:t>7.2%</a:t>
            </a:r>
            <a:endParaRPr lang="en-US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5091849" y="4079719"/>
            <a:ext cx="182880" cy="182880"/>
          </a:xfrm>
          <a:prstGeom prst="roundRect">
            <a:avLst/>
          </a:prstGeom>
          <a:solidFill>
            <a:srgbClr val="8C68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312031" y="4020360"/>
            <a:ext cx="292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Sales &amp; Marketing</a:t>
            </a:r>
            <a:r>
              <a:rPr lang="en-US" sz="1400" dirty="0" smtClean="0"/>
              <a:t>: 13.6%</a:t>
            </a:r>
            <a:endParaRPr lang="en-US" sz="1400" dirty="0"/>
          </a:p>
        </p:txBody>
      </p:sp>
      <p:sp>
        <p:nvSpPr>
          <p:cNvPr id="73" name="Rounded Rectangle 72"/>
          <p:cNvSpPr/>
          <p:nvPr/>
        </p:nvSpPr>
        <p:spPr>
          <a:xfrm>
            <a:off x="7489732" y="4070863"/>
            <a:ext cx="182880" cy="182880"/>
          </a:xfrm>
          <a:prstGeom prst="roundRect">
            <a:avLst/>
          </a:prstGeom>
          <a:solidFill>
            <a:srgbClr val="82D5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733181" y="4021114"/>
            <a:ext cx="2149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Experts Recruitment: </a:t>
            </a:r>
            <a:r>
              <a:rPr lang="en-US" sz="1400" dirty="0" smtClean="0"/>
              <a:t>3.6%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43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133" y="284692"/>
            <a:ext cx="8915400" cy="6724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sz="24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EXECUTIVE SUMMARY</a:t>
            </a:r>
            <a:endParaRPr lang="en-US" sz="2400" b="1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0323" y="1095572"/>
            <a:ext cx="2106769" cy="45190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Hard Cap</a:t>
            </a:r>
            <a:endParaRPr lang="en-US" sz="1400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F92350B8-FDFC-2545-BBB7-7249899D2191}"/>
              </a:ext>
            </a:extLst>
          </p:cNvPr>
          <p:cNvSpPr/>
          <p:nvPr/>
        </p:nvSpPr>
        <p:spPr>
          <a:xfrm>
            <a:off x="2517861" y="1095572"/>
            <a:ext cx="7100701" cy="45190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USD 14M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0323" y="1675027"/>
            <a:ext cx="2106769" cy="45190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Solving problems of</a:t>
            </a:r>
            <a:endParaRPr lang="en-US" sz="1400" b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="" xmlns:a16="http://schemas.microsoft.com/office/drawing/2014/main" id="{F92350B8-FDFC-2545-BBB7-7249899D2191}"/>
              </a:ext>
            </a:extLst>
          </p:cNvPr>
          <p:cNvSpPr/>
          <p:nvPr/>
        </p:nvSpPr>
        <p:spPr>
          <a:xfrm>
            <a:off x="2517861" y="1675027"/>
            <a:ext cx="7100701" cy="45190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Businesses aiming to either raise sponsorship funding or sponsor other parties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0841" y="2278380"/>
            <a:ext cx="2106769" cy="423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Key Risks</a:t>
            </a:r>
            <a:endParaRPr lang="en-US" sz="1400" b="1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="" xmlns:a16="http://schemas.microsoft.com/office/drawing/2014/main" id="{F92350B8-FDFC-2545-BBB7-7249899D2191}"/>
              </a:ext>
            </a:extLst>
          </p:cNvPr>
          <p:cNvSpPr/>
          <p:nvPr/>
        </p:nvSpPr>
        <p:spPr>
          <a:xfrm>
            <a:off x="2508379" y="2278380"/>
            <a:ext cx="7110183" cy="42399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Corporate world prefers to keep their sponsorship deals off the grid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0841" y="2859716"/>
            <a:ext cx="2106769" cy="423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Market Opportunity</a:t>
            </a:r>
            <a:endParaRPr lang="en-US" sz="1400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="" xmlns:a16="http://schemas.microsoft.com/office/drawing/2014/main" id="{F92350B8-FDFC-2545-BBB7-7249899D2191}"/>
              </a:ext>
            </a:extLst>
          </p:cNvPr>
          <p:cNvSpPr/>
          <p:nvPr/>
        </p:nvSpPr>
        <p:spPr>
          <a:xfrm>
            <a:off x="2508379" y="2859716"/>
            <a:ext cx="7110183" cy="42399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USD 90Bn sponsorship industry + USD 70Bn untapped SME sponsorships market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0841" y="3487270"/>
            <a:ext cx="2106769" cy="423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Thesis 1</a:t>
            </a:r>
            <a:endParaRPr lang="en-US" sz="1400" b="1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="" xmlns:a16="http://schemas.microsoft.com/office/drawing/2014/main" id="{F92350B8-FDFC-2545-BBB7-7249899D2191}"/>
              </a:ext>
            </a:extLst>
          </p:cNvPr>
          <p:cNvSpPr/>
          <p:nvPr/>
        </p:nvSpPr>
        <p:spPr>
          <a:xfrm>
            <a:off x="2508379" y="3487270"/>
            <a:ext cx="7110183" cy="42399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SME are deprived of sponsorship opportunities, presenting untapped market for Sponsy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0841" y="4114824"/>
            <a:ext cx="2106769" cy="423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Thesis 2</a:t>
            </a:r>
            <a:endParaRPr lang="en-US" sz="1400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F92350B8-FDFC-2545-BBB7-7249899D2191}"/>
              </a:ext>
            </a:extLst>
          </p:cNvPr>
          <p:cNvSpPr/>
          <p:nvPr/>
        </p:nvSpPr>
        <p:spPr>
          <a:xfrm>
            <a:off x="2508379" y="4114824"/>
            <a:ext cx="7110183" cy="42399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Our partnership with Adidas proves the presence of product-market fit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0323" y="4742378"/>
            <a:ext cx="2106769" cy="423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Thesis 3</a:t>
            </a:r>
            <a:endParaRPr lang="en-US" sz="1400" b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F92350B8-FDFC-2545-BBB7-7249899D2191}"/>
              </a:ext>
            </a:extLst>
          </p:cNvPr>
          <p:cNvSpPr/>
          <p:nvPr/>
        </p:nvSpPr>
        <p:spPr>
          <a:xfrm>
            <a:off x="2517861" y="4742378"/>
            <a:ext cx="7110183" cy="42399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Experienced team with background of Experian, Credit Suisse, Microsoft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0323" y="5369932"/>
            <a:ext cx="2106769" cy="423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Thesis 4</a:t>
            </a:r>
            <a:endParaRPr lang="en-US" sz="1400" b="1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="" xmlns:a16="http://schemas.microsoft.com/office/drawing/2014/main" id="{F92350B8-FDFC-2545-BBB7-7249899D2191}"/>
              </a:ext>
            </a:extLst>
          </p:cNvPr>
          <p:cNvSpPr/>
          <p:nvPr/>
        </p:nvSpPr>
        <p:spPr>
          <a:xfrm>
            <a:off x="2517861" y="5369932"/>
            <a:ext cx="7110183" cy="42399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Redefining industry by application of assets </a:t>
            </a:r>
            <a:r>
              <a:rPr lang="en-US" sz="1400" b="1" dirty="0">
                <a:solidFill>
                  <a:schemeClr val="tx1"/>
                </a:solidFill>
              </a:rPr>
              <a:t>tokenization and artificial </a:t>
            </a:r>
            <a:r>
              <a:rPr lang="en-US" sz="1400" b="1" dirty="0" smtClean="0">
                <a:solidFill>
                  <a:schemeClr val="tx1"/>
                </a:solidFill>
              </a:rPr>
              <a:t>intelligence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80841" y="5997486"/>
            <a:ext cx="2106769" cy="423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Thesis 5</a:t>
            </a:r>
            <a:endParaRPr lang="en-US" sz="1400" b="1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="" xmlns:a16="http://schemas.microsoft.com/office/drawing/2014/main" id="{F92350B8-FDFC-2545-BBB7-7249899D2191}"/>
              </a:ext>
            </a:extLst>
          </p:cNvPr>
          <p:cNvSpPr/>
          <p:nvPr/>
        </p:nvSpPr>
        <p:spPr>
          <a:xfrm>
            <a:off x="2508379" y="5997486"/>
            <a:ext cx="7110183" cy="42399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First mover advantage: no competition in decentralization of sponsorship industry</a:t>
            </a:r>
          </a:p>
        </p:txBody>
      </p:sp>
    </p:spTree>
    <p:extLst>
      <p:ext uri="{BB962C8B-B14F-4D97-AF65-F5344CB8AC3E}">
        <p14:creationId xmlns:p14="http://schemas.microsoft.com/office/powerpoint/2010/main" val="10500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133" y="284692"/>
            <a:ext cx="8915400" cy="6724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sz="2400" b="1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SPONSORSHIP INDUSTRY: THE PAIN</a:t>
            </a:r>
            <a:endParaRPr lang="en-US" sz="2400" b="1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5118" y="957109"/>
            <a:ext cx="4709848" cy="1796874"/>
          </a:xfrm>
          <a:prstGeom prst="roundRect">
            <a:avLst>
              <a:gd name="adj" fmla="val 88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7997" y="1099256"/>
            <a:ext cx="491909" cy="4919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807" y="1001860"/>
            <a:ext cx="628927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8078" y="1122284"/>
            <a:ext cx="359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Sponsorship industry is opaque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7996" y="1781449"/>
            <a:ext cx="440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Offline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Potential sponsors and sponsees are unaware of market prices and trends.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5118" y="3039920"/>
            <a:ext cx="4709848" cy="1509680"/>
          </a:xfrm>
          <a:prstGeom prst="roundRect">
            <a:avLst>
              <a:gd name="adj" fmla="val 88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7997" y="3157327"/>
            <a:ext cx="491909" cy="4919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807" y="3076758"/>
            <a:ext cx="628928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077" y="3188820"/>
            <a:ext cx="3779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SME has no access to the market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7996" y="3780634"/>
            <a:ext cx="4406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Sponsorship brokers are unwilling to work with small businesses.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27844" y="957109"/>
            <a:ext cx="4709848" cy="2956698"/>
          </a:xfrm>
          <a:prstGeom prst="roundRect">
            <a:avLst>
              <a:gd name="adj" fmla="val 88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10723" y="1112242"/>
            <a:ext cx="491909" cy="4919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8181" y="1020497"/>
            <a:ext cx="651280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0803" y="1126399"/>
            <a:ext cx="3779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Industry is inflexible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10722" y="1659438"/>
            <a:ext cx="44066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500" dirty="0" smtClean="0"/>
              <a:t>Due diligence and intellectual rights management is slow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500" dirty="0"/>
              <a:t>Working with every single sponsor one-by-one takes a lot of </a:t>
            </a:r>
            <a:r>
              <a:rPr lang="en-US" sz="1500" dirty="0" smtClean="0"/>
              <a:t>time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500" dirty="0"/>
              <a:t>No easy way to discretely allocate sponsorship funding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500" dirty="0"/>
              <a:t>Sponsors are limited in ability to purchase structured sponsorship </a:t>
            </a:r>
            <a:r>
              <a:rPr lang="en-US" sz="1500" dirty="0" smtClean="0"/>
              <a:t>opportunities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5118" y="4835538"/>
            <a:ext cx="4709848" cy="1509680"/>
          </a:xfrm>
          <a:prstGeom prst="roundRect">
            <a:avLst>
              <a:gd name="adj" fmla="val 88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7997" y="4952945"/>
            <a:ext cx="491909" cy="4919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7807" y="4872376"/>
            <a:ext cx="628928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8077" y="4984438"/>
            <a:ext cx="3779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Agencies charge big fees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7996" y="5576252"/>
            <a:ext cx="4406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/>
              <a:t>Intermediaries take up to 35% of the funding amount</a:t>
            </a:r>
          </a:p>
        </p:txBody>
      </p:sp>
      <p:graphicFrame>
        <p:nvGraphicFramePr>
          <p:cNvPr id="23" name="Диаграмма 200"/>
          <p:cNvGraphicFramePr/>
          <p:nvPr>
            <p:extLst>
              <p:ext uri="{D42A27DB-BD31-4B8C-83A1-F6EECF244321}">
                <p14:modId xmlns:p14="http://schemas.microsoft.com/office/powerpoint/2010/main" val="582607232"/>
              </p:ext>
            </p:extLst>
          </p:nvPr>
        </p:nvGraphicFramePr>
        <p:xfrm>
          <a:off x="5531076" y="4073021"/>
          <a:ext cx="3703384" cy="241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4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133" y="284691"/>
            <a:ext cx="8915400" cy="9532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SPONSY SOLUTION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Eliminating the middleman </a:t>
            </a:r>
            <a:endParaRPr lang="en-US" sz="2000" b="1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0931" y="1407467"/>
            <a:ext cx="3981918" cy="491249"/>
          </a:xfrm>
          <a:prstGeom prst="roundRect">
            <a:avLst>
              <a:gd name="adj" fmla="val 143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930" y="1464050"/>
            <a:ext cx="39819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</a:rPr>
              <a:t>INTRODUCING SPONSORSHIP ASSETS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1133" y="1297715"/>
            <a:ext cx="9493710" cy="2472428"/>
          </a:xfrm>
          <a:prstGeom prst="roundRect">
            <a:avLst>
              <a:gd name="adj" fmla="val 45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930" y="1995769"/>
            <a:ext cx="4600898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Font typeface="Wingdings" charset="2"/>
              <a:buChar char="ü"/>
            </a:pPr>
            <a:r>
              <a:rPr lang="en-US" sz="1600" dirty="0" smtClean="0"/>
              <a:t>Sponsorship asset is </a:t>
            </a:r>
            <a:r>
              <a:rPr lang="en-US" sz="1600" dirty="0"/>
              <a:t>a unit that sponsors are willing to pay for in sponsorship </a:t>
            </a:r>
            <a:r>
              <a:rPr lang="en-US" sz="1600" dirty="0" smtClean="0"/>
              <a:t>business; backed </a:t>
            </a:r>
            <a:r>
              <a:rPr lang="en-US" sz="1600" dirty="0"/>
              <a:t>by sponsee’s audience/clients attention. </a:t>
            </a:r>
          </a:p>
          <a:p>
            <a:pPr marL="285750" indent="-285750">
              <a:spcAft>
                <a:spcPts val="400"/>
              </a:spcAft>
              <a:buFont typeface="Wingdings" charset="2"/>
              <a:buChar char="ü"/>
            </a:pPr>
            <a:r>
              <a:rPr lang="en-US" sz="1600" dirty="0" smtClean="0"/>
              <a:t>Sponsees offer assets </a:t>
            </a:r>
            <a:r>
              <a:rPr lang="en-US" sz="1600" dirty="0"/>
              <a:t>to thousands of sponsors simultaneously instead of pitching manually  </a:t>
            </a:r>
            <a:endParaRPr lang="en-US" sz="1600" dirty="0" smtClean="0"/>
          </a:p>
          <a:p>
            <a:pPr marL="285750" indent="-285750">
              <a:spcAft>
                <a:spcPts val="400"/>
              </a:spcAft>
              <a:buFont typeface="Wingdings" charset="2"/>
              <a:buChar char="ü"/>
            </a:pPr>
            <a:r>
              <a:rPr lang="en-US" sz="1600" dirty="0" smtClean="0"/>
              <a:t>Sponsors can discretely allocate funding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63848" y="1490626"/>
            <a:ext cx="2448300" cy="1901682"/>
          </a:xfrm>
          <a:prstGeom prst="roundRect">
            <a:avLst>
              <a:gd name="adj" fmla="val 6008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99403" y="1577134"/>
            <a:ext cx="14731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/>
              <a:t>Physical items</a:t>
            </a:r>
            <a:endParaRPr lang="en-US" sz="17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84" y="2017153"/>
            <a:ext cx="461329" cy="461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16" y="2038481"/>
            <a:ext cx="492450" cy="492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22" y="2062563"/>
            <a:ext cx="455288" cy="4552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061624" y="2709246"/>
            <a:ext cx="2450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latin typeface="Calibri" charset="0"/>
                <a:ea typeface="Calibri" charset="0"/>
                <a:cs typeface="Calibri" charset="0"/>
              </a:rPr>
              <a:t>Branded water bottles, meeting rooms, badges.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84" y="2095281"/>
            <a:ext cx="378850" cy="37885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7687966" y="1490626"/>
            <a:ext cx="1779591" cy="1901682"/>
          </a:xfrm>
          <a:prstGeom prst="roundRect">
            <a:avLst>
              <a:gd name="adj" fmla="val 6008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41174" y="1577134"/>
            <a:ext cx="14731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Virtual items</a:t>
            </a:r>
            <a:endParaRPr lang="en-US" sz="1700" b="1" dirty="0"/>
          </a:p>
        </p:txBody>
      </p:sp>
      <p:sp>
        <p:nvSpPr>
          <p:cNvPr id="24" name="Rectangle 23"/>
          <p:cNvSpPr/>
          <p:nvPr/>
        </p:nvSpPr>
        <p:spPr>
          <a:xfrm>
            <a:off x="7687964" y="2712047"/>
            <a:ext cx="1762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latin typeface="Calibri" charset="0"/>
                <a:ea typeface="Calibri" charset="0"/>
                <a:cs typeface="Calibri" charset="0"/>
              </a:rPr>
              <a:t>Mentioning sponsor’s brand during speech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50931" y="4121375"/>
            <a:ext cx="2096847" cy="491249"/>
          </a:xfrm>
          <a:prstGeom prst="roundRect">
            <a:avLst>
              <a:gd name="adj" fmla="val 143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4797" y="4177958"/>
            <a:ext cx="18182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smtClean="0">
                <a:solidFill>
                  <a:schemeClr val="bg1"/>
                </a:solidFill>
              </a:rPr>
              <a:t>FAST WORKFLOW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1133" y="4011623"/>
            <a:ext cx="5367577" cy="2557990"/>
          </a:xfrm>
          <a:prstGeom prst="roundRect">
            <a:avLst>
              <a:gd name="adj" fmla="val 45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85" y="2038481"/>
            <a:ext cx="493959" cy="466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35" y="2065928"/>
            <a:ext cx="395198" cy="4115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50929" y="4744653"/>
            <a:ext cx="503699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600" dirty="0" smtClean="0"/>
              <a:t>Ability to mint custom tokens in minutes and start selling them to sponsors immediately.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600" dirty="0" smtClean="0"/>
              <a:t>One single convenient platform for sponsors, sponsees and experts.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600" dirty="0" smtClean="0"/>
              <a:t>Sponsors connect directly to sponsees bypassing the middleman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898646" y="4121375"/>
            <a:ext cx="3257887" cy="491249"/>
          </a:xfrm>
          <a:prstGeom prst="roundRect">
            <a:avLst>
              <a:gd name="adj" fmla="val 143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22511" y="4177958"/>
            <a:ext cx="29667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</a:rPr>
              <a:t>SPONSYMATCH AI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788848" y="4011623"/>
            <a:ext cx="3945995" cy="2557990"/>
          </a:xfrm>
          <a:prstGeom prst="roundRect">
            <a:avLst>
              <a:gd name="adj" fmla="val 45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5990" y="4770053"/>
            <a:ext cx="361458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600" dirty="0" smtClean="0"/>
              <a:t>Custom-built neural network intended for matching businesses that are most likely to have successful sponsorship collaboration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600" dirty="0" smtClean="0"/>
              <a:t>Will filter up to 85% potential partners</a:t>
            </a:r>
          </a:p>
        </p:txBody>
      </p:sp>
    </p:spTree>
    <p:extLst>
      <p:ext uri="{BB962C8B-B14F-4D97-AF65-F5344CB8AC3E}">
        <p14:creationId xmlns:p14="http://schemas.microsoft.com/office/powerpoint/2010/main" val="11285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133" y="284691"/>
            <a:ext cx="8915400" cy="6297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BUSINESS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0932" y="1024152"/>
            <a:ext cx="3602090" cy="491249"/>
          </a:xfrm>
          <a:prstGeom prst="roundRect">
            <a:avLst>
              <a:gd name="adj" fmla="val 143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4796" y="1080735"/>
            <a:ext cx="3478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</a:rPr>
              <a:t>MAKING INDUSTRY TRANSPARENT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1133" y="914400"/>
            <a:ext cx="9395236" cy="2264587"/>
          </a:xfrm>
          <a:prstGeom prst="roundRect">
            <a:avLst>
              <a:gd name="adj" fmla="val 45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932" y="1629258"/>
            <a:ext cx="502292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charset="2"/>
              <a:buChar char="ü"/>
            </a:pPr>
            <a:r>
              <a:rPr lang="en-US" sz="1600" dirty="0"/>
              <a:t>By making historical prices of sponsorship assets available to everyone, we eliminate market inefficiency</a:t>
            </a:r>
          </a:p>
          <a:p>
            <a:pPr marL="285750" indent="-285750" algn="just">
              <a:spcAft>
                <a:spcPts val="600"/>
              </a:spcAft>
              <a:buFont typeface="Wingdings" charset="2"/>
              <a:buChar char="ü"/>
            </a:pPr>
            <a:r>
              <a:rPr lang="en-US" sz="1600" dirty="0"/>
              <a:t> Storage of legal data, including intellectual property rights, on blockchain reduces the time spent on due diligence.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7927" y="1120312"/>
            <a:ext cx="403819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charset="2"/>
              <a:buChar char="ü"/>
            </a:pPr>
            <a:r>
              <a:rPr lang="en-US" sz="1600" dirty="0" smtClean="0"/>
              <a:t>Each sponsorship asset </a:t>
            </a:r>
            <a:r>
              <a:rPr lang="en-US" sz="1600" dirty="0"/>
              <a:t>ever </a:t>
            </a:r>
            <a:r>
              <a:rPr lang="en-US" sz="1600" dirty="0" smtClean="0"/>
              <a:t>created with information pertaining to it </a:t>
            </a:r>
            <a:r>
              <a:rPr lang="en-US" sz="1600" dirty="0"/>
              <a:t>is stored </a:t>
            </a:r>
            <a:r>
              <a:rPr lang="en-US" sz="1600" dirty="0" smtClean="0"/>
              <a:t>on blockchain. </a:t>
            </a:r>
          </a:p>
          <a:p>
            <a:pPr marL="285750" indent="-285750" algn="just">
              <a:spcAft>
                <a:spcPts val="600"/>
              </a:spcAft>
              <a:buFont typeface="Wingdings" charset="2"/>
              <a:buChar char="ü"/>
            </a:pPr>
            <a:r>
              <a:rPr lang="en-US" sz="1600" dirty="0" smtClean="0"/>
              <a:t>Any </a:t>
            </a:r>
            <a:r>
              <a:rPr lang="en-US" sz="1600" dirty="0"/>
              <a:t>potential sponsor is free to examine each asset’s history, learn the price that was paid for it before, and make an independent decision based on real </a:t>
            </a:r>
            <a:r>
              <a:rPr lang="en-US" sz="1600" dirty="0" smtClean="0"/>
              <a:t>facts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932" y="3451390"/>
            <a:ext cx="4305476" cy="491249"/>
          </a:xfrm>
          <a:prstGeom prst="roundRect">
            <a:avLst>
              <a:gd name="adj" fmla="val 143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4797" y="3507973"/>
            <a:ext cx="41816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</a:rPr>
              <a:t>SPONSORSHIP DERIVATIVES ECOSYSTEM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1133" y="3341638"/>
            <a:ext cx="5273402" cy="1971249"/>
          </a:xfrm>
          <a:prstGeom prst="roundRect">
            <a:avLst>
              <a:gd name="adj" fmla="val 45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931" y="4012924"/>
            <a:ext cx="502292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charset="2"/>
              <a:buChar char="ü"/>
            </a:pPr>
            <a:r>
              <a:rPr lang="en-US" sz="1600" dirty="0" smtClean="0"/>
              <a:t>Sponsorship assets can be packaged in secondary products and sold to sponsors in bulk: tranches structured by location, industry, audience size, etc.</a:t>
            </a:r>
          </a:p>
          <a:p>
            <a:pPr marL="285750" indent="-285750" algn="just">
              <a:spcAft>
                <a:spcPts val="600"/>
              </a:spcAft>
              <a:buFont typeface="Wingdings" charset="2"/>
              <a:buChar char="ü"/>
            </a:pPr>
            <a:r>
              <a:rPr lang="en-US" sz="1600" dirty="0" smtClean="0"/>
              <a:t>Potential for assets securitization 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42" y="3376248"/>
            <a:ext cx="3981231" cy="319336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932" y="5638663"/>
            <a:ext cx="4305476" cy="491249"/>
          </a:xfrm>
          <a:prstGeom prst="roundRect">
            <a:avLst>
              <a:gd name="adj" fmla="val 143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4797" y="5695246"/>
            <a:ext cx="41816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</a:rPr>
              <a:t>DECENTRALIZATION OF DECISION-MAKING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1133" y="5496079"/>
            <a:ext cx="5273402" cy="1145197"/>
          </a:xfrm>
          <a:prstGeom prst="roundRect">
            <a:avLst>
              <a:gd name="adj" fmla="val 45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931" y="6204245"/>
            <a:ext cx="5022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ü"/>
            </a:pPr>
            <a:r>
              <a:rPr lang="en-US" sz="1600" dirty="0" smtClean="0"/>
              <a:t>Users leverage target audience opinion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6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8881" y="284691"/>
            <a:ext cx="8915400" cy="6297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>
              <a:spcAft>
                <a:spcPts val="600"/>
              </a:spcAft>
            </a:pPr>
            <a:endParaRPr lang="en-US" sz="2400" b="1" dirty="0" smtClean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1133" y="233891"/>
            <a:ext cx="8915400" cy="6297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INDUSTRY OVERVIEW</a:t>
            </a:r>
          </a:p>
        </p:txBody>
      </p:sp>
      <p:graphicFrame>
        <p:nvGraphicFramePr>
          <p:cNvPr id="4" name="Диаграмма 200"/>
          <p:cNvGraphicFramePr/>
          <p:nvPr>
            <p:extLst>
              <p:ext uri="{D42A27DB-BD31-4B8C-83A1-F6EECF244321}">
                <p14:modId xmlns:p14="http://schemas.microsoft.com/office/powerpoint/2010/main" val="760741756"/>
              </p:ext>
            </p:extLst>
          </p:nvPr>
        </p:nvGraphicFramePr>
        <p:xfrm>
          <a:off x="188881" y="2164755"/>
          <a:ext cx="3486805" cy="3074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60527573"/>
              </p:ext>
            </p:extLst>
          </p:nvPr>
        </p:nvGraphicFramePr>
        <p:xfrm>
          <a:off x="3854995" y="2164755"/>
          <a:ext cx="2498817" cy="3074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Рисунок 19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75" y="3430263"/>
            <a:ext cx="751455" cy="75145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10040" y="862611"/>
            <a:ext cx="3066757" cy="1003195"/>
          </a:xfrm>
          <a:prstGeom prst="roundRect">
            <a:avLst/>
          </a:prstGeom>
          <a:solidFill>
            <a:srgbClr val="02B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852" y="1076600"/>
            <a:ext cx="27150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Sponsorship industry market size will exceed $90Bn by 2019</a:t>
            </a:r>
            <a:endParaRPr lang="en-US" sz="15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Диаграмма 200"/>
          <p:cNvGraphicFramePr/>
          <p:nvPr>
            <p:extLst>
              <p:ext uri="{D42A27DB-BD31-4B8C-83A1-F6EECF244321}">
                <p14:modId xmlns:p14="http://schemas.microsoft.com/office/powerpoint/2010/main" val="1295567158"/>
              </p:ext>
            </p:extLst>
          </p:nvPr>
        </p:nvGraphicFramePr>
        <p:xfrm>
          <a:off x="6533122" y="2182938"/>
          <a:ext cx="3103247" cy="303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675686" y="862610"/>
            <a:ext cx="2715065" cy="1003196"/>
          </a:xfrm>
          <a:prstGeom prst="roundRect">
            <a:avLst/>
          </a:prstGeom>
          <a:solidFill>
            <a:srgbClr val="02B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75685" y="972070"/>
            <a:ext cx="2715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Most sponsees prefer to outsource their sponsorship efforts to agencies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25032" y="862611"/>
            <a:ext cx="3066757" cy="1003195"/>
          </a:xfrm>
          <a:prstGeom prst="roundRect">
            <a:avLst/>
          </a:prstGeom>
          <a:solidFill>
            <a:srgbClr val="02B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89639" y="1076600"/>
            <a:ext cx="2946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Sponsorship industry is the fastest growing marketing segment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840" y="5632184"/>
            <a:ext cx="5022926" cy="491249"/>
          </a:xfrm>
          <a:prstGeom prst="roundRect">
            <a:avLst>
              <a:gd name="adj" fmla="val 143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3704" y="5688767"/>
            <a:ext cx="5178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</a:rPr>
              <a:t>SMALL AND MID-SIZED BUSINESS WANT TO GET IN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0039" y="5517310"/>
            <a:ext cx="5301052" cy="1145197"/>
          </a:xfrm>
          <a:prstGeom prst="roundRect">
            <a:avLst>
              <a:gd name="adj" fmla="val 45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9838" y="6225476"/>
            <a:ext cx="4595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ü"/>
            </a:pPr>
            <a:r>
              <a:rPr lang="en-US" sz="1600" dirty="0" smtClean="0"/>
              <a:t>SME are </a:t>
            </a:r>
            <a:r>
              <a:rPr lang="en-US" sz="1600" dirty="0"/>
              <a:t>deprived of sponsorship opportunities.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858854" y="5642601"/>
            <a:ext cx="3688270" cy="480832"/>
          </a:xfrm>
          <a:prstGeom prst="roundRect">
            <a:avLst/>
          </a:prstGeom>
          <a:solidFill>
            <a:srgbClr val="02B14F"/>
          </a:solidFill>
          <a:ln>
            <a:solidFill>
              <a:srgbClr val="02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45791" y="5723919"/>
            <a:ext cx="370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ESTIMATED SME SPONSORSHIP MARKET SIZE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8018" y="6192916"/>
            <a:ext cx="394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USD 73.6Bn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748018" y="5520684"/>
            <a:ext cx="3943771" cy="1141824"/>
          </a:xfrm>
          <a:prstGeom prst="roundRect">
            <a:avLst>
              <a:gd name="adj" fmla="val 8516"/>
            </a:avLst>
          </a:prstGeom>
          <a:noFill/>
          <a:ln w="57150">
            <a:solidFill>
              <a:srgbClr val="02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6172" b="4938"/>
          <a:stretch/>
        </p:blipFill>
        <p:spPr>
          <a:xfrm>
            <a:off x="114300" y="470782"/>
            <a:ext cx="9461500" cy="6202503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41133" y="233891"/>
            <a:ext cx="8915400" cy="6297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BUSINESS CYCLE</a:t>
            </a:r>
          </a:p>
        </p:txBody>
      </p:sp>
    </p:spTree>
    <p:extLst>
      <p:ext uri="{BB962C8B-B14F-4D97-AF65-F5344CB8AC3E}">
        <p14:creationId xmlns:p14="http://schemas.microsoft.com/office/powerpoint/2010/main" val="2628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133" y="233891"/>
            <a:ext cx="8915400" cy="6297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TRACTION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5" y="2086192"/>
            <a:ext cx="977895" cy="6608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70" y="2032151"/>
            <a:ext cx="2222667" cy="7557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133" y="863600"/>
            <a:ext cx="9436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800" dirty="0" smtClean="0">
                <a:effectLst/>
                <a:latin typeface="Calibri" charset="0"/>
                <a:ea typeface="Calibri" charset="0"/>
                <a:cs typeface="Calibri" charset="0"/>
              </a:rPr>
              <a:t>Adidas — large worldwide sportswear brand — signed MOU with Sponsy regarding our mutual intentions to enter into a partnership. 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Bosch </a:t>
            </a:r>
            <a:r>
              <a:rPr lang="en-US" sz="1800" dirty="0" smtClean="0">
                <a:effectLst/>
                <a:latin typeface="Calibri" charset="0"/>
                <a:ea typeface="Calibri" charset="0"/>
                <a:cs typeface="Calibri" charset="0"/>
              </a:rPr>
              <a:t>will use Sponsy to run some of its sponsorship campaigns. 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08" y="1995166"/>
            <a:ext cx="843461" cy="8434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34" y="1903378"/>
            <a:ext cx="1026522" cy="102652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300592"/>
            <a:ext cx="4038600" cy="5110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ICO PROJECTS PARTNERS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3" y="4022497"/>
            <a:ext cx="1536800" cy="8577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" y="5178420"/>
            <a:ext cx="1318534" cy="13185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49" y="5392003"/>
            <a:ext cx="855191" cy="8690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87" y="4092955"/>
            <a:ext cx="1184916" cy="78994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206999" y="3273084"/>
            <a:ext cx="4470401" cy="5110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WORKING MVP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6932" y="3846942"/>
            <a:ext cx="4438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MVP: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  <a:hlinkClick r:id="rId10"/>
              </a:rPr>
              <a:t>https://sponsy.org/sponsy_login.html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6932" y="4218995"/>
            <a:ext cx="503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iOS Mobile App : </a:t>
            </a:r>
            <a:r>
              <a:rPr lang="en-US" sz="1100" dirty="0" smtClean="0">
                <a:latin typeface="Calibri" charset="0"/>
                <a:ea typeface="Calibri" charset="0"/>
                <a:cs typeface="Calibri" charset="0"/>
                <a:hlinkClick r:id="rId11"/>
              </a:rPr>
              <a:t>https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  <a:hlinkClick r:id="rId11"/>
              </a:rPr>
              <a:t>://</a:t>
            </a:r>
            <a:r>
              <a:rPr lang="en-US" sz="1100" dirty="0" smtClean="0">
                <a:latin typeface="Calibri" charset="0"/>
                <a:ea typeface="Calibri" charset="0"/>
                <a:cs typeface="Calibri" charset="0"/>
                <a:hlinkClick r:id="rId11"/>
              </a:rPr>
              <a:t>itunes.apple.com/us/app/sponsy/id1295314583?mt=8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6932" y="4609777"/>
            <a:ext cx="42105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MVP Video Demo: </a:t>
            </a:r>
            <a:r>
              <a:rPr lang="en-US" sz="1200" dirty="0" smtClean="0">
                <a:hlinkClick r:id="rId12"/>
              </a:rPr>
              <a:t>https://youtube.com/watch?v=wxECRwScHxs</a:t>
            </a:r>
            <a:endParaRPr lang="en-US" sz="1400" dirty="0" smtClean="0"/>
          </a:p>
          <a:p>
            <a:endParaRPr lang="en-US" sz="1400" dirty="0"/>
          </a:p>
        </p:txBody>
      </p:sp>
      <p:pic>
        <p:nvPicPr>
          <p:cNvPr id="18" name="Рисунок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32" y="5115524"/>
            <a:ext cx="1862478" cy="1564675"/>
          </a:xfrm>
          <a:prstGeom prst="rect">
            <a:avLst/>
          </a:prstGeom>
        </p:spPr>
      </p:pic>
      <p:pic>
        <p:nvPicPr>
          <p:cNvPr id="19" name="Рисунок 1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r="3540"/>
          <a:stretch/>
        </p:blipFill>
        <p:spPr>
          <a:xfrm>
            <a:off x="7045094" y="5102219"/>
            <a:ext cx="2473952" cy="157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133" y="233891"/>
            <a:ext cx="8915400" cy="6297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95285" rtl="0" eaLnBrk="1" latinLnBrk="0" hangingPunct="1">
              <a:spcBef>
                <a:spcPct val="0"/>
              </a:spcBef>
              <a:buNone/>
              <a:defRPr sz="2167" kern="1200">
                <a:solidFill>
                  <a:schemeClr val="bg2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WHY SPONSY?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36" y="2489201"/>
            <a:ext cx="2228170" cy="16637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19388EFC-4B53-FC47-85A7-53C0DB62A0A1}"/>
              </a:ext>
            </a:extLst>
          </p:cNvPr>
          <p:cNvSpPr/>
          <p:nvPr/>
        </p:nvSpPr>
        <p:spPr>
          <a:xfrm>
            <a:off x="4523340" y="809263"/>
            <a:ext cx="3055797" cy="11262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SME are deprived of sponsorship opportunities. Untapped USD 70Bn market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08743" y="809263"/>
            <a:ext cx="429194" cy="4283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1</a:t>
            </a:r>
            <a:endParaRPr lang="en-US" sz="16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19388EFC-4B53-FC47-85A7-53C0DB62A0A1}"/>
              </a:ext>
            </a:extLst>
          </p:cNvPr>
          <p:cNvSpPr/>
          <p:nvPr/>
        </p:nvSpPr>
        <p:spPr>
          <a:xfrm>
            <a:off x="6265836" y="2785292"/>
            <a:ext cx="3233764" cy="11262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Partnership with Adidas proves the presence of product-market fit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51239" y="2785292"/>
            <a:ext cx="429194" cy="4283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19388EFC-4B53-FC47-85A7-53C0DB62A0A1}"/>
              </a:ext>
            </a:extLst>
          </p:cNvPr>
          <p:cNvSpPr/>
          <p:nvPr/>
        </p:nvSpPr>
        <p:spPr>
          <a:xfrm>
            <a:off x="5436903" y="4796448"/>
            <a:ext cx="3728897" cy="11262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Experienced team (20+ years) behind the project with background of Experian, Credit Suisse, Microsoft.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22306" y="4796448"/>
            <a:ext cx="429194" cy="4283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19388EFC-4B53-FC47-85A7-53C0DB62A0A1}"/>
              </a:ext>
            </a:extLst>
          </p:cNvPr>
          <p:cNvSpPr/>
          <p:nvPr/>
        </p:nvSpPr>
        <p:spPr>
          <a:xfrm>
            <a:off x="388548" y="4542276"/>
            <a:ext cx="4180019" cy="138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Combining innovative technologies of assets tokenization and artificial intelligence to redefine sponsorship industry.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3951" y="4542276"/>
            <a:ext cx="429194" cy="4283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="" xmlns:a16="http://schemas.microsoft.com/office/drawing/2014/main" id="{19388EFC-4B53-FC47-85A7-53C0DB62A0A1}"/>
              </a:ext>
            </a:extLst>
          </p:cNvPr>
          <p:cNvSpPr/>
          <p:nvPr/>
        </p:nvSpPr>
        <p:spPr>
          <a:xfrm>
            <a:off x="350985" y="1980410"/>
            <a:ext cx="3509815" cy="132945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First mover advantage: no competition in decentralization of sponsorship industry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1133" y="1980410"/>
            <a:ext cx="429194" cy="4283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92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9">
      <a:dk1>
        <a:sysClr val="windowText" lastClr="000000"/>
      </a:dk1>
      <a:lt1>
        <a:sysClr val="window" lastClr="FFFFFF"/>
      </a:lt1>
      <a:dk2>
        <a:srgbClr val="183543"/>
      </a:dk2>
      <a:lt2>
        <a:srgbClr val="F2A24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33714</TotalTime>
  <Words>903</Words>
  <Application>Microsoft Macintosh PowerPoint</Application>
  <PresentationFormat>A4 Paper (210x297 mm)</PresentationFormat>
  <Paragraphs>167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</dc:creator>
  <cp:lastModifiedBy>Microsoft Office User</cp:lastModifiedBy>
  <cp:revision>893</cp:revision>
  <cp:lastPrinted>2016-10-26T03:51:34Z</cp:lastPrinted>
  <dcterms:created xsi:type="dcterms:W3CDTF">2016-07-25T08:07:37Z</dcterms:created>
  <dcterms:modified xsi:type="dcterms:W3CDTF">2018-08-02T20:33:38Z</dcterms:modified>
</cp:coreProperties>
</file>