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70" r:id="rId8"/>
    <p:sldId id="271" r:id="rId9"/>
    <p:sldId id="263" r:id="rId10"/>
    <p:sldId id="264" r:id="rId11"/>
    <p:sldId id="265" r:id="rId12"/>
    <p:sldId id="266" r:id="rId13"/>
    <p:sldId id="267" r:id="rId14"/>
    <p:sldId id="268" r:id="rId15"/>
    <p:sldId id="269" r:id="rId16"/>
  </p:sldIdLst>
  <p:sldSz cx="18288000" cy="10287000"/>
  <p:notesSz cx="6858000" cy="9144000"/>
  <p:embeddedFontLst>
    <p:embeddedFont>
      <p:font typeface="Arial Bold"/>
      <p:regular r:id="rId17"/>
      <p:bold r:id="rId18"/>
    </p:embeddedFont>
    <p:embeddedFont>
      <p:font typeface="ITC Franklin Gothic LT" panose="020B0604020202020204" charset="0"/>
      <p:regular r:id="rId19"/>
    </p:embeddedFont>
    <p:embeddedFont>
      <p:font typeface="ITC Franklin Gothic LT Semi-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2C60D-24F0-4866-A779-5347F6B47DD1}" v="9" dt="2025-08-06T19:54:36.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eban Khan" userId="a3e380ff610f446c" providerId="LiveId" clId="{5772C60D-24F0-4866-A779-5347F6B47DD1}"/>
    <pc:docChg chg="undo custSel addSld delSld modSld">
      <pc:chgData name="Sheeban Khan" userId="a3e380ff610f446c" providerId="LiveId" clId="{5772C60D-24F0-4866-A779-5347F6B47DD1}" dt="2025-08-06T19:55:28.490" v="23" actId="1076"/>
      <pc:docMkLst>
        <pc:docMk/>
      </pc:docMkLst>
      <pc:sldChg chg="modSp del">
        <pc:chgData name="Sheeban Khan" userId="a3e380ff610f446c" providerId="LiveId" clId="{5772C60D-24F0-4866-A779-5347F6B47DD1}" dt="2025-08-06T19:53:05.885" v="9" actId="47"/>
        <pc:sldMkLst>
          <pc:docMk/>
          <pc:sldMk cId="0" sldId="262"/>
        </pc:sldMkLst>
        <pc:picChg chg="mod">
          <ac:chgData name="Sheeban Khan" userId="a3e380ff610f446c" providerId="LiveId" clId="{5772C60D-24F0-4866-A779-5347F6B47DD1}" dt="2025-08-06T19:45:36.328" v="0" actId="14826"/>
          <ac:picMkLst>
            <pc:docMk/>
            <pc:sldMk cId="0" sldId="262"/>
            <ac:picMk id="17" creationId="{30552B01-BBFA-40E9-A297-B61F874FDC1B}"/>
          </ac:picMkLst>
        </pc:picChg>
        <pc:picChg chg="mod">
          <ac:chgData name="Sheeban Khan" userId="a3e380ff610f446c" providerId="LiveId" clId="{5772C60D-24F0-4866-A779-5347F6B47DD1}" dt="2025-08-06T19:46:17.899" v="1" actId="14826"/>
          <ac:picMkLst>
            <pc:docMk/>
            <pc:sldMk cId="0" sldId="262"/>
            <ac:picMk id="21" creationId="{6E965A60-B24B-9DBA-27B4-29BE0B89E0C7}"/>
          </ac:picMkLst>
        </pc:picChg>
      </pc:sldChg>
      <pc:sldChg chg="addSp delSp modSp add mod">
        <pc:chgData name="Sheeban Khan" userId="a3e380ff610f446c" providerId="LiveId" clId="{5772C60D-24F0-4866-A779-5347F6B47DD1}" dt="2025-08-06T19:55:28.490" v="23" actId="1076"/>
        <pc:sldMkLst>
          <pc:docMk/>
          <pc:sldMk cId="3062149597" sldId="270"/>
        </pc:sldMkLst>
        <pc:picChg chg="add mod">
          <ac:chgData name="Sheeban Khan" userId="a3e380ff610f446c" providerId="LiveId" clId="{5772C60D-24F0-4866-A779-5347F6B47DD1}" dt="2025-08-06T19:52:45.823" v="7"/>
          <ac:picMkLst>
            <pc:docMk/>
            <pc:sldMk cId="3062149597" sldId="270"/>
            <ac:picMk id="16" creationId="{96C508D5-1101-7F6A-6AEA-BDE4444981A1}"/>
          </ac:picMkLst>
        </pc:picChg>
        <pc:picChg chg="del mod">
          <ac:chgData name="Sheeban Khan" userId="a3e380ff610f446c" providerId="LiveId" clId="{5772C60D-24F0-4866-A779-5347F6B47DD1}" dt="2025-08-06T19:53:44.137" v="13" actId="478"/>
          <ac:picMkLst>
            <pc:docMk/>
            <pc:sldMk cId="3062149597" sldId="270"/>
            <ac:picMk id="17" creationId="{95EA0E3E-818A-26C3-E0EB-236CB16D15E1}"/>
          </ac:picMkLst>
        </pc:picChg>
        <pc:picChg chg="add del mod modCrop">
          <ac:chgData name="Sheeban Khan" userId="a3e380ff610f446c" providerId="LiveId" clId="{5772C60D-24F0-4866-A779-5347F6B47DD1}" dt="2025-08-06T19:54:26.626" v="17" actId="478"/>
          <ac:picMkLst>
            <pc:docMk/>
            <pc:sldMk cId="3062149597" sldId="270"/>
            <ac:picMk id="19" creationId="{5B4DA366-D8D5-DCE9-2790-39B6331EF949}"/>
          </ac:picMkLst>
        </pc:picChg>
        <pc:picChg chg="del">
          <ac:chgData name="Sheeban Khan" userId="a3e380ff610f446c" providerId="LiveId" clId="{5772C60D-24F0-4866-A779-5347F6B47DD1}" dt="2025-08-06T19:52:04.695" v="3" actId="478"/>
          <ac:picMkLst>
            <pc:docMk/>
            <pc:sldMk cId="3062149597" sldId="270"/>
            <ac:picMk id="21" creationId="{63EDE90E-0DB1-4BB8-57E3-3233F8E9B312}"/>
          </ac:picMkLst>
        </pc:picChg>
        <pc:picChg chg="add mod modCrop">
          <ac:chgData name="Sheeban Khan" userId="a3e380ff610f446c" providerId="LiveId" clId="{5772C60D-24F0-4866-A779-5347F6B47DD1}" dt="2025-08-06T19:55:28.490" v="23" actId="1076"/>
          <ac:picMkLst>
            <pc:docMk/>
            <pc:sldMk cId="3062149597" sldId="270"/>
            <ac:picMk id="22" creationId="{6BD52C69-2DF4-4C99-D1AD-B8AFEAF080C5}"/>
          </ac:picMkLst>
        </pc:picChg>
      </pc:sldChg>
      <pc:sldChg chg="add">
        <pc:chgData name="Sheeban Khan" userId="a3e380ff610f446c" providerId="LiveId" clId="{5772C60D-24F0-4866-A779-5347F6B47DD1}" dt="2025-08-06T19:53:00.694" v="8"/>
        <pc:sldMkLst>
          <pc:docMk/>
          <pc:sldMk cId="3353132384" sldId="27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poofy23/IBM-SkillsBuild-Internship-on-AI-Cloud-Technologies-Project/tree/mai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Spoofy23/Tracking-Maternal-Health-SDG3.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669801" y="4628646"/>
            <a:ext cx="16948398" cy="5007224"/>
            <a:chOff x="0" y="0"/>
            <a:chExt cx="22597864" cy="6676298"/>
          </a:xfrm>
        </p:grpSpPr>
        <p:sp>
          <p:nvSpPr>
            <p:cNvPr id="11" name="Freeform 11"/>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grpSp>
        <p:nvGrpSpPr>
          <p:cNvPr id="12" name="Group 12"/>
          <p:cNvGrpSpPr/>
          <p:nvPr/>
        </p:nvGrpSpPr>
        <p:grpSpPr>
          <a:xfrm>
            <a:off x="2038660" y="2732453"/>
            <a:ext cx="14125571" cy="1466667"/>
            <a:chOff x="0" y="0"/>
            <a:chExt cx="18834094" cy="1955556"/>
          </a:xfrm>
        </p:grpSpPr>
        <p:sp>
          <p:nvSpPr>
            <p:cNvPr id="13" name="Freeform 13"/>
            <p:cNvSpPr/>
            <p:nvPr/>
          </p:nvSpPr>
          <p:spPr>
            <a:xfrm>
              <a:off x="0" y="0"/>
              <a:ext cx="18834094" cy="1955556"/>
            </a:xfrm>
            <a:custGeom>
              <a:avLst/>
              <a:gdLst/>
              <a:ahLst/>
              <a:cxnLst/>
              <a:rect l="l" t="t" r="r" b="b"/>
              <a:pathLst>
                <a:path w="18834094" h="1955556">
                  <a:moveTo>
                    <a:pt x="0" y="0"/>
                  </a:moveTo>
                  <a:lnTo>
                    <a:pt x="18834094" y="0"/>
                  </a:lnTo>
                  <a:lnTo>
                    <a:pt x="18834094" y="1955556"/>
                  </a:lnTo>
                  <a:lnTo>
                    <a:pt x="0" y="1955556"/>
                  </a:lnTo>
                  <a:close/>
                </a:path>
              </a:pathLst>
            </a:custGeom>
            <a:solidFill>
              <a:srgbClr val="000000">
                <a:alpha val="0"/>
              </a:srgbClr>
            </a:solidFill>
          </p:spPr>
        </p:sp>
        <p:sp>
          <p:nvSpPr>
            <p:cNvPr id="14" name="TextBox 14"/>
            <p:cNvSpPr txBox="1"/>
            <p:nvPr/>
          </p:nvSpPr>
          <p:spPr>
            <a:xfrm>
              <a:off x="0" y="-95250"/>
              <a:ext cx="18834094" cy="2050806"/>
            </a:xfrm>
            <a:prstGeom prst="rect">
              <a:avLst/>
            </a:prstGeom>
          </p:spPr>
          <p:txBody>
            <a:bodyPr lIns="0" tIns="0" rIns="0" bIns="0" rtlCol="0" anchor="b"/>
            <a:lstStyle/>
            <a:p>
              <a:pPr algn="ctr">
                <a:lnSpc>
                  <a:spcPts val="5831"/>
                </a:lnSpc>
              </a:pPr>
              <a:r>
                <a:rPr lang="en-US" sz="4859" b="1">
                  <a:solidFill>
                    <a:srgbClr val="1CADE4"/>
                  </a:solidFill>
                  <a:latin typeface="Arial Bold"/>
                  <a:ea typeface="Arial Bold"/>
                  <a:cs typeface="Arial Bold"/>
                  <a:sym typeface="Arial Bold"/>
                </a:rPr>
                <a:t>Tracking Maternal Health Progress Toward SDG 3.1: A Global Data Analysis</a:t>
              </a:r>
            </a:p>
          </p:txBody>
        </p:sp>
      </p:grpSp>
      <p:sp>
        <p:nvSpPr>
          <p:cNvPr id="15" name="TextBox 15"/>
          <p:cNvSpPr txBox="1"/>
          <p:nvPr/>
        </p:nvSpPr>
        <p:spPr>
          <a:xfrm>
            <a:off x="-384183" y="1501952"/>
            <a:ext cx="18907092" cy="880972"/>
          </a:xfrm>
          <a:prstGeom prst="rect">
            <a:avLst/>
          </a:prstGeom>
        </p:spPr>
        <p:txBody>
          <a:bodyPr lIns="0" tIns="0" rIns="0" bIns="0" rtlCol="0" anchor="t">
            <a:spAutoFit/>
          </a:bodyPr>
          <a:lstStyle/>
          <a:p>
            <a:pPr algn="ctr">
              <a:lnSpc>
                <a:spcPts val="5759"/>
              </a:lnSpc>
            </a:pPr>
            <a:r>
              <a:rPr lang="en-US" sz="4800" b="1">
                <a:solidFill>
                  <a:srgbClr val="1482AC"/>
                </a:solidFill>
                <a:latin typeface="Arial Bold"/>
                <a:ea typeface="Arial Bold"/>
                <a:cs typeface="Arial Bold"/>
                <a:sym typeface="Arial Bold"/>
              </a:rPr>
              <a:t>CAPSTONE PROJECT</a:t>
            </a:r>
          </a:p>
        </p:txBody>
      </p:sp>
      <p:sp>
        <p:nvSpPr>
          <p:cNvPr id="16" name="TextBox 16"/>
          <p:cNvSpPr txBox="1"/>
          <p:nvPr/>
        </p:nvSpPr>
        <p:spPr>
          <a:xfrm>
            <a:off x="5224934" y="6066927"/>
            <a:ext cx="11787394" cy="1846659"/>
          </a:xfrm>
          <a:prstGeom prst="rect">
            <a:avLst/>
          </a:prstGeom>
        </p:spPr>
        <p:txBody>
          <a:bodyPr lIns="0" tIns="0" rIns="0" bIns="0" rtlCol="0" anchor="t">
            <a:spAutoFit/>
          </a:bodyPr>
          <a:lstStyle/>
          <a:p>
            <a:pPr algn="l">
              <a:lnSpc>
                <a:spcPts val="3600"/>
              </a:lnSpc>
            </a:pPr>
            <a:r>
              <a:rPr lang="en-US" sz="3000" b="1" dirty="0">
                <a:solidFill>
                  <a:srgbClr val="1482AC"/>
                </a:solidFill>
                <a:latin typeface="Arial Bold"/>
                <a:ea typeface="Arial Bold"/>
                <a:cs typeface="Arial Bold"/>
                <a:sym typeface="Arial Bold"/>
              </a:rPr>
              <a:t>Presented By:</a:t>
            </a:r>
          </a:p>
          <a:p>
            <a:pPr marL="271463" lvl="1" algn="l">
              <a:lnSpc>
                <a:spcPts val="3600"/>
              </a:lnSpc>
            </a:pPr>
            <a:r>
              <a:rPr lang="en-US" sz="3000" b="1" dirty="0">
                <a:solidFill>
                  <a:srgbClr val="1482AC"/>
                </a:solidFill>
                <a:latin typeface="Arial Bold"/>
                <a:ea typeface="Arial Bold"/>
                <a:cs typeface="Arial Bold"/>
                <a:sym typeface="Arial Bold"/>
              </a:rPr>
              <a:t>Student Name- Mohd Sheeban Khan</a:t>
            </a:r>
          </a:p>
          <a:p>
            <a:pPr marL="271463" lvl="1" algn="l">
              <a:lnSpc>
                <a:spcPts val="3600"/>
              </a:lnSpc>
            </a:pPr>
            <a:r>
              <a:rPr lang="en-US" sz="3000" b="1" dirty="0">
                <a:solidFill>
                  <a:srgbClr val="1482AC"/>
                </a:solidFill>
                <a:latin typeface="Arial Bold"/>
                <a:ea typeface="Arial Bold"/>
                <a:cs typeface="Arial Bold"/>
                <a:sym typeface="Arial Bold"/>
              </a:rPr>
              <a:t>College Name- </a:t>
            </a:r>
            <a:r>
              <a:rPr lang="en-US" sz="3000" b="1" dirty="0" err="1">
                <a:solidFill>
                  <a:srgbClr val="1482AC"/>
                </a:solidFill>
                <a:latin typeface="Arial Bold"/>
                <a:ea typeface="Arial Bold"/>
                <a:cs typeface="Arial Bold"/>
                <a:sym typeface="Arial Bold"/>
              </a:rPr>
              <a:t>Invertis</a:t>
            </a:r>
            <a:r>
              <a:rPr lang="en-US" sz="3000" b="1" dirty="0">
                <a:solidFill>
                  <a:srgbClr val="1482AC"/>
                </a:solidFill>
                <a:latin typeface="Arial Bold"/>
                <a:ea typeface="Arial Bold"/>
                <a:cs typeface="Arial Bold"/>
                <a:sym typeface="Arial Bold"/>
              </a:rPr>
              <a:t> University</a:t>
            </a:r>
          </a:p>
          <a:p>
            <a:pPr marL="271463" lvl="1" algn="l">
              <a:lnSpc>
                <a:spcPts val="3600"/>
              </a:lnSpc>
            </a:pPr>
            <a:r>
              <a:rPr lang="en-US" sz="3000" b="1" dirty="0">
                <a:solidFill>
                  <a:srgbClr val="1482AC"/>
                </a:solidFill>
                <a:latin typeface="Arial Bold"/>
                <a:ea typeface="Arial Bold"/>
                <a:cs typeface="Arial Bold"/>
                <a:sym typeface="Arial Bold"/>
              </a:rPr>
              <a:t>Department- Computer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1028700" y="2062432"/>
            <a:ext cx="16544422" cy="5233906"/>
            <a:chOff x="0" y="0"/>
            <a:chExt cx="22059230" cy="6978541"/>
          </a:xfrm>
        </p:grpSpPr>
        <p:sp>
          <p:nvSpPr>
            <p:cNvPr id="11" name="Freeform 11"/>
            <p:cNvSpPr/>
            <p:nvPr/>
          </p:nvSpPr>
          <p:spPr>
            <a:xfrm>
              <a:off x="0" y="0"/>
              <a:ext cx="22059230" cy="6978541"/>
            </a:xfrm>
            <a:custGeom>
              <a:avLst/>
              <a:gdLst/>
              <a:ahLst/>
              <a:cxnLst/>
              <a:rect l="l" t="t" r="r" b="b"/>
              <a:pathLst>
                <a:path w="22059230" h="6978541">
                  <a:moveTo>
                    <a:pt x="0" y="0"/>
                  </a:moveTo>
                  <a:lnTo>
                    <a:pt x="22059230" y="0"/>
                  </a:lnTo>
                  <a:lnTo>
                    <a:pt x="22059230" y="6978541"/>
                  </a:lnTo>
                  <a:lnTo>
                    <a:pt x="0" y="6978541"/>
                  </a:lnTo>
                  <a:close/>
                </a:path>
              </a:pathLst>
            </a:custGeom>
            <a:solidFill>
              <a:srgbClr val="000000">
                <a:alpha val="0"/>
              </a:srgbClr>
            </a:solidFill>
          </p:spPr>
        </p:sp>
        <p:sp>
          <p:nvSpPr>
            <p:cNvPr id="12" name="TextBox 12"/>
            <p:cNvSpPr txBox="1"/>
            <p:nvPr/>
          </p:nvSpPr>
          <p:spPr>
            <a:xfrm>
              <a:off x="0" y="-95250"/>
              <a:ext cx="22059230" cy="7073791"/>
            </a:xfrm>
            <a:prstGeom prst="rect">
              <a:avLst/>
            </a:prstGeom>
          </p:spPr>
          <p:txBody>
            <a:bodyPr lIns="0" tIns="0" rIns="0" bIns="0" rtlCol="0" anchor="ctr"/>
            <a:lstStyle/>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Integrate real-time WHO API data</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Use more advanced models like XGBoost or LSTM</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Develop an interactive dashboard using IBM Cloud Functions</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Collaborate with health organizations for deeper validation</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Extend model to SDG 3.2 and other healthcare goals</a:t>
              </a:r>
            </a:p>
            <a:p>
              <a:pPr algn="l">
                <a:lnSpc>
                  <a:spcPts val="3960"/>
                </a:lnSpc>
              </a:pPr>
              <a:endParaRPr lang="en-US" sz="3000">
                <a:solidFill>
                  <a:srgbClr val="000000"/>
                </a:solidFill>
                <a:latin typeface="ITC Franklin Gothic LT"/>
                <a:ea typeface="ITC Franklin Gothic LT"/>
                <a:cs typeface="ITC Franklin Gothic LT"/>
                <a:sym typeface="ITC Franklin Gothic LT"/>
              </a:endParaRPr>
            </a:p>
          </p:txBody>
        </p:sp>
      </p:grpSp>
      <p:grpSp>
        <p:nvGrpSpPr>
          <p:cNvPr id="13" name="Group 13"/>
          <p:cNvGrpSpPr/>
          <p:nvPr/>
        </p:nvGrpSpPr>
        <p:grpSpPr>
          <a:xfrm>
            <a:off x="803505" y="1266988"/>
            <a:ext cx="16544424" cy="795444"/>
            <a:chOff x="0" y="0"/>
            <a:chExt cx="22059232" cy="1060592"/>
          </a:xfrm>
        </p:grpSpPr>
        <p:sp>
          <p:nvSpPr>
            <p:cNvPr id="14" name="Freeform 14"/>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5" name="TextBox 15"/>
            <p:cNvSpPr txBox="1"/>
            <p:nvPr/>
          </p:nvSpPr>
          <p:spPr>
            <a:xfrm>
              <a:off x="0" y="9525"/>
              <a:ext cx="22059232" cy="1051067"/>
            </a:xfrm>
            <a:prstGeom prst="rect">
              <a:avLst/>
            </a:prstGeom>
          </p:spPr>
          <p:txBody>
            <a:bodyPr lIns="0" tIns="0" rIns="0" bIns="0" rtlCol="0" anchor="b"/>
            <a:lstStyle/>
            <a:p>
              <a:pPr algn="l">
                <a:lnSpc>
                  <a:spcPts val="4752"/>
                </a:lnSpc>
              </a:pPr>
              <a:r>
                <a:rPr lang="en-US" sz="4950" b="1">
                  <a:solidFill>
                    <a:srgbClr val="1CADE4"/>
                  </a:solidFill>
                  <a:latin typeface="Arial Bold"/>
                  <a:ea typeface="Arial Bold"/>
                  <a:cs typeface="Arial Bold"/>
                  <a:sym typeface="Arial Bold"/>
                </a:rPr>
                <a:t>Future scope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828295"/>
            <a:ext cx="16544424" cy="1322061"/>
            <a:chOff x="0" y="0"/>
            <a:chExt cx="22059232" cy="1762748"/>
          </a:xfrm>
        </p:grpSpPr>
        <p:sp>
          <p:nvSpPr>
            <p:cNvPr id="11" name="Freeform 11"/>
            <p:cNvSpPr/>
            <p:nvPr/>
          </p:nvSpPr>
          <p:spPr>
            <a:xfrm>
              <a:off x="0" y="0"/>
              <a:ext cx="22059232" cy="1762748"/>
            </a:xfrm>
            <a:custGeom>
              <a:avLst/>
              <a:gdLst/>
              <a:ahLst/>
              <a:cxnLst/>
              <a:rect l="l" t="t" r="r" b="b"/>
              <a:pathLst>
                <a:path w="22059232" h="1762748">
                  <a:moveTo>
                    <a:pt x="0" y="0"/>
                  </a:moveTo>
                  <a:lnTo>
                    <a:pt x="22059232" y="0"/>
                  </a:lnTo>
                  <a:lnTo>
                    <a:pt x="22059232" y="1762748"/>
                  </a:lnTo>
                  <a:lnTo>
                    <a:pt x="0" y="1762748"/>
                  </a:lnTo>
                  <a:close/>
                </a:path>
              </a:pathLst>
            </a:custGeom>
            <a:solidFill>
              <a:srgbClr val="000000">
                <a:alpha val="0"/>
              </a:srgbClr>
            </a:solidFill>
          </p:spPr>
        </p:sp>
        <p:sp>
          <p:nvSpPr>
            <p:cNvPr id="12" name="TextBox 12"/>
            <p:cNvSpPr txBox="1"/>
            <p:nvPr/>
          </p:nvSpPr>
          <p:spPr>
            <a:xfrm>
              <a:off x="0" y="-114300"/>
              <a:ext cx="22059232" cy="1877048"/>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References</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114300"/>
              <a:ext cx="22059230" cy="9460948"/>
            </a:xfrm>
            <a:prstGeom prst="rect">
              <a:avLst/>
            </a:prstGeom>
          </p:spPr>
          <p:txBody>
            <a:bodyPr lIns="0" tIns="0" rIns="0" bIns="0" rtlCol="0" anchor="ctr"/>
            <a:lstStyle/>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WHO Global Health Observatory</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United Nations SDG 3.1 Tracker</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Scikit-learn Documentation</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IBM Cloud Lite &amp; Watson Studio Docs</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Dataset: Maternal Mortality Indicators (country-wise)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53234"/>
            <a:ext cx="16544424" cy="795444"/>
            <a:chOff x="0" y="0"/>
            <a:chExt cx="22059232" cy="1060592"/>
          </a:xfrm>
        </p:grpSpPr>
        <p:sp>
          <p:nvSpPr>
            <p:cNvPr id="11" name="Freeform 11"/>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2" name="TextBox 12"/>
            <p:cNvSpPr txBox="1"/>
            <p:nvPr/>
          </p:nvSpPr>
          <p:spPr>
            <a:xfrm>
              <a:off x="0" y="-85725"/>
              <a:ext cx="22059232" cy="1146317"/>
            </a:xfrm>
            <a:prstGeom prst="rect">
              <a:avLst/>
            </a:prstGeom>
          </p:spPr>
          <p:txBody>
            <a:bodyPr lIns="0" tIns="0" rIns="0" bIns="0" rtlCol="0" anchor="b"/>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76200"/>
              <a:ext cx="22059230" cy="9422848"/>
            </a:xfrm>
            <a:prstGeom prst="rect">
              <a:avLst/>
            </a:prstGeom>
          </p:spPr>
          <p:txBody>
            <a:bodyPr lIns="0" tIns="0" rIns="0" bIns="0" rtlCol="0" anchor="ctr"/>
            <a:lstStyle/>
            <a:p>
              <a:pPr marL="230743" lvl="1" algn="l">
                <a:lnSpc>
                  <a:spcPts val="3366"/>
                </a:lnSpc>
              </a:pPr>
              <a:r>
                <a:rPr lang="en-US" sz="2550" dirty="0" err="1">
                  <a:solidFill>
                    <a:srgbClr val="404040"/>
                  </a:solidFill>
                  <a:latin typeface="ITC Franklin Gothic LT"/>
                  <a:ea typeface="ITC Franklin Gothic LT"/>
                  <a:cs typeface="ITC Franklin Gothic LT"/>
                  <a:sym typeface="ITC Franklin Gothic LT"/>
                </a:rPr>
                <a:t>credly</a:t>
              </a:r>
              <a:r>
                <a:rPr lang="en-US" sz="2550" dirty="0">
                  <a:solidFill>
                    <a:srgbClr val="404040"/>
                  </a:solidFill>
                  <a:latin typeface="ITC Franklin Gothic LT"/>
                  <a:ea typeface="ITC Franklin Gothic LT"/>
                  <a:cs typeface="ITC Franklin Gothic LT"/>
                  <a:sym typeface="ITC Franklin Gothic LT"/>
                </a:rPr>
                <a:t> certificate( getting started with AI)</a:t>
              </a:r>
            </a:p>
          </p:txBody>
        </p:sp>
      </p:grpSp>
      <p:pic>
        <p:nvPicPr>
          <p:cNvPr id="17" name="Picture 16">
            <a:extLst>
              <a:ext uri="{FF2B5EF4-FFF2-40B4-BE49-F238E27FC236}">
                <a16:creationId xmlns:a16="http://schemas.microsoft.com/office/drawing/2014/main" id="{AE6F423A-85B9-DC33-EC14-27B6675C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283106"/>
            <a:ext cx="10731731" cy="82927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53234"/>
            <a:ext cx="16544424" cy="795444"/>
            <a:chOff x="0" y="0"/>
            <a:chExt cx="22059232" cy="1060592"/>
          </a:xfrm>
        </p:grpSpPr>
        <p:sp>
          <p:nvSpPr>
            <p:cNvPr id="11" name="Freeform 11"/>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2" name="TextBox 12"/>
            <p:cNvSpPr txBox="1"/>
            <p:nvPr/>
          </p:nvSpPr>
          <p:spPr>
            <a:xfrm>
              <a:off x="0" y="-85725"/>
              <a:ext cx="22059232" cy="1146317"/>
            </a:xfrm>
            <a:prstGeom prst="rect">
              <a:avLst/>
            </a:prstGeom>
          </p:spPr>
          <p:txBody>
            <a:bodyPr lIns="0" tIns="0" rIns="0" bIns="0" rtlCol="0" anchor="b"/>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id="13" name="Group 13"/>
          <p:cNvGrpSpPr/>
          <p:nvPr/>
        </p:nvGrpSpPr>
        <p:grpSpPr>
          <a:xfrm>
            <a:off x="871788" y="1943514"/>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76200"/>
              <a:ext cx="22059230" cy="9422848"/>
            </a:xfrm>
            <a:prstGeom prst="rect">
              <a:avLst/>
            </a:prstGeom>
          </p:spPr>
          <p:txBody>
            <a:bodyPr lIns="0" tIns="0" rIns="0" bIns="0" rtlCol="0" anchor="ctr"/>
            <a:lstStyle/>
            <a:p>
              <a:pPr marL="230743" lvl="1" algn="l">
                <a:lnSpc>
                  <a:spcPts val="3366"/>
                </a:lnSpc>
              </a:pPr>
              <a:r>
                <a:rPr lang="en-US" sz="2550" dirty="0" err="1">
                  <a:solidFill>
                    <a:srgbClr val="404040"/>
                  </a:solidFill>
                  <a:latin typeface="ITC Franklin Gothic LT"/>
                  <a:ea typeface="ITC Franklin Gothic LT"/>
                  <a:cs typeface="ITC Franklin Gothic LT"/>
                  <a:sym typeface="ITC Franklin Gothic LT"/>
                </a:rPr>
                <a:t>credly</a:t>
              </a:r>
              <a:r>
                <a:rPr lang="en-US" sz="2550" dirty="0">
                  <a:solidFill>
                    <a:srgbClr val="404040"/>
                  </a:solidFill>
                  <a:latin typeface="ITC Franklin Gothic LT"/>
                  <a:ea typeface="ITC Franklin Gothic LT"/>
                  <a:cs typeface="ITC Franklin Gothic LT"/>
                  <a:sym typeface="ITC Franklin Gothic LT"/>
                </a:rPr>
                <a:t> certificate( Journey to Cloud)</a:t>
              </a:r>
            </a:p>
          </p:txBody>
        </p:sp>
      </p:grpSp>
      <p:pic>
        <p:nvPicPr>
          <p:cNvPr id="17" name="Picture 16">
            <a:extLst>
              <a:ext uri="{FF2B5EF4-FFF2-40B4-BE49-F238E27FC236}">
                <a16:creationId xmlns:a16="http://schemas.microsoft.com/office/drawing/2014/main" id="{CF20FA1A-059C-3734-6DCB-66A734322B8F}"/>
              </a:ext>
            </a:extLst>
          </p:cNvPr>
          <p:cNvPicPr>
            <a:picLocks noChangeAspect="1"/>
          </p:cNvPicPr>
          <p:nvPr/>
        </p:nvPicPr>
        <p:blipFill>
          <a:blip r:embed="rId3">
            <a:extLst>
              <a:ext uri="{28A0092B-C50C-407E-A947-70E740481C1C}">
                <a14:useLocalDpi xmlns:a14="http://schemas.microsoft.com/office/drawing/2010/main" val="0"/>
              </a:ext>
            </a:extLst>
          </a:blip>
          <a:srcRect b="2157"/>
          <a:stretch>
            <a:fillRect/>
          </a:stretch>
        </p:blipFill>
        <p:spPr>
          <a:xfrm>
            <a:off x="6934200" y="1333500"/>
            <a:ext cx="10684000" cy="80777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53234"/>
            <a:ext cx="16544424" cy="795444"/>
            <a:chOff x="0" y="0"/>
            <a:chExt cx="22059232" cy="1060592"/>
          </a:xfrm>
        </p:grpSpPr>
        <p:sp>
          <p:nvSpPr>
            <p:cNvPr id="11" name="Freeform 11"/>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2" name="TextBox 12"/>
            <p:cNvSpPr txBox="1"/>
            <p:nvPr/>
          </p:nvSpPr>
          <p:spPr>
            <a:xfrm>
              <a:off x="0" y="-85725"/>
              <a:ext cx="22059232" cy="1146317"/>
            </a:xfrm>
            <a:prstGeom prst="rect">
              <a:avLst/>
            </a:prstGeom>
          </p:spPr>
          <p:txBody>
            <a:bodyPr lIns="0" tIns="0" rIns="0" bIns="0" rtlCol="0" anchor="b"/>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76200"/>
              <a:ext cx="22059230" cy="9422848"/>
            </a:xfrm>
            <a:prstGeom prst="rect">
              <a:avLst/>
            </a:prstGeom>
          </p:spPr>
          <p:txBody>
            <a:bodyPr lIns="0" tIns="0" rIns="0" bIns="0" rtlCol="0" anchor="ctr"/>
            <a:lstStyle/>
            <a:p>
              <a:pPr marL="230743" lvl="1" algn="l">
                <a:lnSpc>
                  <a:spcPts val="3366"/>
                </a:lnSpc>
              </a:pPr>
              <a:r>
                <a:rPr lang="en-US" sz="2550" dirty="0" err="1">
                  <a:solidFill>
                    <a:srgbClr val="404040"/>
                  </a:solidFill>
                  <a:latin typeface="ITC Franklin Gothic LT"/>
                  <a:ea typeface="ITC Franklin Gothic LT"/>
                  <a:cs typeface="ITC Franklin Gothic LT"/>
                  <a:sym typeface="ITC Franklin Gothic LT"/>
                </a:rPr>
                <a:t>credly</a:t>
              </a:r>
              <a:r>
                <a:rPr lang="en-US" sz="2550" dirty="0">
                  <a:solidFill>
                    <a:srgbClr val="404040"/>
                  </a:solidFill>
                  <a:latin typeface="ITC Franklin Gothic LT"/>
                  <a:ea typeface="ITC Franklin Gothic LT"/>
                  <a:cs typeface="ITC Franklin Gothic LT"/>
                  <a:sym typeface="ITC Franklin Gothic LT"/>
                </a:rPr>
                <a:t> certificate( RAG Lab)</a:t>
              </a:r>
            </a:p>
          </p:txBody>
        </p:sp>
      </p:grpSp>
      <p:pic>
        <p:nvPicPr>
          <p:cNvPr id="17" name="Picture 16">
            <a:extLst>
              <a:ext uri="{FF2B5EF4-FFF2-40B4-BE49-F238E27FC236}">
                <a16:creationId xmlns:a16="http://schemas.microsoft.com/office/drawing/2014/main" id="{8E683E44-B492-0F4A-4B09-31816BD936A5}"/>
              </a:ext>
            </a:extLst>
          </p:cNvPr>
          <p:cNvPicPr>
            <a:picLocks noChangeAspect="1"/>
          </p:cNvPicPr>
          <p:nvPr/>
        </p:nvPicPr>
        <p:blipFill>
          <a:blip r:embed="rId3">
            <a:extLst>
              <a:ext uri="{28A0092B-C50C-407E-A947-70E740481C1C}">
                <a14:useLocalDpi xmlns:a14="http://schemas.microsoft.com/office/drawing/2010/main" val="0"/>
              </a:ext>
            </a:extLst>
          </a:blip>
          <a:srcRect t="1513" b="2422"/>
          <a:stretch>
            <a:fillRect/>
          </a:stretch>
        </p:blipFill>
        <p:spPr>
          <a:xfrm>
            <a:off x="6858000" y="1181100"/>
            <a:ext cx="11201400" cy="83149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2194562" y="4149327"/>
            <a:ext cx="13948116" cy="1988344"/>
            <a:chOff x="0" y="0"/>
            <a:chExt cx="18597488" cy="2651126"/>
          </a:xfrm>
        </p:grpSpPr>
        <p:sp>
          <p:nvSpPr>
            <p:cNvPr id="11" name="Freeform 11"/>
            <p:cNvSpPr/>
            <p:nvPr/>
          </p:nvSpPr>
          <p:spPr>
            <a:xfrm>
              <a:off x="0" y="0"/>
              <a:ext cx="18597488" cy="2651126"/>
            </a:xfrm>
            <a:custGeom>
              <a:avLst/>
              <a:gdLst/>
              <a:ahLst/>
              <a:cxnLst/>
              <a:rect l="l" t="t" r="r" b="b"/>
              <a:pathLst>
                <a:path w="18597488" h="2651126">
                  <a:moveTo>
                    <a:pt x="0" y="0"/>
                  </a:moveTo>
                  <a:lnTo>
                    <a:pt x="18597488" y="0"/>
                  </a:lnTo>
                  <a:lnTo>
                    <a:pt x="18597488" y="2651126"/>
                  </a:lnTo>
                  <a:lnTo>
                    <a:pt x="0" y="2651126"/>
                  </a:lnTo>
                  <a:close/>
                </a:path>
              </a:pathLst>
            </a:custGeom>
            <a:solidFill>
              <a:srgbClr val="000000">
                <a:alpha val="0"/>
              </a:srgbClr>
            </a:solidFill>
          </p:spPr>
        </p:sp>
        <p:sp>
          <p:nvSpPr>
            <p:cNvPr id="12" name="TextBox 12"/>
            <p:cNvSpPr txBox="1"/>
            <p:nvPr/>
          </p:nvSpPr>
          <p:spPr>
            <a:xfrm>
              <a:off x="0" y="-85725"/>
              <a:ext cx="18597488" cy="2736851"/>
            </a:xfrm>
            <a:prstGeom prst="rect">
              <a:avLst/>
            </a:prstGeom>
          </p:spPr>
          <p:txBody>
            <a:bodyPr lIns="0" tIns="0" rIns="0" bIns="0" rtlCol="0" anchor="b"/>
            <a:lstStyle/>
            <a:p>
              <a:pPr algn="ctr">
                <a:lnSpc>
                  <a:spcPts val="5040"/>
                </a:lnSpc>
              </a:pPr>
              <a:r>
                <a:rPr lang="en-US" sz="4200" b="1">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1274360" y="837702"/>
            <a:ext cx="15773400" cy="1988345"/>
            <a:chOff x="0" y="0"/>
            <a:chExt cx="21031200" cy="2651126"/>
          </a:xfrm>
        </p:grpSpPr>
        <p:sp>
          <p:nvSpPr>
            <p:cNvPr id="11" name="Freeform 11"/>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12" name="TextBox 12"/>
            <p:cNvSpPr txBox="1"/>
            <p:nvPr/>
          </p:nvSpPr>
          <p:spPr>
            <a:xfrm>
              <a:off x="0" y="-85725"/>
              <a:ext cx="21031200" cy="2736851"/>
            </a:xfrm>
            <a:prstGeom prst="rect">
              <a:avLst/>
            </a:prstGeom>
          </p:spPr>
          <p:txBody>
            <a:bodyPr lIns="0" tIns="0" rIns="0" bIns="0" rtlCol="0" anchor="b"/>
            <a:lstStyle/>
            <a:p>
              <a:pPr algn="l">
                <a:lnSpc>
                  <a:spcPts val="5040"/>
                </a:lnSpc>
              </a:pPr>
              <a:r>
                <a:rPr lang="en-US" sz="4200" b="1">
                  <a:solidFill>
                    <a:srgbClr val="002060"/>
                  </a:solidFill>
                  <a:latin typeface="Arial Bold"/>
                  <a:ea typeface="Arial Bold"/>
                  <a:cs typeface="Arial Bold"/>
                  <a:sym typeface="Arial Bold"/>
                </a:rPr>
                <a:t>OUTLINE</a:t>
              </a:r>
            </a:p>
          </p:txBody>
        </p:sp>
      </p:grpSp>
      <p:sp>
        <p:nvSpPr>
          <p:cNvPr id="13" name="TextBox 13"/>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b="1">
                <a:solidFill>
                  <a:srgbClr val="404040"/>
                </a:solidFill>
                <a:latin typeface="Arial Bold"/>
                <a:ea typeface="Arial Bold"/>
                <a:cs typeface="Arial Bold"/>
                <a:sym typeface="Arial Bold"/>
              </a:rPr>
              <a:t>  </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Problem Statement</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Proposed System/Solution</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System Development Approach</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Algorithm &amp; Deployment  </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Result </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Conclusion</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Future Scope</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References</a:t>
            </a:r>
          </a:p>
          <a:p>
            <a:pPr marL="542925" lvl="1" indent="-271462" algn="l">
              <a:lnSpc>
                <a:spcPts val="3960"/>
              </a:lnSpc>
            </a:pPr>
            <a:endParaRPr lang="en-US" sz="3000" b="1">
              <a:solidFill>
                <a:srgbClr val="404040"/>
              </a:solidFill>
              <a:latin typeface="Arial Bold"/>
              <a:ea typeface="Arial Bold"/>
              <a:cs typeface="Arial Bold"/>
              <a:sym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9" y="828296"/>
            <a:ext cx="16544424" cy="1248982"/>
            <a:chOff x="0" y="0"/>
            <a:chExt cx="22059232" cy="1665310"/>
          </a:xfrm>
        </p:grpSpPr>
        <p:sp>
          <p:nvSpPr>
            <p:cNvPr id="11" name="Freeform 11"/>
            <p:cNvSpPr/>
            <p:nvPr/>
          </p:nvSpPr>
          <p:spPr>
            <a:xfrm>
              <a:off x="0" y="0"/>
              <a:ext cx="22059232" cy="1665310"/>
            </a:xfrm>
            <a:custGeom>
              <a:avLst/>
              <a:gdLst/>
              <a:ahLst/>
              <a:cxnLst/>
              <a:rect l="l" t="t" r="r" b="b"/>
              <a:pathLst>
                <a:path w="22059232" h="1665310">
                  <a:moveTo>
                    <a:pt x="0" y="0"/>
                  </a:moveTo>
                  <a:lnTo>
                    <a:pt x="22059232" y="0"/>
                  </a:lnTo>
                  <a:lnTo>
                    <a:pt x="22059232" y="1665310"/>
                  </a:lnTo>
                  <a:lnTo>
                    <a:pt x="0" y="1665310"/>
                  </a:lnTo>
                  <a:close/>
                </a:path>
              </a:pathLst>
            </a:custGeom>
            <a:solidFill>
              <a:srgbClr val="000000">
                <a:alpha val="0"/>
              </a:srgbClr>
            </a:solidFill>
          </p:spPr>
        </p:sp>
        <p:sp>
          <p:nvSpPr>
            <p:cNvPr id="12" name="TextBox 12"/>
            <p:cNvSpPr txBox="1"/>
            <p:nvPr/>
          </p:nvSpPr>
          <p:spPr>
            <a:xfrm>
              <a:off x="0" y="-114300"/>
              <a:ext cx="22059232" cy="1779610"/>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Problem Statement</a:t>
              </a:r>
            </a:p>
          </p:txBody>
        </p:sp>
      </p:grpSp>
      <p:grpSp>
        <p:nvGrpSpPr>
          <p:cNvPr id="13" name="Group 13"/>
          <p:cNvGrpSpPr/>
          <p:nvPr/>
        </p:nvGrpSpPr>
        <p:grpSpPr>
          <a:xfrm>
            <a:off x="871789" y="2077278"/>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114300"/>
              <a:ext cx="22059230" cy="9460948"/>
            </a:xfrm>
            <a:prstGeom prst="rect">
              <a:avLst/>
            </a:prstGeom>
          </p:spPr>
          <p:txBody>
            <a:bodyPr lIns="0" tIns="0" rIns="0" bIns="0" rtlCol="0" anchor="ctr"/>
            <a:lstStyle/>
            <a:p>
              <a:pPr algn="l">
                <a:lnSpc>
                  <a:spcPts val="4752"/>
                </a:lnSpc>
              </a:pPr>
              <a:r>
                <a:rPr lang="en-US" sz="3600">
                  <a:solidFill>
                    <a:srgbClr val="404040"/>
                  </a:solidFill>
                  <a:latin typeface="ITC Franklin Gothic LT"/>
                  <a:ea typeface="ITC Franklin Gothic LT"/>
                  <a:cs typeface="ITC Franklin Gothic LT"/>
                  <a:sym typeface="ITC Franklin Gothic LT"/>
                </a:rPr>
                <a:t>The Sustainable Development Goal 3.1 aims to reduce the global maternal mortality ratio to less than 70 per 100,000 live births by 2030. Monitoring progress towards this goal requires analyzing country-wise data on maternal mortality and associated health indicators such as antenatal care coverage, births attended by skilled personnel, adolescent birth rates, and healthcare expenditures. Despite global efforts, maternal health outcomes vary drastically between regions and income groups, raising the need for data-driven insights into the factors influencing maternal health.</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28700"/>
            <a:ext cx="16544424" cy="1245718"/>
            <a:chOff x="0" y="0"/>
            <a:chExt cx="22059232" cy="1660957"/>
          </a:xfrm>
        </p:grpSpPr>
        <p:sp>
          <p:nvSpPr>
            <p:cNvPr id="11" name="Freeform 11"/>
            <p:cNvSpPr/>
            <p:nvPr/>
          </p:nvSpPr>
          <p:spPr>
            <a:xfrm>
              <a:off x="0" y="0"/>
              <a:ext cx="22059232" cy="1660957"/>
            </a:xfrm>
            <a:custGeom>
              <a:avLst/>
              <a:gdLst/>
              <a:ahLst/>
              <a:cxnLst/>
              <a:rect l="l" t="t" r="r" b="b"/>
              <a:pathLst>
                <a:path w="22059232" h="1660957">
                  <a:moveTo>
                    <a:pt x="0" y="0"/>
                  </a:moveTo>
                  <a:lnTo>
                    <a:pt x="22059232" y="0"/>
                  </a:lnTo>
                  <a:lnTo>
                    <a:pt x="22059232" y="1660957"/>
                  </a:lnTo>
                  <a:lnTo>
                    <a:pt x="0" y="1660957"/>
                  </a:lnTo>
                  <a:close/>
                </a:path>
              </a:pathLst>
            </a:custGeom>
            <a:solidFill>
              <a:srgbClr val="000000">
                <a:alpha val="0"/>
              </a:srgbClr>
            </a:solidFill>
          </p:spPr>
        </p:sp>
        <p:sp>
          <p:nvSpPr>
            <p:cNvPr id="12" name="TextBox 12"/>
            <p:cNvSpPr txBox="1"/>
            <p:nvPr/>
          </p:nvSpPr>
          <p:spPr>
            <a:xfrm>
              <a:off x="0" y="-114300"/>
              <a:ext cx="22059232" cy="1775257"/>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Proposed Solution</a:t>
              </a:r>
            </a:p>
          </p:txBody>
        </p:sp>
      </p:grpSp>
      <p:grpSp>
        <p:nvGrpSpPr>
          <p:cNvPr id="13" name="Group 13"/>
          <p:cNvGrpSpPr/>
          <p:nvPr/>
        </p:nvGrpSpPr>
        <p:grpSpPr>
          <a:xfrm>
            <a:off x="871788" y="1869576"/>
            <a:ext cx="17420228" cy="5901588"/>
            <a:chOff x="0" y="-76200"/>
            <a:chExt cx="23226970" cy="7868784"/>
          </a:xfrm>
        </p:grpSpPr>
        <p:sp>
          <p:nvSpPr>
            <p:cNvPr id="14" name="Freeform 14"/>
            <p:cNvSpPr/>
            <p:nvPr/>
          </p:nvSpPr>
          <p:spPr>
            <a:xfrm>
              <a:off x="0" y="0"/>
              <a:ext cx="23226970" cy="7792584"/>
            </a:xfrm>
            <a:custGeom>
              <a:avLst/>
              <a:gdLst/>
              <a:ahLst/>
              <a:cxnLst/>
              <a:rect l="l" t="t" r="r" b="b"/>
              <a:pathLst>
                <a:path w="23226970" h="7792584">
                  <a:moveTo>
                    <a:pt x="0" y="0"/>
                  </a:moveTo>
                  <a:lnTo>
                    <a:pt x="23226970" y="0"/>
                  </a:lnTo>
                  <a:lnTo>
                    <a:pt x="23226970" y="7792584"/>
                  </a:lnTo>
                  <a:lnTo>
                    <a:pt x="0" y="7792584"/>
                  </a:lnTo>
                  <a:close/>
                </a:path>
              </a:pathLst>
            </a:custGeom>
            <a:solidFill>
              <a:srgbClr val="000000">
                <a:alpha val="0"/>
              </a:srgbClr>
            </a:solidFill>
          </p:spPr>
        </p:sp>
        <p:sp>
          <p:nvSpPr>
            <p:cNvPr id="15" name="TextBox 15"/>
            <p:cNvSpPr txBox="1"/>
            <p:nvPr/>
          </p:nvSpPr>
          <p:spPr>
            <a:xfrm>
              <a:off x="0" y="-76200"/>
              <a:ext cx="23226970" cy="7868784"/>
            </a:xfrm>
            <a:prstGeom prst="rect">
              <a:avLst/>
            </a:prstGeom>
          </p:spPr>
          <p:txBody>
            <a:bodyPr lIns="0" tIns="0" rIns="0" bIns="0" rtlCol="0" anchor="ctr"/>
            <a:lstStyle/>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This project proposes a machine learning-driven approach to analyze global maternal health data using IBM Cloud Lite services.</a:t>
              </a:r>
            </a:p>
            <a:p>
              <a:pPr marL="461486" lvl="1" indent="-230743" algn="l">
                <a:lnSpc>
                  <a:spcPts val="3366"/>
                </a:lnSpc>
              </a:pPr>
              <a:r>
                <a:rPr lang="en-US" sz="2550" dirty="0">
                  <a:solidFill>
                    <a:srgbClr val="404040"/>
                  </a:solidFill>
                  <a:latin typeface="ITC Franklin Gothic LT"/>
                  <a:ea typeface="ITC Franklin Gothic LT"/>
                  <a:cs typeface="ITC Franklin Gothic LT"/>
                  <a:sym typeface="ITC Franklin Gothic LT"/>
                </a:rPr>
                <a:t>Key components include:</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Preprocessing country-wise datasets on maternal health.</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Using supervised learning models to predict health indicators.</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Providing visual insights and performance metrics.</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Hosting model deployment using IBM Watson Studio &amp; Cloud services.</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 GitHub Repository: </a:t>
              </a:r>
              <a:r>
                <a:rPr lang="en-US" sz="2550" dirty="0">
                  <a:solidFill>
                    <a:srgbClr val="404040"/>
                  </a:solidFill>
                  <a:latin typeface="ITC Franklin Gothic LT"/>
                  <a:ea typeface="ITC Franklin Gothic LT"/>
                  <a:cs typeface="ITC Franklin Gothic LT"/>
                  <a:sym typeface="ITC Franklin Gothic LT"/>
                  <a:hlinkClick r:id="rId3" tooltip="https://github.com/Spoofy23/Tracking-Maternal-Health-SDG3.1"/>
                </a:rPr>
                <a:t>https://github.com/Spoofy23/IBM-SkillsBuild-Internship-on-AI-Cloud-Technologies-Project/tree/main</a:t>
              </a:r>
              <a:endParaRPr lang="en-US" sz="2550" u="sng" dirty="0">
                <a:solidFill>
                  <a:srgbClr val="6EAC1C"/>
                </a:solidFill>
                <a:latin typeface="ITC Franklin Gothic LT"/>
                <a:ea typeface="ITC Franklin Gothic LT"/>
                <a:cs typeface="ITC Franklin Gothic LT"/>
                <a:sym typeface="ITC Franklin Gothic LT"/>
                <a:hlinkClick r:id="rId4" tooltip="https://github.com/Spoofy23/Tracking-Maternal-Health-SDG3.1"/>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527314"/>
            <a:ext cx="16544424" cy="1425725"/>
            <a:chOff x="0" y="0"/>
            <a:chExt cx="22059232" cy="1900967"/>
          </a:xfrm>
        </p:grpSpPr>
        <p:sp>
          <p:nvSpPr>
            <p:cNvPr id="11" name="Freeform 11"/>
            <p:cNvSpPr/>
            <p:nvPr/>
          </p:nvSpPr>
          <p:spPr>
            <a:xfrm>
              <a:off x="0" y="0"/>
              <a:ext cx="22059232" cy="1900967"/>
            </a:xfrm>
            <a:custGeom>
              <a:avLst/>
              <a:gdLst/>
              <a:ahLst/>
              <a:cxnLst/>
              <a:rect l="l" t="t" r="r" b="b"/>
              <a:pathLst>
                <a:path w="22059232" h="1900967">
                  <a:moveTo>
                    <a:pt x="0" y="0"/>
                  </a:moveTo>
                  <a:lnTo>
                    <a:pt x="22059232" y="0"/>
                  </a:lnTo>
                  <a:lnTo>
                    <a:pt x="22059232" y="1900967"/>
                  </a:lnTo>
                  <a:lnTo>
                    <a:pt x="0" y="1900967"/>
                  </a:lnTo>
                  <a:close/>
                </a:path>
              </a:pathLst>
            </a:custGeom>
            <a:solidFill>
              <a:srgbClr val="000000">
                <a:alpha val="0"/>
              </a:srgbClr>
            </a:solidFill>
          </p:spPr>
        </p:sp>
        <p:sp>
          <p:nvSpPr>
            <p:cNvPr id="12" name="TextBox 12"/>
            <p:cNvSpPr txBox="1"/>
            <p:nvPr/>
          </p:nvSpPr>
          <p:spPr>
            <a:xfrm>
              <a:off x="0" y="-114300"/>
              <a:ext cx="22059232" cy="2015267"/>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System  Approach</a:t>
              </a:r>
            </a:p>
          </p:txBody>
        </p:sp>
      </p:grpSp>
      <p:grpSp>
        <p:nvGrpSpPr>
          <p:cNvPr id="13" name="Group 13"/>
          <p:cNvGrpSpPr/>
          <p:nvPr/>
        </p:nvGrpSpPr>
        <p:grpSpPr>
          <a:xfrm>
            <a:off x="868024" y="1638507"/>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85725"/>
              <a:ext cx="22059230" cy="9432373"/>
            </a:xfrm>
            <a:prstGeom prst="rect">
              <a:avLst/>
            </a:prstGeom>
          </p:spPr>
          <p:txBody>
            <a:bodyPr lIns="0" tIns="0" rIns="0" bIns="0" rtlCol="0" anchor="ctr"/>
            <a:lstStyle/>
            <a:p>
              <a:pPr marL="488632" lvl="1" indent="-244316" algn="l">
                <a:lnSpc>
                  <a:spcPts val="3564"/>
                </a:lnSpc>
                <a:buFont typeface="Arial"/>
                <a:buChar char="•"/>
              </a:pPr>
              <a:r>
                <a:rPr lang="en-US" sz="2700" b="1" dirty="0">
                  <a:solidFill>
                    <a:srgbClr val="404040"/>
                  </a:solidFill>
                  <a:latin typeface="ITC Franklin Gothic LT Semi-Bold"/>
                  <a:ea typeface="ITC Franklin Gothic LT Semi-Bold"/>
                  <a:cs typeface="ITC Franklin Gothic LT Semi-Bold"/>
                  <a:sym typeface="ITC Franklin Gothic LT Semi-Bold"/>
                </a:rPr>
                <a:t>Data Source:</a:t>
              </a:r>
              <a:r>
                <a:rPr lang="en-US" sz="2700" dirty="0">
                  <a:solidFill>
                    <a:srgbClr val="404040"/>
                  </a:solidFill>
                  <a:latin typeface="ITC Franklin Gothic LT"/>
                  <a:ea typeface="ITC Franklin Gothic LT"/>
                  <a:cs typeface="ITC Franklin Gothic LT"/>
                  <a:sym typeface="ITC Franklin Gothic LT"/>
                </a:rPr>
                <a:t> Publicly available WHO &amp; UN maternal health datasets</a:t>
              </a:r>
            </a:p>
            <a:p>
              <a:pPr marL="488632" lvl="1" indent="-244316" algn="l">
                <a:lnSpc>
                  <a:spcPts val="3564"/>
                </a:lnSpc>
                <a:buFont typeface="Arial"/>
                <a:buChar char="•"/>
              </a:pPr>
              <a:r>
                <a:rPr lang="en-US" sz="2700" b="1" dirty="0">
                  <a:solidFill>
                    <a:srgbClr val="404040"/>
                  </a:solidFill>
                  <a:latin typeface="ITC Franklin Gothic LT Semi-Bold"/>
                  <a:ea typeface="ITC Franklin Gothic LT Semi-Bold"/>
                  <a:cs typeface="ITC Franklin Gothic LT Semi-Bold"/>
                  <a:sym typeface="ITC Franklin Gothic LT Semi-Bold"/>
                </a:rPr>
                <a:t>Cleaning:</a:t>
              </a:r>
              <a:r>
                <a:rPr lang="en-US" sz="2700" dirty="0">
                  <a:solidFill>
                    <a:srgbClr val="404040"/>
                  </a:solidFill>
                  <a:latin typeface="ITC Franklin Gothic LT"/>
                  <a:ea typeface="ITC Franklin Gothic LT"/>
                  <a:cs typeface="ITC Franklin Gothic LT"/>
                  <a:sym typeface="ITC Franklin Gothic LT"/>
                </a:rPr>
                <a:t> Handled nulls, outliers, standardized column names</a:t>
              </a:r>
            </a:p>
            <a:p>
              <a:pPr marL="488632" lvl="1" indent="-244316" algn="l">
                <a:lnSpc>
                  <a:spcPts val="3564"/>
                </a:lnSpc>
                <a:buFont typeface="Arial"/>
                <a:buChar char="•"/>
              </a:pPr>
              <a:r>
                <a:rPr lang="en-US" sz="2700" b="1" dirty="0">
                  <a:solidFill>
                    <a:srgbClr val="404040"/>
                  </a:solidFill>
                  <a:latin typeface="ITC Franklin Gothic LT Semi-Bold"/>
                  <a:ea typeface="ITC Franklin Gothic LT Semi-Bold"/>
                  <a:cs typeface="ITC Franklin Gothic LT Semi-Bold"/>
                  <a:sym typeface="ITC Franklin Gothic LT Semi-Bold"/>
                </a:rPr>
                <a:t>Pivoting:</a:t>
              </a:r>
              <a:r>
                <a:rPr lang="en-US" sz="2700" dirty="0">
                  <a:solidFill>
                    <a:srgbClr val="404040"/>
                  </a:solidFill>
                  <a:latin typeface="ITC Franklin Gothic LT"/>
                  <a:ea typeface="ITC Franklin Gothic LT"/>
                  <a:cs typeface="ITC Franklin Gothic LT"/>
                  <a:sym typeface="ITC Franklin Gothic LT"/>
                </a:rPr>
                <a:t> For subgroup-based indicator analysis</a:t>
              </a:r>
            </a:p>
            <a:p>
              <a:pPr marL="488632" lvl="1" indent="-244316" algn="l">
                <a:lnSpc>
                  <a:spcPts val="3564"/>
                </a:lnSpc>
                <a:buFont typeface="Arial"/>
                <a:buChar char="•"/>
              </a:pPr>
              <a:r>
                <a:rPr lang="en-US" sz="2700" b="1" dirty="0">
                  <a:solidFill>
                    <a:srgbClr val="404040"/>
                  </a:solidFill>
                  <a:latin typeface="ITC Franklin Gothic LT Semi-Bold"/>
                  <a:ea typeface="ITC Franklin Gothic LT Semi-Bold"/>
                  <a:cs typeface="ITC Franklin Gothic LT Semi-Bold"/>
                  <a:sym typeface="ITC Franklin Gothic LT Semi-Bold"/>
                </a:rPr>
                <a:t>Modelling:</a:t>
              </a:r>
              <a:r>
                <a:rPr lang="en-US" sz="2700" dirty="0">
                  <a:solidFill>
                    <a:srgbClr val="404040"/>
                  </a:solidFill>
                  <a:latin typeface="ITC Franklin Gothic LT"/>
                  <a:ea typeface="ITC Franklin Gothic LT"/>
                  <a:cs typeface="ITC Franklin Gothic LT"/>
                  <a:sym typeface="ITC Franklin Gothic LT"/>
                </a:rPr>
                <a:t> Linear Regression using Scikit-Learn</a:t>
              </a:r>
            </a:p>
            <a:p>
              <a:pPr marL="488632" lvl="1" indent="-244316" algn="l">
                <a:lnSpc>
                  <a:spcPts val="3564"/>
                </a:lnSpc>
                <a:buFont typeface="Arial"/>
                <a:buChar char="•"/>
              </a:pPr>
              <a:r>
                <a:rPr lang="en-US" sz="2700" b="1" dirty="0">
                  <a:solidFill>
                    <a:srgbClr val="404040"/>
                  </a:solidFill>
                  <a:latin typeface="ITC Franklin Gothic LT Semi-Bold"/>
                  <a:ea typeface="ITC Franklin Gothic LT Semi-Bold"/>
                  <a:cs typeface="ITC Franklin Gothic LT Semi-Bold"/>
                  <a:sym typeface="ITC Franklin Gothic LT Semi-Bold"/>
                </a:rPr>
                <a:t>Tools Used:</a:t>
              </a:r>
            </a:p>
            <a:p>
              <a:pPr marL="920340" lvl="2" indent="-306780" algn="l">
                <a:lnSpc>
                  <a:spcPts val="2879"/>
                </a:lnSpc>
                <a:buFont typeface="Arial"/>
                <a:buChar char="⚬"/>
              </a:pPr>
              <a:r>
                <a:rPr lang="en-US" sz="2400" dirty="0">
                  <a:solidFill>
                    <a:srgbClr val="404040"/>
                  </a:solidFill>
                  <a:latin typeface="ITC Franklin Gothic LT"/>
                  <a:ea typeface="ITC Franklin Gothic LT"/>
                  <a:cs typeface="ITC Franklin Gothic LT"/>
                  <a:sym typeface="ITC Franklin Gothic LT"/>
                </a:rPr>
                <a:t>IBM Watson Studio</a:t>
              </a:r>
            </a:p>
            <a:p>
              <a:pPr marL="920340" lvl="2" indent="-306780" algn="l">
                <a:lnSpc>
                  <a:spcPts val="2879"/>
                </a:lnSpc>
                <a:buFont typeface="Arial"/>
                <a:buChar char="⚬"/>
              </a:pPr>
              <a:r>
                <a:rPr lang="en-US" sz="2400" dirty="0">
                  <a:solidFill>
                    <a:srgbClr val="404040"/>
                  </a:solidFill>
                  <a:latin typeface="ITC Franklin Gothic LT"/>
                  <a:ea typeface="ITC Franklin Gothic LT"/>
                  <a:cs typeface="ITC Franklin Gothic LT"/>
                  <a:sym typeface="ITC Franklin Gothic LT"/>
                </a:rPr>
                <a:t>IBM Cloud Lite</a:t>
              </a:r>
            </a:p>
            <a:p>
              <a:pPr marL="920340" lvl="2" indent="-306780" algn="l">
                <a:lnSpc>
                  <a:spcPts val="2879"/>
                </a:lnSpc>
                <a:buFont typeface="Arial"/>
                <a:buChar char="⚬"/>
              </a:pPr>
              <a:r>
                <a:rPr lang="en-US" sz="2400" dirty="0" err="1">
                  <a:solidFill>
                    <a:srgbClr val="404040"/>
                  </a:solidFill>
                  <a:latin typeface="ITC Franklin Gothic LT"/>
                  <a:ea typeface="ITC Franklin Gothic LT"/>
                  <a:cs typeface="ITC Franklin Gothic LT"/>
                  <a:sym typeface="ITC Franklin Gothic LT"/>
                </a:rPr>
                <a:t>Jupyter</a:t>
              </a:r>
              <a:r>
                <a:rPr lang="en-US" sz="2400" dirty="0">
                  <a:solidFill>
                    <a:srgbClr val="404040"/>
                  </a:solidFill>
                  <a:latin typeface="ITC Franklin Gothic LT"/>
                  <a:ea typeface="ITC Franklin Gothic LT"/>
                  <a:cs typeface="ITC Franklin Gothic LT"/>
                  <a:sym typeface="ITC Franklin Gothic LT"/>
                </a:rPr>
                <a:t> Notebook</a:t>
              </a:r>
            </a:p>
            <a:p>
              <a:pPr marL="920340" lvl="2" indent="-306780" algn="l">
                <a:lnSpc>
                  <a:spcPts val="2879"/>
                </a:lnSpc>
                <a:buFont typeface="Arial"/>
                <a:buChar char="⚬"/>
              </a:pPr>
              <a:r>
                <a:rPr lang="en-US" sz="2400" dirty="0">
                  <a:solidFill>
                    <a:srgbClr val="404040"/>
                  </a:solidFill>
                  <a:latin typeface="ITC Franklin Gothic LT"/>
                  <a:ea typeface="ITC Franklin Gothic LT"/>
                  <a:cs typeface="ITC Franklin Gothic LT"/>
                  <a:sym typeface="ITC Franklin Gothic LT"/>
                </a:rPr>
                <a:t>Python (Pandas, Scikit-learn)</a:t>
              </a:r>
            </a:p>
            <a:p>
              <a:pPr marL="1035382" lvl="2" indent="-345128" algn="l">
                <a:lnSpc>
                  <a:spcPts val="3564"/>
                </a:lnSpc>
              </a:pPr>
              <a:endParaRPr lang="en-US" sz="2400" dirty="0">
                <a:solidFill>
                  <a:srgbClr val="404040"/>
                </a:solidFill>
                <a:latin typeface="ITC Franklin Gothic LT"/>
                <a:ea typeface="ITC Franklin Gothic LT"/>
                <a:cs typeface="ITC Franklin Gothic LT"/>
                <a:sym typeface="ITC Franklin Gothic 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639864"/>
            <a:ext cx="16544424" cy="1313175"/>
            <a:chOff x="0" y="0"/>
            <a:chExt cx="22059232" cy="1750900"/>
          </a:xfrm>
        </p:grpSpPr>
        <p:sp>
          <p:nvSpPr>
            <p:cNvPr id="11" name="Freeform 11"/>
            <p:cNvSpPr/>
            <p:nvPr/>
          </p:nvSpPr>
          <p:spPr>
            <a:xfrm>
              <a:off x="0" y="0"/>
              <a:ext cx="22059232" cy="1750900"/>
            </a:xfrm>
            <a:custGeom>
              <a:avLst/>
              <a:gdLst/>
              <a:ahLst/>
              <a:cxnLst/>
              <a:rect l="l" t="t" r="r" b="b"/>
              <a:pathLst>
                <a:path w="22059232" h="1750900">
                  <a:moveTo>
                    <a:pt x="0" y="0"/>
                  </a:moveTo>
                  <a:lnTo>
                    <a:pt x="22059232" y="0"/>
                  </a:lnTo>
                  <a:lnTo>
                    <a:pt x="22059232" y="1750900"/>
                  </a:lnTo>
                  <a:lnTo>
                    <a:pt x="0" y="1750900"/>
                  </a:lnTo>
                  <a:close/>
                </a:path>
              </a:pathLst>
            </a:custGeom>
            <a:solidFill>
              <a:srgbClr val="000000">
                <a:alpha val="0"/>
              </a:srgbClr>
            </a:solidFill>
          </p:spPr>
        </p:sp>
        <p:sp>
          <p:nvSpPr>
            <p:cNvPr id="12" name="TextBox 12"/>
            <p:cNvSpPr txBox="1"/>
            <p:nvPr/>
          </p:nvSpPr>
          <p:spPr>
            <a:xfrm>
              <a:off x="0" y="-114300"/>
              <a:ext cx="22059232" cy="1865200"/>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Algorithm &amp; Deployment</a:t>
              </a:r>
            </a:p>
          </p:txBody>
        </p:sp>
      </p:grpSp>
      <p:grpSp>
        <p:nvGrpSpPr>
          <p:cNvPr id="13" name="Group 13"/>
          <p:cNvGrpSpPr/>
          <p:nvPr/>
        </p:nvGrpSpPr>
        <p:grpSpPr>
          <a:xfrm>
            <a:off x="868024" y="1737587"/>
            <a:ext cx="16544422" cy="7120738"/>
            <a:chOff x="0" y="0"/>
            <a:chExt cx="22059230" cy="9494317"/>
          </a:xfrm>
        </p:grpSpPr>
        <p:sp>
          <p:nvSpPr>
            <p:cNvPr id="14" name="Freeform 14"/>
            <p:cNvSpPr/>
            <p:nvPr/>
          </p:nvSpPr>
          <p:spPr>
            <a:xfrm>
              <a:off x="0" y="0"/>
              <a:ext cx="22059230" cy="9494317"/>
            </a:xfrm>
            <a:custGeom>
              <a:avLst/>
              <a:gdLst/>
              <a:ahLst/>
              <a:cxnLst/>
              <a:rect l="l" t="t" r="r" b="b"/>
              <a:pathLst>
                <a:path w="22059230" h="9494317">
                  <a:moveTo>
                    <a:pt x="0" y="0"/>
                  </a:moveTo>
                  <a:lnTo>
                    <a:pt x="22059230" y="0"/>
                  </a:lnTo>
                  <a:lnTo>
                    <a:pt x="22059230" y="9494317"/>
                  </a:lnTo>
                  <a:lnTo>
                    <a:pt x="0" y="9494317"/>
                  </a:lnTo>
                  <a:close/>
                </a:path>
              </a:pathLst>
            </a:custGeom>
            <a:solidFill>
              <a:srgbClr val="000000">
                <a:alpha val="0"/>
              </a:srgbClr>
            </a:solidFill>
          </p:spPr>
        </p:sp>
        <p:sp>
          <p:nvSpPr>
            <p:cNvPr id="15" name="TextBox 15"/>
            <p:cNvSpPr txBox="1"/>
            <p:nvPr/>
          </p:nvSpPr>
          <p:spPr>
            <a:xfrm>
              <a:off x="0" y="-66675"/>
              <a:ext cx="22059230" cy="9560992"/>
            </a:xfrm>
            <a:prstGeom prst="rect">
              <a:avLst/>
            </a:prstGeom>
          </p:spPr>
          <p:txBody>
            <a:bodyPr lIns="0" tIns="0" rIns="0" bIns="0" rtlCol="0" anchor="ctr"/>
            <a:lstStyle/>
            <a:p>
              <a:pPr algn="l">
                <a:lnSpc>
                  <a:spcPts val="2772"/>
                </a:lnSpc>
              </a:pPr>
              <a:endParaRPr dirty="0"/>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Algorithm Selection: Linear Regression</a:t>
              </a:r>
            </a:p>
            <a:p>
              <a:pPr marL="920750" lvl="2" indent="-342900" algn="l">
                <a:lnSpc>
                  <a:spcPts val="2520"/>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 </a:t>
              </a:r>
              <a:r>
                <a:rPr lang="en-US" sz="2100" dirty="0">
                  <a:solidFill>
                    <a:srgbClr val="404040"/>
                  </a:solidFill>
                  <a:latin typeface="ITC Franklin Gothic LT"/>
                  <a:ea typeface="ITC Franklin Gothic LT"/>
                  <a:cs typeface="ITC Franklin Gothic LT"/>
                  <a:sym typeface="ITC Franklin Gothic LT"/>
                </a:rPr>
                <a:t>In our case, it was used to predict </a:t>
              </a:r>
              <a:r>
                <a:rPr lang="en-US" sz="2100" dirty="0" err="1">
                  <a:solidFill>
                    <a:srgbClr val="404040"/>
                  </a:solidFill>
                  <a:latin typeface="ITC Franklin Gothic LT"/>
                  <a:ea typeface="ITC Franklin Gothic LT"/>
                  <a:cs typeface="ITC Franklin Gothic LT"/>
                  <a:sym typeface="ITC Franklin Gothic LT"/>
                </a:rPr>
                <a:t>DataValue</a:t>
              </a:r>
              <a:r>
                <a:rPr lang="en-US" sz="2100" dirty="0">
                  <a:solidFill>
                    <a:srgbClr val="404040"/>
                  </a:solidFill>
                  <a:latin typeface="ITC Franklin Gothic LT"/>
                  <a:ea typeface="ITC Franklin Gothic LT"/>
                  <a:cs typeface="ITC Franklin Gothic LT"/>
                  <a:sym typeface="ITC Franklin Gothic LT"/>
                </a:rPr>
                <a:t>, such as antenatal care coverage or births attended by skilled personnel.</a:t>
              </a:r>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Data Input (Target Variable)</a:t>
              </a:r>
              <a:r>
                <a:rPr lang="en-US" sz="2100" dirty="0">
                  <a:solidFill>
                    <a:srgbClr val="404040"/>
                  </a:solidFill>
                  <a:latin typeface="ITC Franklin Gothic LT"/>
                  <a:ea typeface="ITC Franklin Gothic LT"/>
                  <a:cs typeface="ITC Franklin Gothic LT"/>
                  <a:sym typeface="ITC Franklin Gothic LT"/>
                </a:rPr>
                <a:t>: </a:t>
              </a:r>
              <a:r>
                <a:rPr lang="en-US" sz="2100" dirty="0" err="1">
                  <a:solidFill>
                    <a:srgbClr val="404040"/>
                  </a:solidFill>
                  <a:latin typeface="ITC Franklin Gothic LT"/>
                  <a:ea typeface="ITC Franklin Gothic LT"/>
                  <a:cs typeface="ITC Franklin Gothic LT"/>
                  <a:sym typeface="ITC Franklin Gothic LT"/>
                </a:rPr>
                <a:t>DataValue</a:t>
              </a:r>
              <a:endParaRPr lang="en-US" sz="2100" dirty="0">
                <a:solidFill>
                  <a:srgbClr val="404040"/>
                </a:solidFill>
                <a:latin typeface="ITC Franklin Gothic LT"/>
                <a:ea typeface="ITC Franklin Gothic LT"/>
                <a:cs typeface="ITC Franklin Gothic LT"/>
                <a:sym typeface="ITC Franklin Gothic LT"/>
              </a:endParaRP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Represents the numeric value of maternal health indicators such as:</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Antenatal care coverage</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Births attended by skilled health personnel</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Adolescent birth rate</a:t>
              </a:r>
            </a:p>
            <a:p>
              <a:pPr marL="569595" lvl="1"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 </a:t>
              </a:r>
              <a:r>
                <a:rPr lang="en-US" sz="2100" b="1" dirty="0">
                  <a:solidFill>
                    <a:srgbClr val="000000"/>
                  </a:solidFill>
                  <a:latin typeface="ITC Franklin Gothic LT Semi-Bold"/>
                  <a:ea typeface="ITC Franklin Gothic LT Semi-Bold"/>
                  <a:cs typeface="ITC Franklin Gothic LT Semi-Bold"/>
                  <a:sym typeface="ITC Franklin Gothic LT Semi-Bold"/>
                </a:rPr>
                <a:t>Input Features:</a:t>
              </a:r>
            </a:p>
            <a:p>
              <a:pPr marL="920750" lvl="2" indent="-342900" algn="l">
                <a:lnSpc>
                  <a:spcPts val="2520"/>
                </a:lnSpc>
                <a:buClr>
                  <a:schemeClr val="accent1"/>
                </a:buClr>
                <a:buFont typeface="Wingdings" panose="05000000000000000000" pitchFamily="2" charset="2"/>
                <a:buChar char="§"/>
              </a:pPr>
              <a:r>
                <a:rPr lang="en-US" sz="2100" dirty="0" err="1">
                  <a:solidFill>
                    <a:srgbClr val="000000"/>
                  </a:solidFill>
                  <a:latin typeface="ITC Franklin Gothic LT"/>
                  <a:ea typeface="ITC Franklin Gothic LT"/>
                  <a:cs typeface="ITC Franklin Gothic LT"/>
                  <a:sym typeface="ITC Franklin Gothic LT"/>
                </a:rPr>
                <a:t>TimePeriod</a:t>
              </a:r>
              <a:r>
                <a:rPr lang="en-US" sz="2100" dirty="0">
                  <a:solidFill>
                    <a:srgbClr val="000000"/>
                  </a:solidFill>
                  <a:latin typeface="ITC Franklin Gothic LT"/>
                  <a:ea typeface="ITC Franklin Gothic LT"/>
                  <a:cs typeface="ITC Franklin Gothic LT"/>
                  <a:sym typeface="ITC Franklin Gothic LT"/>
                </a:rPr>
                <a:t> (e.g., 2015-16)</a:t>
              </a:r>
            </a:p>
            <a:p>
              <a:pPr marL="920750" lvl="2"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Indicator (e.g., Antenatal care coverage)</a:t>
              </a:r>
            </a:p>
            <a:p>
              <a:pPr marL="920750" lvl="2"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Subgroup (e.g., Urban, Rural)</a:t>
              </a:r>
            </a:p>
            <a:p>
              <a:pPr marL="920750" lvl="2"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 These features were one-hot encoded to convert categorical values into numerical form for machine learning.</a:t>
              </a:r>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Training Process:</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Used train-test split (80/20) to divide data for training and testing.</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Achieved a very low Mean Squared Error (MSE), indicating accurate predictions.</a:t>
              </a:r>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Prediction Process:</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The trained Linear Regression algorithm predicts future maternal health indicator values based on encoded historical data inputs like </a:t>
              </a:r>
              <a:r>
                <a:rPr lang="en-US" sz="2100" dirty="0" err="1">
                  <a:solidFill>
                    <a:srgbClr val="404040"/>
                  </a:solidFill>
                  <a:latin typeface="ITC Franklin Gothic LT"/>
                  <a:ea typeface="ITC Franklin Gothic LT"/>
                  <a:cs typeface="ITC Franklin Gothic LT"/>
                  <a:sym typeface="ITC Franklin Gothic LT"/>
                </a:rPr>
                <a:t>TimePeriod</a:t>
              </a:r>
              <a:r>
                <a:rPr lang="en-US" sz="2100" dirty="0">
                  <a:solidFill>
                    <a:srgbClr val="404040"/>
                  </a:solidFill>
                  <a:latin typeface="ITC Franklin Gothic LT"/>
                  <a:ea typeface="ITC Franklin Gothic LT"/>
                  <a:cs typeface="ITC Franklin Gothic LT"/>
                  <a:sym typeface="ITC Franklin Gothic LT"/>
                </a:rPr>
                <a:t>, Indicator, and Subgroup, without requiring real-time data during prediction using model which was trained and saved within IBM Watson Studio.</a:t>
              </a:r>
            </a:p>
            <a:p>
              <a:pPr marL="342900" indent="-342900" algn="l">
                <a:lnSpc>
                  <a:spcPts val="2520"/>
                </a:lnSpc>
                <a:buClr>
                  <a:schemeClr val="accent1"/>
                </a:buClr>
                <a:buFont typeface="Wingdings" panose="05000000000000000000" pitchFamily="2" charset="2"/>
                <a:buChar char="§"/>
              </a:pPr>
              <a:endParaRPr lang="en-US" sz="2100" dirty="0">
                <a:solidFill>
                  <a:srgbClr val="404040"/>
                </a:solidFill>
                <a:latin typeface="ITC Franklin Gothic LT"/>
                <a:ea typeface="ITC Franklin Gothic LT"/>
                <a:cs typeface="ITC Franklin Gothic LT"/>
                <a:sym typeface="ITC Franklin Gothic LT"/>
              </a:endParaRPr>
            </a:p>
            <a:p>
              <a:pPr marL="866775" lvl="2" indent="-288925" algn="l">
                <a:lnSpc>
                  <a:spcPts val="2772"/>
                </a:lnSpc>
              </a:pPr>
              <a:endParaRPr lang="en-US" sz="2100" dirty="0">
                <a:solidFill>
                  <a:srgbClr val="404040"/>
                </a:solidFill>
                <a:latin typeface="ITC Franklin Gothic LT"/>
                <a:ea typeface="ITC Franklin Gothic LT"/>
                <a:cs typeface="ITC Franklin Gothic LT"/>
                <a:sym typeface="ITC Franklin Gothic 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7D024-FE87-B8D9-0D6F-FD9B7269429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A11B5DE-3DD7-BD69-F2B5-91D2CF58E080}"/>
              </a:ext>
            </a:extLst>
          </p:cNvPr>
          <p:cNvGrpSpPr/>
          <p:nvPr/>
        </p:nvGrpSpPr>
        <p:grpSpPr>
          <a:xfrm>
            <a:off x="669801" y="685800"/>
            <a:ext cx="5554980" cy="142496"/>
            <a:chOff x="0" y="0"/>
            <a:chExt cx="7406640" cy="189994"/>
          </a:xfrm>
        </p:grpSpPr>
        <p:sp>
          <p:nvSpPr>
            <p:cNvPr id="3" name="Freeform 3">
              <a:extLst>
                <a:ext uri="{FF2B5EF4-FFF2-40B4-BE49-F238E27FC236}">
                  <a16:creationId xmlns:a16="http://schemas.microsoft.com/office/drawing/2014/main" id="{CD7886D4-5DD7-4419-1A5B-E165A71ABDB7}"/>
                </a:ext>
              </a:extLst>
            </p:cNvPr>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a:extLst>
              <a:ext uri="{FF2B5EF4-FFF2-40B4-BE49-F238E27FC236}">
                <a16:creationId xmlns:a16="http://schemas.microsoft.com/office/drawing/2014/main" id="{EF98BB1F-82D6-DB62-E910-E685059A5AD4}"/>
              </a:ext>
            </a:extLst>
          </p:cNvPr>
          <p:cNvGrpSpPr/>
          <p:nvPr/>
        </p:nvGrpSpPr>
        <p:grpSpPr>
          <a:xfrm>
            <a:off x="12063220" y="680464"/>
            <a:ext cx="5554980" cy="147831"/>
            <a:chOff x="0" y="0"/>
            <a:chExt cx="7406640" cy="197108"/>
          </a:xfrm>
        </p:grpSpPr>
        <p:sp>
          <p:nvSpPr>
            <p:cNvPr id="5" name="Freeform 5">
              <a:extLst>
                <a:ext uri="{FF2B5EF4-FFF2-40B4-BE49-F238E27FC236}">
                  <a16:creationId xmlns:a16="http://schemas.microsoft.com/office/drawing/2014/main" id="{0553E573-F4D8-F31F-370D-285418862B20}"/>
                </a:ext>
              </a:extLst>
            </p:cNvPr>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a:extLst>
              <a:ext uri="{FF2B5EF4-FFF2-40B4-BE49-F238E27FC236}">
                <a16:creationId xmlns:a16="http://schemas.microsoft.com/office/drawing/2014/main" id="{3189ADE1-A12E-E0E6-A9EB-7D0E0572FDFE}"/>
              </a:ext>
            </a:extLst>
          </p:cNvPr>
          <p:cNvGrpSpPr/>
          <p:nvPr/>
        </p:nvGrpSpPr>
        <p:grpSpPr>
          <a:xfrm>
            <a:off x="6362745" y="685800"/>
            <a:ext cx="5554980" cy="137160"/>
            <a:chOff x="0" y="0"/>
            <a:chExt cx="7406640" cy="182880"/>
          </a:xfrm>
        </p:grpSpPr>
        <p:sp>
          <p:nvSpPr>
            <p:cNvPr id="7" name="Freeform 7">
              <a:extLst>
                <a:ext uri="{FF2B5EF4-FFF2-40B4-BE49-F238E27FC236}">
                  <a16:creationId xmlns:a16="http://schemas.microsoft.com/office/drawing/2014/main" id="{2092C0B7-C32A-0DF0-F307-C6C042BFFE0A}"/>
                </a:ext>
              </a:extLst>
            </p:cNvPr>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a:extLst>
              <a:ext uri="{FF2B5EF4-FFF2-40B4-BE49-F238E27FC236}">
                <a16:creationId xmlns:a16="http://schemas.microsoft.com/office/drawing/2014/main" id="{0D5DED33-9070-FFFB-CB0A-7D82DF6477CA}"/>
              </a:ext>
            </a:extLst>
          </p:cNvPr>
          <p:cNvGrpSpPr>
            <a:grpSpLocks noChangeAspect="1"/>
          </p:cNvGrpSpPr>
          <p:nvPr/>
        </p:nvGrpSpPr>
        <p:grpSpPr>
          <a:xfrm>
            <a:off x="15727505" y="9656865"/>
            <a:ext cx="1688707" cy="547689"/>
            <a:chOff x="0" y="0"/>
            <a:chExt cx="2251610" cy="730252"/>
          </a:xfrm>
        </p:grpSpPr>
        <p:sp>
          <p:nvSpPr>
            <p:cNvPr id="9" name="Freeform 9" descr="Logo  Description automatically generated">
              <a:extLst>
                <a:ext uri="{FF2B5EF4-FFF2-40B4-BE49-F238E27FC236}">
                  <a16:creationId xmlns:a16="http://schemas.microsoft.com/office/drawing/2014/main" id="{9E3606E4-B959-E9A3-84C7-9CB24DAFD217}"/>
                </a:ext>
              </a:extLst>
            </p:cNvPr>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a:extLst>
              <a:ext uri="{FF2B5EF4-FFF2-40B4-BE49-F238E27FC236}">
                <a16:creationId xmlns:a16="http://schemas.microsoft.com/office/drawing/2014/main" id="{85E97E47-3952-3C54-FE17-D6C46FEEE771}"/>
              </a:ext>
            </a:extLst>
          </p:cNvPr>
          <p:cNvGrpSpPr/>
          <p:nvPr/>
        </p:nvGrpSpPr>
        <p:grpSpPr>
          <a:xfrm>
            <a:off x="871788" y="601234"/>
            <a:ext cx="16544424" cy="1149476"/>
            <a:chOff x="0" y="0"/>
            <a:chExt cx="22059232" cy="1532635"/>
          </a:xfrm>
        </p:grpSpPr>
        <p:sp>
          <p:nvSpPr>
            <p:cNvPr id="11" name="Freeform 11">
              <a:extLst>
                <a:ext uri="{FF2B5EF4-FFF2-40B4-BE49-F238E27FC236}">
                  <a16:creationId xmlns:a16="http://schemas.microsoft.com/office/drawing/2014/main" id="{E7307219-6964-5497-F190-B450B1314B06}"/>
                </a:ext>
              </a:extLst>
            </p:cNvPr>
            <p:cNvSpPr/>
            <p:nvPr/>
          </p:nvSpPr>
          <p:spPr>
            <a:xfrm>
              <a:off x="0" y="0"/>
              <a:ext cx="22059232" cy="1532635"/>
            </a:xfrm>
            <a:custGeom>
              <a:avLst/>
              <a:gdLst/>
              <a:ahLst/>
              <a:cxnLst/>
              <a:rect l="l" t="t" r="r" b="b"/>
              <a:pathLst>
                <a:path w="22059232" h="1532635">
                  <a:moveTo>
                    <a:pt x="0" y="0"/>
                  </a:moveTo>
                  <a:lnTo>
                    <a:pt x="22059232" y="0"/>
                  </a:lnTo>
                  <a:lnTo>
                    <a:pt x="22059232" y="1532635"/>
                  </a:lnTo>
                  <a:lnTo>
                    <a:pt x="0" y="1532635"/>
                  </a:lnTo>
                  <a:close/>
                </a:path>
              </a:pathLst>
            </a:custGeom>
            <a:solidFill>
              <a:srgbClr val="000000">
                <a:alpha val="0"/>
              </a:srgbClr>
            </a:solidFill>
          </p:spPr>
        </p:sp>
        <p:sp>
          <p:nvSpPr>
            <p:cNvPr id="12" name="TextBox 12">
              <a:extLst>
                <a:ext uri="{FF2B5EF4-FFF2-40B4-BE49-F238E27FC236}">
                  <a16:creationId xmlns:a16="http://schemas.microsoft.com/office/drawing/2014/main" id="{34EFEEE7-DB26-AD5D-04F4-74CB0CADED76}"/>
                </a:ext>
              </a:extLst>
            </p:cNvPr>
            <p:cNvSpPr txBox="1"/>
            <p:nvPr/>
          </p:nvSpPr>
          <p:spPr>
            <a:xfrm>
              <a:off x="0" y="-114300"/>
              <a:ext cx="22059232" cy="1646935"/>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Result</a:t>
              </a:r>
            </a:p>
          </p:txBody>
        </p:sp>
      </p:grpSp>
      <p:grpSp>
        <p:nvGrpSpPr>
          <p:cNvPr id="13" name="Group 13">
            <a:extLst>
              <a:ext uri="{FF2B5EF4-FFF2-40B4-BE49-F238E27FC236}">
                <a16:creationId xmlns:a16="http://schemas.microsoft.com/office/drawing/2014/main" id="{734C8E4C-1E53-E8DD-8DAF-4A79D05B870C}"/>
              </a:ext>
            </a:extLst>
          </p:cNvPr>
          <p:cNvGrpSpPr/>
          <p:nvPr/>
        </p:nvGrpSpPr>
        <p:grpSpPr>
          <a:xfrm>
            <a:off x="871788" y="1953039"/>
            <a:ext cx="16544422" cy="7009986"/>
            <a:chOff x="0" y="0"/>
            <a:chExt cx="22059230" cy="9346648"/>
          </a:xfrm>
        </p:grpSpPr>
        <p:sp>
          <p:nvSpPr>
            <p:cNvPr id="14" name="Freeform 14">
              <a:extLst>
                <a:ext uri="{FF2B5EF4-FFF2-40B4-BE49-F238E27FC236}">
                  <a16:creationId xmlns:a16="http://schemas.microsoft.com/office/drawing/2014/main" id="{D2F6F55D-8436-442F-31A6-41474AE1F472}"/>
                </a:ext>
              </a:extLst>
            </p:cNvPr>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a:extLst>
                <a:ext uri="{FF2B5EF4-FFF2-40B4-BE49-F238E27FC236}">
                  <a16:creationId xmlns:a16="http://schemas.microsoft.com/office/drawing/2014/main" id="{5061A6EC-D2F5-4C44-265C-5D61C0ED9D05}"/>
                </a:ext>
              </a:extLst>
            </p:cNvPr>
            <p:cNvSpPr txBox="1"/>
            <p:nvPr/>
          </p:nvSpPr>
          <p:spPr>
            <a:xfrm>
              <a:off x="0" y="-114300"/>
              <a:ext cx="22059230" cy="9460948"/>
            </a:xfrm>
            <a:prstGeom prst="rect">
              <a:avLst/>
            </a:prstGeom>
          </p:spPr>
          <p:txBody>
            <a:bodyPr lIns="0" tIns="0" rIns="0" bIns="0" rtlCol="0" anchor="ctr"/>
            <a:lstStyle/>
            <a:p>
              <a:pPr algn="l">
                <a:lnSpc>
                  <a:spcPts val="4752"/>
                </a:lnSpc>
              </a:pPr>
              <a:endParaRPr lang="en-US" sz="3600" dirty="0">
                <a:solidFill>
                  <a:srgbClr val="0F0F0F"/>
                </a:solidFill>
                <a:latin typeface="ITC Franklin Gothic LT"/>
                <a:ea typeface="ITC Franklin Gothic LT"/>
                <a:cs typeface="ITC Franklin Gothic LT"/>
                <a:sym typeface="ITC Franklin Gothic LT"/>
              </a:endParaRPr>
            </a:p>
          </p:txBody>
        </p:sp>
      </p:grpSp>
      <p:pic>
        <p:nvPicPr>
          <p:cNvPr id="22" name="Picture 21">
            <a:extLst>
              <a:ext uri="{FF2B5EF4-FFF2-40B4-BE49-F238E27FC236}">
                <a16:creationId xmlns:a16="http://schemas.microsoft.com/office/drawing/2014/main" id="{6BD52C69-2DF4-4C99-D1AD-B8AFEAF080C5}"/>
              </a:ext>
            </a:extLst>
          </p:cNvPr>
          <p:cNvPicPr>
            <a:picLocks noChangeAspect="1"/>
          </p:cNvPicPr>
          <p:nvPr/>
        </p:nvPicPr>
        <p:blipFill>
          <a:blip r:embed="rId3">
            <a:extLst>
              <a:ext uri="{28A0092B-C50C-407E-A947-70E740481C1C}">
                <a14:useLocalDpi xmlns:a14="http://schemas.microsoft.com/office/drawing/2010/main" val="0"/>
              </a:ext>
            </a:extLst>
          </a:blip>
          <a:srcRect l="1231" r="815"/>
          <a:stretch>
            <a:fillRect/>
          </a:stretch>
        </p:blipFill>
        <p:spPr>
          <a:xfrm>
            <a:off x="1616199" y="1750710"/>
            <a:ext cx="16002000" cy="7712678"/>
          </a:xfrm>
          <a:prstGeom prst="rect">
            <a:avLst/>
          </a:prstGeom>
        </p:spPr>
      </p:pic>
    </p:spTree>
    <p:extLst>
      <p:ext uri="{BB962C8B-B14F-4D97-AF65-F5344CB8AC3E}">
        <p14:creationId xmlns:p14="http://schemas.microsoft.com/office/powerpoint/2010/main" val="306214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8225C-2D5E-22D4-C314-5044FB6367E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7BE729A-D59D-3E3C-B2F4-2CAA51D805BA}"/>
              </a:ext>
            </a:extLst>
          </p:cNvPr>
          <p:cNvGrpSpPr/>
          <p:nvPr/>
        </p:nvGrpSpPr>
        <p:grpSpPr>
          <a:xfrm>
            <a:off x="669801" y="685800"/>
            <a:ext cx="5554980" cy="142496"/>
            <a:chOff x="0" y="0"/>
            <a:chExt cx="7406640" cy="189994"/>
          </a:xfrm>
        </p:grpSpPr>
        <p:sp>
          <p:nvSpPr>
            <p:cNvPr id="3" name="Freeform 3">
              <a:extLst>
                <a:ext uri="{FF2B5EF4-FFF2-40B4-BE49-F238E27FC236}">
                  <a16:creationId xmlns:a16="http://schemas.microsoft.com/office/drawing/2014/main" id="{3D75B330-5D30-188F-0842-F783148E3C43}"/>
                </a:ext>
              </a:extLst>
            </p:cNvPr>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a:extLst>
              <a:ext uri="{FF2B5EF4-FFF2-40B4-BE49-F238E27FC236}">
                <a16:creationId xmlns:a16="http://schemas.microsoft.com/office/drawing/2014/main" id="{B366C395-1CAE-2205-F984-5C06CA78AA9C}"/>
              </a:ext>
            </a:extLst>
          </p:cNvPr>
          <p:cNvGrpSpPr/>
          <p:nvPr/>
        </p:nvGrpSpPr>
        <p:grpSpPr>
          <a:xfrm>
            <a:off x="12063220" y="680464"/>
            <a:ext cx="5554980" cy="147831"/>
            <a:chOff x="0" y="0"/>
            <a:chExt cx="7406640" cy="197108"/>
          </a:xfrm>
        </p:grpSpPr>
        <p:sp>
          <p:nvSpPr>
            <p:cNvPr id="5" name="Freeform 5">
              <a:extLst>
                <a:ext uri="{FF2B5EF4-FFF2-40B4-BE49-F238E27FC236}">
                  <a16:creationId xmlns:a16="http://schemas.microsoft.com/office/drawing/2014/main" id="{31B17D55-DCF0-F6ED-F47B-356079C13E55}"/>
                </a:ext>
              </a:extLst>
            </p:cNvPr>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a:extLst>
              <a:ext uri="{FF2B5EF4-FFF2-40B4-BE49-F238E27FC236}">
                <a16:creationId xmlns:a16="http://schemas.microsoft.com/office/drawing/2014/main" id="{71238832-C7FB-1B1D-994D-7760E3CE2489}"/>
              </a:ext>
            </a:extLst>
          </p:cNvPr>
          <p:cNvGrpSpPr/>
          <p:nvPr/>
        </p:nvGrpSpPr>
        <p:grpSpPr>
          <a:xfrm>
            <a:off x="6362745" y="685800"/>
            <a:ext cx="5554980" cy="137160"/>
            <a:chOff x="0" y="0"/>
            <a:chExt cx="7406640" cy="182880"/>
          </a:xfrm>
        </p:grpSpPr>
        <p:sp>
          <p:nvSpPr>
            <p:cNvPr id="7" name="Freeform 7">
              <a:extLst>
                <a:ext uri="{FF2B5EF4-FFF2-40B4-BE49-F238E27FC236}">
                  <a16:creationId xmlns:a16="http://schemas.microsoft.com/office/drawing/2014/main" id="{5B0EFFC2-CC28-DB4B-8496-B8E9A0C77F38}"/>
                </a:ext>
              </a:extLst>
            </p:cNvPr>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a:extLst>
              <a:ext uri="{FF2B5EF4-FFF2-40B4-BE49-F238E27FC236}">
                <a16:creationId xmlns:a16="http://schemas.microsoft.com/office/drawing/2014/main" id="{DB0CD8E5-E120-3896-915C-6B9C83AD3E0B}"/>
              </a:ext>
            </a:extLst>
          </p:cNvPr>
          <p:cNvGrpSpPr>
            <a:grpSpLocks noChangeAspect="1"/>
          </p:cNvGrpSpPr>
          <p:nvPr/>
        </p:nvGrpSpPr>
        <p:grpSpPr>
          <a:xfrm>
            <a:off x="15727505" y="9656865"/>
            <a:ext cx="1688707" cy="547689"/>
            <a:chOff x="0" y="0"/>
            <a:chExt cx="2251610" cy="730252"/>
          </a:xfrm>
        </p:grpSpPr>
        <p:sp>
          <p:nvSpPr>
            <p:cNvPr id="9" name="Freeform 9" descr="Logo  Description automatically generated">
              <a:extLst>
                <a:ext uri="{FF2B5EF4-FFF2-40B4-BE49-F238E27FC236}">
                  <a16:creationId xmlns:a16="http://schemas.microsoft.com/office/drawing/2014/main" id="{4AA8C49B-C2EF-1E3E-E83E-BD06ADB210A2}"/>
                </a:ext>
              </a:extLst>
            </p:cNvPr>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a:extLst>
              <a:ext uri="{FF2B5EF4-FFF2-40B4-BE49-F238E27FC236}">
                <a16:creationId xmlns:a16="http://schemas.microsoft.com/office/drawing/2014/main" id="{EF75C0A4-D6B4-DD81-AE0C-DF3F53817029}"/>
              </a:ext>
            </a:extLst>
          </p:cNvPr>
          <p:cNvGrpSpPr/>
          <p:nvPr/>
        </p:nvGrpSpPr>
        <p:grpSpPr>
          <a:xfrm>
            <a:off x="871788" y="601234"/>
            <a:ext cx="16544424" cy="1149476"/>
            <a:chOff x="0" y="0"/>
            <a:chExt cx="22059232" cy="1532635"/>
          </a:xfrm>
        </p:grpSpPr>
        <p:sp>
          <p:nvSpPr>
            <p:cNvPr id="11" name="Freeform 11">
              <a:extLst>
                <a:ext uri="{FF2B5EF4-FFF2-40B4-BE49-F238E27FC236}">
                  <a16:creationId xmlns:a16="http://schemas.microsoft.com/office/drawing/2014/main" id="{E91ED4F0-2B76-1E2F-6AF7-526542608CF7}"/>
                </a:ext>
              </a:extLst>
            </p:cNvPr>
            <p:cNvSpPr/>
            <p:nvPr/>
          </p:nvSpPr>
          <p:spPr>
            <a:xfrm>
              <a:off x="0" y="0"/>
              <a:ext cx="22059232" cy="1532635"/>
            </a:xfrm>
            <a:custGeom>
              <a:avLst/>
              <a:gdLst/>
              <a:ahLst/>
              <a:cxnLst/>
              <a:rect l="l" t="t" r="r" b="b"/>
              <a:pathLst>
                <a:path w="22059232" h="1532635">
                  <a:moveTo>
                    <a:pt x="0" y="0"/>
                  </a:moveTo>
                  <a:lnTo>
                    <a:pt x="22059232" y="0"/>
                  </a:lnTo>
                  <a:lnTo>
                    <a:pt x="22059232" y="1532635"/>
                  </a:lnTo>
                  <a:lnTo>
                    <a:pt x="0" y="1532635"/>
                  </a:lnTo>
                  <a:close/>
                </a:path>
              </a:pathLst>
            </a:custGeom>
            <a:solidFill>
              <a:srgbClr val="000000">
                <a:alpha val="0"/>
              </a:srgbClr>
            </a:solidFill>
          </p:spPr>
        </p:sp>
        <p:sp>
          <p:nvSpPr>
            <p:cNvPr id="12" name="TextBox 12">
              <a:extLst>
                <a:ext uri="{FF2B5EF4-FFF2-40B4-BE49-F238E27FC236}">
                  <a16:creationId xmlns:a16="http://schemas.microsoft.com/office/drawing/2014/main" id="{C7942322-9BCA-628E-D0A9-547850C4808E}"/>
                </a:ext>
              </a:extLst>
            </p:cNvPr>
            <p:cNvSpPr txBox="1"/>
            <p:nvPr/>
          </p:nvSpPr>
          <p:spPr>
            <a:xfrm>
              <a:off x="0" y="-114300"/>
              <a:ext cx="22059232" cy="1646935"/>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Result</a:t>
              </a:r>
            </a:p>
          </p:txBody>
        </p:sp>
      </p:grpSp>
      <p:grpSp>
        <p:nvGrpSpPr>
          <p:cNvPr id="13" name="Group 13">
            <a:extLst>
              <a:ext uri="{FF2B5EF4-FFF2-40B4-BE49-F238E27FC236}">
                <a16:creationId xmlns:a16="http://schemas.microsoft.com/office/drawing/2014/main" id="{1BB84002-A20E-B551-4FC8-C604FB1E13AC}"/>
              </a:ext>
            </a:extLst>
          </p:cNvPr>
          <p:cNvGrpSpPr/>
          <p:nvPr/>
        </p:nvGrpSpPr>
        <p:grpSpPr>
          <a:xfrm>
            <a:off x="871788" y="1953039"/>
            <a:ext cx="16544422" cy="7009986"/>
            <a:chOff x="0" y="0"/>
            <a:chExt cx="22059230" cy="9346648"/>
          </a:xfrm>
        </p:grpSpPr>
        <p:sp>
          <p:nvSpPr>
            <p:cNvPr id="14" name="Freeform 14">
              <a:extLst>
                <a:ext uri="{FF2B5EF4-FFF2-40B4-BE49-F238E27FC236}">
                  <a16:creationId xmlns:a16="http://schemas.microsoft.com/office/drawing/2014/main" id="{157C6240-0498-97BC-0117-A002558C2F20}"/>
                </a:ext>
              </a:extLst>
            </p:cNvPr>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a:extLst>
                <a:ext uri="{FF2B5EF4-FFF2-40B4-BE49-F238E27FC236}">
                  <a16:creationId xmlns:a16="http://schemas.microsoft.com/office/drawing/2014/main" id="{D0B115DE-5109-F11E-6AE4-0A8182828B87}"/>
                </a:ext>
              </a:extLst>
            </p:cNvPr>
            <p:cNvSpPr txBox="1"/>
            <p:nvPr/>
          </p:nvSpPr>
          <p:spPr>
            <a:xfrm>
              <a:off x="0" y="-114300"/>
              <a:ext cx="22059230" cy="9460948"/>
            </a:xfrm>
            <a:prstGeom prst="rect">
              <a:avLst/>
            </a:prstGeom>
          </p:spPr>
          <p:txBody>
            <a:bodyPr lIns="0" tIns="0" rIns="0" bIns="0" rtlCol="0" anchor="ctr"/>
            <a:lstStyle/>
            <a:p>
              <a:pPr algn="l">
                <a:lnSpc>
                  <a:spcPts val="4752"/>
                </a:lnSpc>
              </a:pPr>
              <a:endParaRPr lang="en-US" sz="3600" dirty="0">
                <a:solidFill>
                  <a:srgbClr val="0F0F0F"/>
                </a:solidFill>
                <a:latin typeface="ITC Franklin Gothic LT"/>
                <a:ea typeface="ITC Franklin Gothic LT"/>
                <a:cs typeface="ITC Franklin Gothic LT"/>
                <a:sym typeface="ITC Franklin Gothic LT"/>
              </a:endParaRPr>
            </a:p>
          </p:txBody>
        </p:sp>
      </p:grpSp>
      <p:pic>
        <p:nvPicPr>
          <p:cNvPr id="17" name="Picture 16">
            <a:extLst>
              <a:ext uri="{FF2B5EF4-FFF2-40B4-BE49-F238E27FC236}">
                <a16:creationId xmlns:a16="http://schemas.microsoft.com/office/drawing/2014/main" id="{F4245EA2-3FD0-FE5D-37DF-057CFC5ACB90}"/>
              </a:ext>
            </a:extLst>
          </p:cNvPr>
          <p:cNvPicPr>
            <a:picLocks noChangeAspect="1"/>
          </p:cNvPicPr>
          <p:nvPr/>
        </p:nvPicPr>
        <p:blipFill>
          <a:blip r:embed="rId3">
            <a:extLst>
              <a:ext uri="{28A0092B-C50C-407E-A947-70E740481C1C}">
                <a14:useLocalDpi xmlns:a14="http://schemas.microsoft.com/office/drawing/2010/main" val="0"/>
              </a:ext>
            </a:extLst>
          </a:blip>
          <a:srcRect l="2822" r="2822"/>
          <a:stretch/>
        </p:blipFill>
        <p:spPr>
          <a:xfrm>
            <a:off x="2133600" y="1781142"/>
            <a:ext cx="15245721" cy="7645184"/>
          </a:xfrm>
          <a:prstGeom prst="rect">
            <a:avLst/>
          </a:prstGeom>
        </p:spPr>
      </p:pic>
    </p:spTree>
    <p:extLst>
      <p:ext uri="{BB962C8B-B14F-4D97-AF65-F5344CB8AC3E}">
        <p14:creationId xmlns:p14="http://schemas.microsoft.com/office/powerpoint/2010/main" val="335313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28700"/>
            <a:ext cx="16544424" cy="1101014"/>
            <a:chOff x="0" y="0"/>
            <a:chExt cx="22059232" cy="1468018"/>
          </a:xfrm>
        </p:grpSpPr>
        <p:sp>
          <p:nvSpPr>
            <p:cNvPr id="11" name="Freeform 11"/>
            <p:cNvSpPr/>
            <p:nvPr/>
          </p:nvSpPr>
          <p:spPr>
            <a:xfrm>
              <a:off x="0" y="0"/>
              <a:ext cx="22059232" cy="1468018"/>
            </a:xfrm>
            <a:custGeom>
              <a:avLst/>
              <a:gdLst/>
              <a:ahLst/>
              <a:cxnLst/>
              <a:rect l="l" t="t" r="r" b="b"/>
              <a:pathLst>
                <a:path w="22059232" h="1468018">
                  <a:moveTo>
                    <a:pt x="0" y="0"/>
                  </a:moveTo>
                  <a:lnTo>
                    <a:pt x="22059232" y="0"/>
                  </a:lnTo>
                  <a:lnTo>
                    <a:pt x="22059232" y="1468018"/>
                  </a:lnTo>
                  <a:lnTo>
                    <a:pt x="0" y="1468018"/>
                  </a:lnTo>
                  <a:close/>
                </a:path>
              </a:pathLst>
            </a:custGeom>
            <a:solidFill>
              <a:srgbClr val="000000">
                <a:alpha val="0"/>
              </a:srgbClr>
            </a:solidFill>
          </p:spPr>
        </p:sp>
        <p:sp>
          <p:nvSpPr>
            <p:cNvPr id="12" name="TextBox 12"/>
            <p:cNvSpPr txBox="1"/>
            <p:nvPr/>
          </p:nvSpPr>
          <p:spPr>
            <a:xfrm>
              <a:off x="0" y="-114300"/>
              <a:ext cx="22059232" cy="1582318"/>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Conclusion</a:t>
              </a:r>
            </a:p>
          </p:txBody>
        </p:sp>
      </p:grpSp>
      <p:grpSp>
        <p:nvGrpSpPr>
          <p:cNvPr id="13" name="Group 13"/>
          <p:cNvGrpSpPr/>
          <p:nvPr/>
        </p:nvGrpSpPr>
        <p:grpSpPr>
          <a:xfrm>
            <a:off x="868024" y="1378802"/>
            <a:ext cx="16544422" cy="5391011"/>
            <a:chOff x="0" y="0"/>
            <a:chExt cx="22059230" cy="7188014"/>
          </a:xfrm>
        </p:grpSpPr>
        <p:sp>
          <p:nvSpPr>
            <p:cNvPr id="14" name="Freeform 14"/>
            <p:cNvSpPr/>
            <p:nvPr/>
          </p:nvSpPr>
          <p:spPr>
            <a:xfrm>
              <a:off x="0" y="0"/>
              <a:ext cx="22059230" cy="7188014"/>
            </a:xfrm>
            <a:custGeom>
              <a:avLst/>
              <a:gdLst/>
              <a:ahLst/>
              <a:cxnLst/>
              <a:rect l="l" t="t" r="r" b="b"/>
              <a:pathLst>
                <a:path w="22059230" h="7188014">
                  <a:moveTo>
                    <a:pt x="0" y="0"/>
                  </a:moveTo>
                  <a:lnTo>
                    <a:pt x="22059230" y="0"/>
                  </a:lnTo>
                  <a:lnTo>
                    <a:pt x="22059230" y="7188014"/>
                  </a:lnTo>
                  <a:lnTo>
                    <a:pt x="0" y="7188014"/>
                  </a:lnTo>
                  <a:close/>
                </a:path>
              </a:pathLst>
            </a:custGeom>
            <a:solidFill>
              <a:srgbClr val="000000">
                <a:alpha val="0"/>
              </a:srgbClr>
            </a:solidFill>
          </p:spPr>
        </p:sp>
        <p:sp>
          <p:nvSpPr>
            <p:cNvPr id="15" name="TextBox 15"/>
            <p:cNvSpPr txBox="1"/>
            <p:nvPr/>
          </p:nvSpPr>
          <p:spPr>
            <a:xfrm>
              <a:off x="0" y="-95250"/>
              <a:ext cx="22059230" cy="7283264"/>
            </a:xfrm>
            <a:prstGeom prst="rect">
              <a:avLst/>
            </a:prstGeom>
          </p:spPr>
          <p:txBody>
            <a:bodyPr lIns="0" tIns="0" rIns="0" bIns="0" rtlCol="0" anchor="ctr"/>
            <a:lstStyle/>
            <a:p>
              <a:pPr algn="l">
                <a:lnSpc>
                  <a:spcPts val="3960"/>
                </a:lnSpc>
              </a:pPr>
              <a:endParaRPr/>
            </a:p>
            <a:p>
              <a:pPr marL="542925" lvl="1" indent="-271462" algn="l">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The project successfully showcases the use of IBM Cloud in addressing a real-world health goal (SDG 3.1).</a:t>
              </a:r>
            </a:p>
            <a:p>
              <a:pPr marL="542925" lvl="1" indent="-271462" algn="l">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It demonstrates how machine learning models can uncover key trends in maternal health.</a:t>
              </a:r>
            </a:p>
            <a:p>
              <a:pPr marL="542925" lvl="1" indent="-271462" algn="l">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While some indicators showed high variance, the project establishes a strong foundation for scalable analysis.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602</Words>
  <Application>Microsoft Office PowerPoint</Application>
  <PresentationFormat>Custom</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ITC Franklin Gothic LT Semi-Bold</vt:lpstr>
      <vt:lpstr>Arial Bold</vt:lpstr>
      <vt:lpstr>Calibri</vt:lpstr>
      <vt:lpstr>Arial</vt:lpstr>
      <vt:lpstr>ITC Franklin Gothic LT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ProjectTemplate_ml - Copy.pptx</dc:title>
  <dc:creator>Sheeban Khan</dc:creator>
  <cp:lastModifiedBy>Sheeban Khan</cp:lastModifiedBy>
  <cp:revision>2</cp:revision>
  <dcterms:created xsi:type="dcterms:W3CDTF">2006-08-16T00:00:00Z</dcterms:created>
  <dcterms:modified xsi:type="dcterms:W3CDTF">2025-08-06T19:55:29Z</dcterms:modified>
  <dc:identifier>DAGvCyfiSUM</dc:identifier>
</cp:coreProperties>
</file>