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2" r:id="rId6"/>
    <p:sldId id="263" r:id="rId7"/>
    <p:sldId id="260" r:id="rId8"/>
    <p:sldId id="264" r:id="rId9"/>
    <p:sldId id="261" r:id="rId10"/>
    <p:sldId id="265" r:id="rId11"/>
    <p:sldId id="267" r:id="rId12"/>
    <p:sldId id="266"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002" autoAdjust="0"/>
    <p:restoredTop sz="94660"/>
  </p:normalViewPr>
  <p:slideViewPr>
    <p:cSldViewPr snapToGrid="0">
      <p:cViewPr varScale="1">
        <p:scale>
          <a:sx n="62" d="100"/>
          <a:sy n="62" d="100"/>
        </p:scale>
        <p:origin x="8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13073146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2197453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8100984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3364897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739579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29069122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20173432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39316784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4841499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E130A45-8ABC-4C0F-9C01-2C30C0D8CDFA}" type="datetimeFigureOut">
              <a:rPr lang="en-GB" smtClean="0"/>
              <a:t>30/10/2024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17564420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E130A45-8ABC-4C0F-9C01-2C30C0D8CDFA}" type="datetimeFigureOut">
              <a:rPr lang="en-GB" smtClean="0"/>
              <a:t>30/10/2024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2429990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E130A45-8ABC-4C0F-9C01-2C30C0D8CDFA}" type="datetimeFigureOut">
              <a:rPr lang="en-GB" smtClean="0"/>
              <a:t>30/10/2024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602312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E130A45-8ABC-4C0F-9C01-2C30C0D8CDFA}" type="datetimeFigureOut">
              <a:rPr lang="en-GB" smtClean="0"/>
              <a:t>30/10/2024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4244817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130A45-8ABC-4C0F-9C01-2C30C0D8CDFA}" type="datetimeFigureOut">
              <a:rPr lang="en-GB" smtClean="0"/>
              <a:t>30/10/2024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14808022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E130A45-8ABC-4C0F-9C01-2C30C0D8CDFA}" type="datetimeFigureOut">
              <a:rPr lang="en-GB" smtClean="0"/>
              <a:t>30/10/2024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1660293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E130A45-8ABC-4C0F-9C01-2C30C0D8CDFA}" type="datetimeFigureOut">
              <a:rPr lang="en-GB" smtClean="0"/>
              <a:t>30/10/2024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92D12B81-BB41-48B2-8176-C2CC5CD2CC0E}" type="slidenum">
              <a:rPr lang="en-GB" smtClean="0"/>
              <a:t>‹#›</a:t>
            </a:fld>
            <a:endParaRPr lang="en-GB"/>
          </a:p>
        </p:txBody>
      </p:sp>
    </p:spTree>
    <p:extLst>
      <p:ext uri="{BB962C8B-B14F-4D97-AF65-F5344CB8AC3E}">
        <p14:creationId xmlns:p14="http://schemas.microsoft.com/office/powerpoint/2010/main" val="2104466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EE130A45-8ABC-4C0F-9C01-2C30C0D8CDFA}" type="datetimeFigureOut">
              <a:rPr lang="en-GB" smtClean="0"/>
              <a:t>30/10/2024</a:t>
            </a:fld>
            <a:endParaRPr lang="en-GB"/>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92D12B81-BB41-48B2-8176-C2CC5CD2CC0E}" type="slidenum">
              <a:rPr lang="en-GB" smtClean="0"/>
              <a:t>‹#›</a:t>
            </a:fld>
            <a:endParaRPr lang="en-GB"/>
          </a:p>
        </p:txBody>
      </p:sp>
    </p:spTree>
    <p:extLst>
      <p:ext uri="{BB962C8B-B14F-4D97-AF65-F5344CB8AC3E}">
        <p14:creationId xmlns:p14="http://schemas.microsoft.com/office/powerpoint/2010/main" val="31824653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medium.com/@jsspoorthi30112003/detecting-rotten-regions-in-real-time-a-new-approach-for-food-quality-assurance-dafe5277f109"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www.kaggle.com/datasets/swoyam2609/fresh-and-stale-classification"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64E2EB-F355-52D8-A7DF-1D2DC2C08BD1}"/>
              </a:ext>
            </a:extLst>
          </p:cNvPr>
          <p:cNvSpPr>
            <a:spLocks noGrp="1"/>
          </p:cNvSpPr>
          <p:nvPr>
            <p:ph type="ctrTitle"/>
          </p:nvPr>
        </p:nvSpPr>
        <p:spPr/>
        <p:txBody>
          <a:bodyPr>
            <a:normAutofit fontScale="90000"/>
          </a:bodyPr>
          <a:lstStyle/>
          <a:p>
            <a:r>
              <a:rPr lang="en-US" sz="6000" b="1" dirty="0">
                <a:effectLst>
                  <a:outerShdw blurRad="38100" dist="38100" dir="2700000" algn="tl">
                    <a:srgbClr val="000000">
                      <a:alpha val="43137"/>
                    </a:srgbClr>
                  </a:outerShdw>
                </a:effectLst>
              </a:rPr>
              <a:t>Real-Time Food Inspection: Leveraging Machine Vision for Quality Assurance</a:t>
            </a:r>
            <a:endParaRPr lang="en-GB" dirty="0"/>
          </a:p>
        </p:txBody>
      </p:sp>
      <p:sp>
        <p:nvSpPr>
          <p:cNvPr id="3" name="Subtitle 2">
            <a:extLst>
              <a:ext uri="{FF2B5EF4-FFF2-40B4-BE49-F238E27FC236}">
                <a16:creationId xmlns:a16="http://schemas.microsoft.com/office/drawing/2014/main" id="{8F04B1C5-8AB0-0929-3417-C59692FDD93D}"/>
              </a:ext>
            </a:extLst>
          </p:cNvPr>
          <p:cNvSpPr>
            <a:spLocks noGrp="1"/>
          </p:cNvSpPr>
          <p:nvPr>
            <p:ph type="subTitle" idx="1"/>
          </p:nvPr>
        </p:nvSpPr>
        <p:spPr>
          <a:xfrm>
            <a:off x="4034510" y="5478941"/>
            <a:ext cx="7766936" cy="1096899"/>
          </a:xfrm>
        </p:spPr>
        <p:txBody>
          <a:bodyPr/>
          <a:lstStyle/>
          <a:p>
            <a:r>
              <a:rPr lang="en-US" dirty="0">
                <a:solidFill>
                  <a:schemeClr val="bg1"/>
                </a:solidFill>
              </a:rPr>
              <a:t>SPOORTHI JS </a:t>
            </a:r>
          </a:p>
          <a:p>
            <a:r>
              <a:rPr lang="en-US" dirty="0">
                <a:solidFill>
                  <a:schemeClr val="bg1"/>
                </a:solidFill>
              </a:rPr>
              <a:t>21BAI1064</a:t>
            </a:r>
            <a:endParaRPr lang="en-GB" dirty="0">
              <a:solidFill>
                <a:schemeClr val="bg1"/>
              </a:solidFill>
            </a:endParaRPr>
          </a:p>
        </p:txBody>
      </p:sp>
    </p:spTree>
    <p:extLst>
      <p:ext uri="{BB962C8B-B14F-4D97-AF65-F5344CB8AC3E}">
        <p14:creationId xmlns:p14="http://schemas.microsoft.com/office/powerpoint/2010/main" val="3168062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C0659B-CBC5-A3B8-958B-A598C1C8A102}"/>
              </a:ext>
            </a:extLst>
          </p:cNvPr>
          <p:cNvSpPr>
            <a:spLocks noGrp="1"/>
          </p:cNvSpPr>
          <p:nvPr>
            <p:ph type="title"/>
          </p:nvPr>
        </p:nvSpPr>
        <p:spPr/>
        <p:txBody>
          <a:bodyPr/>
          <a:lstStyle/>
          <a:p>
            <a:r>
              <a:rPr lang="en-US" dirty="0"/>
              <a:t>Comparing with existing works </a:t>
            </a:r>
            <a:endParaRPr lang="en-GB" dirty="0"/>
          </a:p>
        </p:txBody>
      </p:sp>
      <p:sp>
        <p:nvSpPr>
          <p:cNvPr id="3" name="Content Placeholder 2">
            <a:extLst>
              <a:ext uri="{FF2B5EF4-FFF2-40B4-BE49-F238E27FC236}">
                <a16:creationId xmlns:a16="http://schemas.microsoft.com/office/drawing/2014/main" id="{71DC2AB3-3DE0-EEF5-E8F7-9DBC6DAF6FFE}"/>
              </a:ext>
            </a:extLst>
          </p:cNvPr>
          <p:cNvSpPr>
            <a:spLocks noGrp="1"/>
          </p:cNvSpPr>
          <p:nvPr>
            <p:ph idx="1"/>
          </p:nvPr>
        </p:nvSpPr>
        <p:spPr/>
        <p:txBody>
          <a:bodyPr>
            <a:normAutofit fontScale="62500" lnSpcReduction="20000"/>
          </a:bodyPr>
          <a:lstStyle/>
          <a:p>
            <a:pPr marL="0" indent="0">
              <a:buNone/>
            </a:pPr>
            <a:r>
              <a:rPr lang="en-US" b="1" dirty="0"/>
              <a:t>Model Accuracy</a:t>
            </a:r>
          </a:p>
          <a:p>
            <a:r>
              <a:rPr lang="en-US" b="1" dirty="0"/>
              <a:t>High Accuracy in Rotten Region Detection: </a:t>
            </a:r>
            <a:r>
              <a:rPr lang="en-US" dirty="0"/>
              <a:t>Our model achieves a validation accuracy of 94%, outperforming recent models like </a:t>
            </a:r>
            <a:r>
              <a:rPr lang="en-US" dirty="0" err="1"/>
              <a:t>EfficientNet</a:t>
            </a:r>
            <a:r>
              <a:rPr lang="en-US" dirty="0"/>
              <a:t> (90%) and </a:t>
            </a:r>
            <a:r>
              <a:rPr lang="en-US" dirty="0" err="1"/>
              <a:t>ResNet</a:t>
            </a:r>
            <a:r>
              <a:rPr lang="en-US" dirty="0"/>
              <a:t> (88%) on similar food inspection tasks.</a:t>
            </a:r>
          </a:p>
          <a:p>
            <a:r>
              <a:rPr lang="en-US" dirty="0"/>
              <a:t>Our model’s 94% accuracy surpasses the 90% reported for </a:t>
            </a:r>
            <a:r>
              <a:rPr lang="en-US" dirty="0" err="1"/>
              <a:t>EfficientNet</a:t>
            </a:r>
            <a:r>
              <a:rPr lang="en-US" dirty="0"/>
              <a:t> in , providing more reliable rotten region identification.</a:t>
            </a:r>
          </a:p>
          <a:p>
            <a:pPr marL="0" indent="0">
              <a:buNone/>
            </a:pPr>
            <a:r>
              <a:rPr lang="en-US" b="1" dirty="0"/>
              <a:t>Processing Time</a:t>
            </a:r>
          </a:p>
          <a:p>
            <a:r>
              <a:rPr lang="en-US" b="1" dirty="0"/>
              <a:t>Real-Time Efficiency: </a:t>
            </a:r>
            <a:r>
              <a:rPr lang="en-US" dirty="0"/>
              <a:t>Average processing time per image is 50 </a:t>
            </a:r>
            <a:r>
              <a:rPr lang="en-US" dirty="0" err="1"/>
              <a:t>ms.</a:t>
            </a:r>
            <a:endParaRPr lang="en-US" dirty="0"/>
          </a:p>
          <a:p>
            <a:pPr marL="0" indent="0">
              <a:buNone/>
            </a:pPr>
            <a:r>
              <a:rPr lang="en-US" dirty="0"/>
              <a:t>     With a 50 </a:t>
            </a:r>
            <a:r>
              <a:rPr lang="en-US" dirty="0" err="1"/>
              <a:t>ms</a:t>
            </a:r>
            <a:r>
              <a:rPr lang="en-US" dirty="0"/>
              <a:t> processing time, our model is optimal for live inspections.</a:t>
            </a:r>
          </a:p>
          <a:p>
            <a:pPr marL="0" indent="0">
              <a:buNone/>
            </a:pPr>
            <a:r>
              <a:rPr lang="en-US" b="1" dirty="0"/>
              <a:t>Precision in Localization</a:t>
            </a:r>
          </a:p>
          <a:p>
            <a:r>
              <a:rPr lang="en-US" dirty="0"/>
              <a:t>Enhanced Precision: Our model isolates rot regions with 96% precision, addressing gaps in baseline models that often detect broader areas.</a:t>
            </a:r>
          </a:p>
          <a:p>
            <a:pPr marL="0" indent="0">
              <a:buNone/>
            </a:pPr>
            <a:r>
              <a:rPr lang="en-US" dirty="0"/>
              <a:t>     Our model’s 96% precision exceeds the 85% seen in baseline models.</a:t>
            </a:r>
          </a:p>
          <a:p>
            <a:r>
              <a:rPr lang="en-US" dirty="0"/>
              <a:t>Subtle Rot Detection: By distinguishing fine cues like color shifts and texture changes, the model identifies early spoilage more effectively.</a:t>
            </a:r>
          </a:p>
          <a:p>
            <a:r>
              <a:rPr lang="en-US" dirty="0"/>
              <a:t>Our model’s precise detection of color and texture irregularities enhances early rot identification, crucial for proactive quality checks."</a:t>
            </a:r>
            <a:endParaRPr lang="en-GB" dirty="0"/>
          </a:p>
        </p:txBody>
      </p:sp>
    </p:spTree>
    <p:extLst>
      <p:ext uri="{BB962C8B-B14F-4D97-AF65-F5344CB8AC3E}">
        <p14:creationId xmlns:p14="http://schemas.microsoft.com/office/powerpoint/2010/main" val="34052743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6D9D7-BC4A-D5F5-125F-79C3ECAE6052}"/>
              </a:ext>
            </a:extLst>
          </p:cNvPr>
          <p:cNvSpPr>
            <a:spLocks noGrp="1"/>
          </p:cNvSpPr>
          <p:nvPr>
            <p:ph type="title"/>
          </p:nvPr>
        </p:nvSpPr>
        <p:spPr/>
        <p:txBody>
          <a:bodyPr/>
          <a:lstStyle/>
          <a:p>
            <a:r>
              <a:rPr lang="en-US" dirty="0"/>
              <a:t>Medium Analyst</a:t>
            </a:r>
            <a:endParaRPr lang="en-GB" dirty="0"/>
          </a:p>
        </p:txBody>
      </p:sp>
      <p:sp>
        <p:nvSpPr>
          <p:cNvPr id="3" name="Content Placeholder 2">
            <a:extLst>
              <a:ext uri="{FF2B5EF4-FFF2-40B4-BE49-F238E27FC236}">
                <a16:creationId xmlns:a16="http://schemas.microsoft.com/office/drawing/2014/main" id="{BF5F192C-9052-9553-79E9-04422E07DE21}"/>
              </a:ext>
            </a:extLst>
          </p:cNvPr>
          <p:cNvSpPr>
            <a:spLocks noGrp="1"/>
          </p:cNvSpPr>
          <p:nvPr>
            <p:ph idx="1"/>
          </p:nvPr>
        </p:nvSpPr>
        <p:spPr>
          <a:xfrm>
            <a:off x="1365703" y="1698252"/>
            <a:ext cx="8596668" cy="3880773"/>
          </a:xfrm>
        </p:spPr>
        <p:txBody>
          <a:bodyPr/>
          <a:lstStyle/>
          <a:p>
            <a:r>
              <a:rPr lang="en-GB" dirty="0">
                <a:hlinkClick r:id="rId2"/>
              </a:rPr>
              <a:t>https://medium.com/@jsspoorthi30112003/detecting-rotten-regions-in-real-time-a-new-approach-for-food-quality-assurance-dafe5277f109</a:t>
            </a:r>
            <a:endParaRPr lang="en-GB" dirty="0"/>
          </a:p>
          <a:p>
            <a:endParaRPr lang="en-GB" dirty="0"/>
          </a:p>
        </p:txBody>
      </p:sp>
      <p:pic>
        <p:nvPicPr>
          <p:cNvPr id="5" name="Picture 4">
            <a:extLst>
              <a:ext uri="{FF2B5EF4-FFF2-40B4-BE49-F238E27FC236}">
                <a16:creationId xmlns:a16="http://schemas.microsoft.com/office/drawing/2014/main" id="{63B6B7D6-9943-9E35-D15F-89BF64DD584C}"/>
              </a:ext>
            </a:extLst>
          </p:cNvPr>
          <p:cNvPicPr>
            <a:picLocks noChangeAspect="1"/>
          </p:cNvPicPr>
          <p:nvPr/>
        </p:nvPicPr>
        <p:blipFill>
          <a:blip r:embed="rId3"/>
          <a:stretch>
            <a:fillRect/>
          </a:stretch>
        </p:blipFill>
        <p:spPr>
          <a:xfrm>
            <a:off x="113016" y="2925750"/>
            <a:ext cx="12192000" cy="3513394"/>
          </a:xfrm>
          <a:prstGeom prst="rect">
            <a:avLst/>
          </a:prstGeom>
        </p:spPr>
      </p:pic>
    </p:spTree>
    <p:extLst>
      <p:ext uri="{BB962C8B-B14F-4D97-AF65-F5344CB8AC3E}">
        <p14:creationId xmlns:p14="http://schemas.microsoft.com/office/powerpoint/2010/main" val="34541812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2B2D11-06F7-CDA5-2F80-FBA56D69737E}"/>
              </a:ext>
            </a:extLst>
          </p:cNvPr>
          <p:cNvSpPr>
            <a:spLocks noGrp="1"/>
          </p:cNvSpPr>
          <p:nvPr>
            <p:ph type="title"/>
          </p:nvPr>
        </p:nvSpPr>
        <p:spPr/>
        <p:txBody>
          <a:bodyPr/>
          <a:lstStyle/>
          <a:p>
            <a:r>
              <a:rPr lang="en-US" dirty="0"/>
              <a:t>LinkedIn</a:t>
            </a:r>
            <a:endParaRPr lang="en-GB" dirty="0"/>
          </a:p>
        </p:txBody>
      </p:sp>
      <p:pic>
        <p:nvPicPr>
          <p:cNvPr id="5" name="Content Placeholder 4">
            <a:extLst>
              <a:ext uri="{FF2B5EF4-FFF2-40B4-BE49-F238E27FC236}">
                <a16:creationId xmlns:a16="http://schemas.microsoft.com/office/drawing/2014/main" id="{475E9B91-B4C8-D657-544F-C73774E376A4}"/>
              </a:ext>
            </a:extLst>
          </p:cNvPr>
          <p:cNvPicPr>
            <a:picLocks noGrp="1" noChangeAspect="1"/>
          </p:cNvPicPr>
          <p:nvPr>
            <p:ph idx="1"/>
          </p:nvPr>
        </p:nvPicPr>
        <p:blipFill>
          <a:blip r:embed="rId2"/>
          <a:stretch>
            <a:fillRect/>
          </a:stretch>
        </p:blipFill>
        <p:spPr>
          <a:xfrm>
            <a:off x="3076419" y="1646881"/>
            <a:ext cx="4292360" cy="3881437"/>
          </a:xfrm>
        </p:spPr>
      </p:pic>
    </p:spTree>
    <p:extLst>
      <p:ext uri="{BB962C8B-B14F-4D97-AF65-F5344CB8AC3E}">
        <p14:creationId xmlns:p14="http://schemas.microsoft.com/office/powerpoint/2010/main" val="3066793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5015-D534-F101-176F-65DF6B5784F7}"/>
              </a:ext>
            </a:extLst>
          </p:cNvPr>
          <p:cNvSpPr>
            <a:spLocks noGrp="1"/>
          </p:cNvSpPr>
          <p:nvPr>
            <p:ph type="title"/>
          </p:nvPr>
        </p:nvSpPr>
        <p:spPr/>
        <p:txBody>
          <a:bodyPr/>
          <a:lstStyle/>
          <a:p>
            <a:r>
              <a:rPr lang="en-US" dirty="0"/>
              <a:t>Conclusion</a:t>
            </a:r>
            <a:endParaRPr lang="en-GB" dirty="0"/>
          </a:p>
        </p:txBody>
      </p:sp>
      <p:sp>
        <p:nvSpPr>
          <p:cNvPr id="3" name="Content Placeholder 2">
            <a:extLst>
              <a:ext uri="{FF2B5EF4-FFF2-40B4-BE49-F238E27FC236}">
                <a16:creationId xmlns:a16="http://schemas.microsoft.com/office/drawing/2014/main" id="{AAA7BABE-CCFE-C4BD-858A-D8FB89CF890A}"/>
              </a:ext>
            </a:extLst>
          </p:cNvPr>
          <p:cNvSpPr>
            <a:spLocks noGrp="1"/>
          </p:cNvSpPr>
          <p:nvPr>
            <p:ph idx="1"/>
          </p:nvPr>
        </p:nvSpPr>
        <p:spPr>
          <a:xfrm>
            <a:off x="677334" y="2160589"/>
            <a:ext cx="9668742" cy="3880773"/>
          </a:xfrm>
        </p:spPr>
        <p:txBody>
          <a:bodyPr>
            <a:normAutofit lnSpcReduction="10000"/>
          </a:bodyPr>
          <a:lstStyle/>
          <a:p>
            <a:pPr algn="just"/>
            <a:r>
              <a:rPr lang="en-US" dirty="0"/>
              <a:t>This project shows the feasibility of using AI-based interventions in enhancing food quality assurance, especially the ability to accurately detect and isolate rotting in fruits and vegetables. This because by increasing the degree of abstraction into a problem its solution space is enlarged dramatically: the simple case of predicting spoiled and non-spoiled regions of an image is as far as a classical YOLOv8 model can go while our improvements allow for fine-grained real-time analysis that is set to revolutionize industrial inspection lines. Thus, the efficiency of our model makes it applicable at various stages of fruits and vegetables processing, starting from sorting lines and finishing by packaging centers, which consequently decreases the rates of food waste and increases the safety level. In this way, we can satisfy increasing consumer desire for better quality products while increasing our efficiency. This is a proactive solution that opens the way for wiser, safer food inspection practice – the pathway to a world with AI working in tandem with food processing lines to deliver reliably high quality products to consumers.</a:t>
            </a:r>
            <a:endParaRPr lang="en-GB" dirty="0"/>
          </a:p>
        </p:txBody>
      </p:sp>
    </p:spTree>
    <p:extLst>
      <p:ext uri="{BB962C8B-B14F-4D97-AF65-F5344CB8AC3E}">
        <p14:creationId xmlns:p14="http://schemas.microsoft.com/office/powerpoint/2010/main" val="24587281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84874-EDDE-EB46-9C34-EEC11B8B7F4A}"/>
              </a:ext>
            </a:extLst>
          </p:cNvPr>
          <p:cNvSpPr>
            <a:spLocks noGrp="1"/>
          </p:cNvSpPr>
          <p:nvPr>
            <p:ph type="title"/>
          </p:nvPr>
        </p:nvSpPr>
        <p:spPr>
          <a:xfrm>
            <a:off x="3328067" y="2768600"/>
            <a:ext cx="8596668" cy="1320800"/>
          </a:xfrm>
        </p:spPr>
        <p:txBody>
          <a:bodyPr/>
          <a:lstStyle/>
          <a:p>
            <a:r>
              <a:rPr lang="en-US" dirty="0"/>
              <a:t>THANK YOU</a:t>
            </a:r>
            <a:endParaRPr lang="en-GB" dirty="0"/>
          </a:p>
        </p:txBody>
      </p:sp>
      <p:sp>
        <p:nvSpPr>
          <p:cNvPr id="3" name="Content Placeholder 2">
            <a:extLst>
              <a:ext uri="{FF2B5EF4-FFF2-40B4-BE49-F238E27FC236}">
                <a16:creationId xmlns:a16="http://schemas.microsoft.com/office/drawing/2014/main" id="{8057257E-0D09-02C4-2AB2-7544B3385394}"/>
              </a:ext>
            </a:extLst>
          </p:cNvPr>
          <p:cNvSpPr>
            <a:spLocks noGrp="1"/>
          </p:cNvSpPr>
          <p:nvPr>
            <p:ph idx="1"/>
          </p:nvPr>
        </p:nvSpPr>
        <p:spPr/>
        <p:txBody>
          <a:bodyPr/>
          <a:lstStyle/>
          <a:p>
            <a:endParaRPr lang="en-GB" dirty="0"/>
          </a:p>
        </p:txBody>
      </p:sp>
    </p:spTree>
    <p:extLst>
      <p:ext uri="{BB962C8B-B14F-4D97-AF65-F5344CB8AC3E}">
        <p14:creationId xmlns:p14="http://schemas.microsoft.com/office/powerpoint/2010/main" val="3733446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E1E75-D6CB-1669-75F5-66BF6B9DCDE9}"/>
              </a:ext>
            </a:extLst>
          </p:cNvPr>
          <p:cNvSpPr>
            <a:spLocks noGrp="1"/>
          </p:cNvSpPr>
          <p:nvPr>
            <p:ph type="title"/>
          </p:nvPr>
        </p:nvSpPr>
        <p:spPr/>
        <p:txBody>
          <a:bodyPr/>
          <a:lstStyle/>
          <a:p>
            <a:r>
              <a:rPr lang="en-US" b="1" dirty="0"/>
              <a:t>Introduction</a:t>
            </a:r>
            <a:endParaRPr lang="en-GB" b="1" dirty="0"/>
          </a:p>
        </p:txBody>
      </p:sp>
      <p:sp>
        <p:nvSpPr>
          <p:cNvPr id="3" name="Content Placeholder 2">
            <a:extLst>
              <a:ext uri="{FF2B5EF4-FFF2-40B4-BE49-F238E27FC236}">
                <a16:creationId xmlns:a16="http://schemas.microsoft.com/office/drawing/2014/main" id="{F810BAD5-5762-071A-6F51-F2046CC896C3}"/>
              </a:ext>
            </a:extLst>
          </p:cNvPr>
          <p:cNvSpPr>
            <a:spLocks noGrp="1"/>
          </p:cNvSpPr>
          <p:nvPr>
            <p:ph idx="1"/>
          </p:nvPr>
        </p:nvSpPr>
        <p:spPr/>
        <p:txBody>
          <a:bodyPr/>
          <a:lstStyle/>
          <a:p>
            <a:r>
              <a:rPr lang="en-US" i="0" u="sng" dirty="0">
                <a:solidFill>
                  <a:srgbClr val="000000"/>
                </a:solidFill>
                <a:effectLst/>
                <a:latin typeface="__GeistSans_3a0388"/>
              </a:rPr>
              <a:t>Objective: </a:t>
            </a:r>
            <a:r>
              <a:rPr lang="en-US" i="0" dirty="0">
                <a:solidFill>
                  <a:srgbClr val="000000"/>
                </a:solidFill>
                <a:effectLst/>
                <a:latin typeface="__GeistSans_3a0388"/>
              </a:rPr>
              <a:t>Implement a machine vision-based solution that enables automated food inspection to identify spoilage.</a:t>
            </a:r>
          </a:p>
          <a:p>
            <a:r>
              <a:rPr lang="en-US" i="0" u="sng" dirty="0">
                <a:solidFill>
                  <a:srgbClr val="000000"/>
                </a:solidFill>
                <a:effectLst/>
                <a:latin typeface="__GeistSans_3a0388"/>
              </a:rPr>
              <a:t>Motivation: </a:t>
            </a:r>
            <a:r>
              <a:rPr lang="en-US" i="0" dirty="0">
                <a:solidFill>
                  <a:srgbClr val="000000"/>
                </a:solidFill>
                <a:effectLst/>
                <a:latin typeface="__GeistSans_3a0388"/>
              </a:rPr>
              <a:t>Increasing demand for cost effective and timely solutions in the quality management across the food sectors</a:t>
            </a:r>
          </a:p>
          <a:p>
            <a:r>
              <a:rPr lang="en-US" i="0" u="sng" dirty="0">
                <a:solidFill>
                  <a:srgbClr val="000000"/>
                </a:solidFill>
                <a:effectLst/>
                <a:latin typeface="__GeistSans_3a0388"/>
              </a:rPr>
              <a:t>Main Feature: </a:t>
            </a:r>
            <a:r>
              <a:rPr lang="en-US" i="0" dirty="0">
                <a:solidFill>
                  <a:srgbClr val="000000"/>
                </a:solidFill>
                <a:effectLst/>
                <a:latin typeface="__GeistSans_3a0388"/>
              </a:rPr>
              <a:t>Identification of bad areas in fruits</a:t>
            </a:r>
          </a:p>
          <a:p>
            <a:r>
              <a:rPr lang="en-US" i="0" u="sng" dirty="0">
                <a:solidFill>
                  <a:srgbClr val="000000"/>
                </a:solidFill>
                <a:effectLst/>
                <a:latin typeface="__GeistSans_3a0388"/>
              </a:rPr>
              <a:t>Current Focus: </a:t>
            </a:r>
            <a:r>
              <a:rPr lang="en-US" i="0" dirty="0">
                <a:solidFill>
                  <a:srgbClr val="000000"/>
                </a:solidFill>
                <a:effectLst/>
                <a:latin typeface="__GeistSans_3a0388"/>
              </a:rPr>
              <a:t>Apples, may be piloted with other fruits or vegetables</a:t>
            </a:r>
            <a:endParaRPr lang="en-GB" dirty="0"/>
          </a:p>
        </p:txBody>
      </p:sp>
    </p:spTree>
    <p:extLst>
      <p:ext uri="{BB962C8B-B14F-4D97-AF65-F5344CB8AC3E}">
        <p14:creationId xmlns:p14="http://schemas.microsoft.com/office/powerpoint/2010/main" val="35061245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AE82D-41F2-9B3A-1B40-79EC7CAEA283}"/>
              </a:ext>
            </a:extLst>
          </p:cNvPr>
          <p:cNvSpPr>
            <a:spLocks noGrp="1"/>
          </p:cNvSpPr>
          <p:nvPr>
            <p:ph type="title"/>
          </p:nvPr>
        </p:nvSpPr>
        <p:spPr/>
        <p:txBody>
          <a:bodyPr/>
          <a:lstStyle/>
          <a:p>
            <a:r>
              <a:rPr lang="en-US" b="1" dirty="0"/>
              <a:t>Limitations</a:t>
            </a:r>
            <a:endParaRPr lang="en-GB" b="1" dirty="0"/>
          </a:p>
        </p:txBody>
      </p:sp>
      <p:sp>
        <p:nvSpPr>
          <p:cNvPr id="3" name="Content Placeholder 2">
            <a:extLst>
              <a:ext uri="{FF2B5EF4-FFF2-40B4-BE49-F238E27FC236}">
                <a16:creationId xmlns:a16="http://schemas.microsoft.com/office/drawing/2014/main" id="{62F96C59-D432-B761-6B40-FB8E91240997}"/>
              </a:ext>
            </a:extLst>
          </p:cNvPr>
          <p:cNvSpPr>
            <a:spLocks noGrp="1"/>
          </p:cNvSpPr>
          <p:nvPr>
            <p:ph idx="1"/>
          </p:nvPr>
        </p:nvSpPr>
        <p:spPr/>
        <p:txBody>
          <a:bodyPr>
            <a:normAutofit/>
          </a:bodyPr>
          <a:lstStyle/>
          <a:p>
            <a:r>
              <a:rPr lang="en-US" u="sng" dirty="0"/>
              <a:t>Manual Inspections: </a:t>
            </a:r>
            <a:r>
              <a:rPr lang="en-US" dirty="0"/>
              <a:t>Often slow, costly, and prone to human error</a:t>
            </a:r>
          </a:p>
          <a:p>
            <a:r>
              <a:rPr lang="en-US" u="sng" dirty="0"/>
              <a:t>Automated </a:t>
            </a:r>
            <a:r>
              <a:rPr lang="en-US" u="sng" dirty="0" err="1"/>
              <a:t>Solutions:</a:t>
            </a:r>
            <a:r>
              <a:rPr lang="en-US" dirty="0" err="1"/>
              <a:t>Focus</a:t>
            </a:r>
            <a:r>
              <a:rPr lang="en-US" dirty="0"/>
              <a:t> mainly on classification (HEALTHY vs. ROTTEN)</a:t>
            </a:r>
          </a:p>
          <a:p>
            <a:r>
              <a:rPr lang="en-US" dirty="0"/>
              <a:t>Lack precision in identifying specific spoiled regions</a:t>
            </a:r>
          </a:p>
          <a:p>
            <a:r>
              <a:rPr lang="en-US" u="sng" dirty="0"/>
              <a:t>Scope Limitation: </a:t>
            </a:r>
            <a:r>
              <a:rPr lang="en-US" dirty="0"/>
              <a:t>Many existing systems are item-specific and hard to generalize across produce types</a:t>
            </a:r>
            <a:endParaRPr lang="en-GB" dirty="0"/>
          </a:p>
        </p:txBody>
      </p:sp>
    </p:spTree>
    <p:extLst>
      <p:ext uri="{BB962C8B-B14F-4D97-AF65-F5344CB8AC3E}">
        <p14:creationId xmlns:p14="http://schemas.microsoft.com/office/powerpoint/2010/main" val="29442267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61696C-74FE-E48C-FF11-1A6B1B5B3E70}"/>
              </a:ext>
            </a:extLst>
          </p:cNvPr>
          <p:cNvSpPr>
            <a:spLocks noGrp="1"/>
          </p:cNvSpPr>
          <p:nvPr>
            <p:ph type="title"/>
          </p:nvPr>
        </p:nvSpPr>
        <p:spPr/>
        <p:txBody>
          <a:bodyPr/>
          <a:lstStyle/>
          <a:p>
            <a:r>
              <a:rPr lang="en-US" b="1" dirty="0"/>
              <a:t>Innovation</a:t>
            </a:r>
            <a:endParaRPr lang="en-GB" b="1" dirty="0"/>
          </a:p>
        </p:txBody>
      </p:sp>
      <p:sp>
        <p:nvSpPr>
          <p:cNvPr id="3" name="Content Placeholder 2">
            <a:extLst>
              <a:ext uri="{FF2B5EF4-FFF2-40B4-BE49-F238E27FC236}">
                <a16:creationId xmlns:a16="http://schemas.microsoft.com/office/drawing/2014/main" id="{2800667F-DB9C-E435-9D66-EFEE46EB3CA9}"/>
              </a:ext>
            </a:extLst>
          </p:cNvPr>
          <p:cNvSpPr>
            <a:spLocks noGrp="1"/>
          </p:cNvSpPr>
          <p:nvPr>
            <p:ph idx="1"/>
          </p:nvPr>
        </p:nvSpPr>
        <p:spPr/>
        <p:txBody>
          <a:bodyPr/>
          <a:lstStyle/>
          <a:p>
            <a:r>
              <a:rPr lang="en-US" u="sng" dirty="0"/>
              <a:t>Rotten Region Detection: </a:t>
            </a:r>
            <a:r>
              <a:rPr lang="en-US" dirty="0"/>
              <a:t>Accurately locates and highlights spoiled areas, enhancing inspection insights</a:t>
            </a:r>
          </a:p>
          <a:p>
            <a:r>
              <a:rPr lang="en-US" u="sng" dirty="0"/>
              <a:t>Adaptability: </a:t>
            </a:r>
            <a:r>
              <a:rPr lang="en-US" dirty="0"/>
              <a:t>Developed initially for apples, can be extended to other fruits and vegetables</a:t>
            </a:r>
          </a:p>
          <a:p>
            <a:r>
              <a:rPr lang="en-US" u="sng" dirty="0"/>
              <a:t>Real-Time Analysis: </a:t>
            </a:r>
            <a:r>
              <a:rPr lang="en-US" dirty="0"/>
              <a:t>Ensures efficient, quick quality assessments suitable for industry needs</a:t>
            </a:r>
            <a:endParaRPr lang="en-GB" dirty="0"/>
          </a:p>
        </p:txBody>
      </p:sp>
    </p:spTree>
    <p:extLst>
      <p:ext uri="{BB962C8B-B14F-4D97-AF65-F5344CB8AC3E}">
        <p14:creationId xmlns:p14="http://schemas.microsoft.com/office/powerpoint/2010/main" val="1622810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A1B16D-BCFD-E34B-936F-5E90230862A8}"/>
              </a:ext>
            </a:extLst>
          </p:cNvPr>
          <p:cNvSpPr>
            <a:spLocks noGrp="1"/>
          </p:cNvSpPr>
          <p:nvPr>
            <p:ph type="title"/>
          </p:nvPr>
        </p:nvSpPr>
        <p:spPr/>
        <p:txBody>
          <a:bodyPr/>
          <a:lstStyle/>
          <a:p>
            <a:r>
              <a:rPr lang="en-US" b="1" dirty="0"/>
              <a:t>Dataset</a:t>
            </a:r>
            <a:endParaRPr lang="en-GB" b="1" dirty="0"/>
          </a:p>
        </p:txBody>
      </p:sp>
      <p:sp>
        <p:nvSpPr>
          <p:cNvPr id="3" name="Content Placeholder 2">
            <a:extLst>
              <a:ext uri="{FF2B5EF4-FFF2-40B4-BE49-F238E27FC236}">
                <a16:creationId xmlns:a16="http://schemas.microsoft.com/office/drawing/2014/main" id="{5F99769E-8146-B55D-7D3F-FA8557BBD9AB}"/>
              </a:ext>
            </a:extLst>
          </p:cNvPr>
          <p:cNvSpPr>
            <a:spLocks noGrp="1"/>
          </p:cNvSpPr>
          <p:nvPr>
            <p:ph idx="1"/>
          </p:nvPr>
        </p:nvSpPr>
        <p:spPr/>
        <p:txBody>
          <a:bodyPr>
            <a:normAutofit lnSpcReduction="10000"/>
          </a:bodyPr>
          <a:lstStyle/>
          <a:p>
            <a:r>
              <a:rPr lang="en-IN" sz="2800" b="1" u="sng" dirty="0">
                <a:hlinkClick r:id="rId2"/>
              </a:rPr>
              <a:t>https://www.kaggle.com/datasets/swoyam2609/fresh-and-stale-classification</a:t>
            </a:r>
            <a:br>
              <a:rPr lang="en-IN" sz="2800" b="1" u="sng" dirty="0"/>
            </a:br>
            <a:br>
              <a:rPr lang="en-IN" sz="2800" b="1" u="sng" dirty="0"/>
            </a:br>
            <a:r>
              <a:rPr lang="en-GB" sz="2800" dirty="0"/>
              <a:t>A comprehensive collection of high-quality images aimed at training and evaluating classification models for food quality inspection.</a:t>
            </a:r>
          </a:p>
          <a:p>
            <a:r>
              <a:rPr lang="en-US" b="0" i="0" dirty="0">
                <a:solidFill>
                  <a:srgbClr val="000000"/>
                </a:solidFill>
                <a:effectLst/>
                <a:latin typeface="Consolas" panose="020B0609020204030204" pitchFamily="49" charset="0"/>
              </a:rPr>
              <a:t>Number of healthy images: 2438 </a:t>
            </a:r>
          </a:p>
          <a:p>
            <a:r>
              <a:rPr lang="en-US" b="0" i="0" dirty="0">
                <a:solidFill>
                  <a:srgbClr val="000000"/>
                </a:solidFill>
                <a:effectLst/>
                <a:latin typeface="Consolas" panose="020B0609020204030204" pitchFamily="49" charset="0"/>
              </a:rPr>
              <a:t>Number of rotten images: 2930</a:t>
            </a:r>
            <a:br>
              <a:rPr lang="en-IN" sz="2800" dirty="0"/>
            </a:br>
            <a:br>
              <a:rPr lang="en-IN" sz="2800" dirty="0"/>
            </a:br>
            <a:endParaRPr lang="en-GB" dirty="0"/>
          </a:p>
        </p:txBody>
      </p:sp>
    </p:spTree>
    <p:extLst>
      <p:ext uri="{BB962C8B-B14F-4D97-AF65-F5344CB8AC3E}">
        <p14:creationId xmlns:p14="http://schemas.microsoft.com/office/powerpoint/2010/main" val="11287420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3A2050-B2A8-8D39-9AB7-93481BE72F93}"/>
              </a:ext>
            </a:extLst>
          </p:cNvPr>
          <p:cNvSpPr>
            <a:spLocks noGrp="1"/>
          </p:cNvSpPr>
          <p:nvPr>
            <p:ph type="title"/>
          </p:nvPr>
        </p:nvSpPr>
        <p:spPr/>
        <p:txBody>
          <a:bodyPr/>
          <a:lstStyle/>
          <a:p>
            <a:r>
              <a:rPr lang="en-US" dirty="0"/>
              <a:t>Images :-</a:t>
            </a:r>
            <a:endParaRPr lang="en-GB" dirty="0"/>
          </a:p>
        </p:txBody>
      </p:sp>
      <p:pic>
        <p:nvPicPr>
          <p:cNvPr id="5" name="Content Placeholder 4">
            <a:extLst>
              <a:ext uri="{FF2B5EF4-FFF2-40B4-BE49-F238E27FC236}">
                <a16:creationId xmlns:a16="http://schemas.microsoft.com/office/drawing/2014/main" id="{C6C99E02-7938-D3F5-6178-4B236A4AA588}"/>
              </a:ext>
            </a:extLst>
          </p:cNvPr>
          <p:cNvPicPr>
            <a:picLocks noGrp="1" noChangeAspect="1"/>
          </p:cNvPicPr>
          <p:nvPr>
            <p:ph idx="1"/>
          </p:nvPr>
        </p:nvPicPr>
        <p:blipFill>
          <a:blip r:embed="rId2"/>
          <a:stretch>
            <a:fillRect/>
          </a:stretch>
        </p:blipFill>
        <p:spPr>
          <a:xfrm>
            <a:off x="677863" y="2414470"/>
            <a:ext cx="8596312" cy="3373673"/>
          </a:xfrm>
        </p:spPr>
      </p:pic>
    </p:spTree>
    <p:extLst>
      <p:ext uri="{BB962C8B-B14F-4D97-AF65-F5344CB8AC3E}">
        <p14:creationId xmlns:p14="http://schemas.microsoft.com/office/powerpoint/2010/main" val="2454904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06386-27D4-86D8-7AEA-9EF120EA5A61}"/>
              </a:ext>
            </a:extLst>
          </p:cNvPr>
          <p:cNvSpPr>
            <a:spLocks noGrp="1"/>
          </p:cNvSpPr>
          <p:nvPr>
            <p:ph type="title"/>
          </p:nvPr>
        </p:nvSpPr>
        <p:spPr/>
        <p:txBody>
          <a:bodyPr/>
          <a:lstStyle/>
          <a:p>
            <a:r>
              <a:rPr lang="en-US" b="1" dirty="0"/>
              <a:t>Results</a:t>
            </a:r>
            <a:endParaRPr lang="en-GB" b="1" dirty="0"/>
          </a:p>
        </p:txBody>
      </p:sp>
      <p:sp>
        <p:nvSpPr>
          <p:cNvPr id="3" name="Content Placeholder 2">
            <a:extLst>
              <a:ext uri="{FF2B5EF4-FFF2-40B4-BE49-F238E27FC236}">
                <a16:creationId xmlns:a16="http://schemas.microsoft.com/office/drawing/2014/main" id="{30708641-C5C5-F11B-444F-D57A6B34BFB0}"/>
              </a:ext>
            </a:extLst>
          </p:cNvPr>
          <p:cNvSpPr>
            <a:spLocks noGrp="1"/>
          </p:cNvSpPr>
          <p:nvPr>
            <p:ph idx="1"/>
          </p:nvPr>
        </p:nvSpPr>
        <p:spPr/>
        <p:txBody>
          <a:bodyPr/>
          <a:lstStyle/>
          <a:p>
            <a:r>
              <a:rPr lang="en-US" b="0" i="0" dirty="0">
                <a:solidFill>
                  <a:srgbClr val="212121"/>
                </a:solidFill>
                <a:effectLst/>
              </a:rPr>
              <a:t>Validation Accuracy: 0.94 </a:t>
            </a:r>
          </a:p>
          <a:p>
            <a:r>
              <a:rPr lang="en-US" b="0" i="0" dirty="0">
                <a:solidFill>
                  <a:srgbClr val="212121"/>
                </a:solidFill>
                <a:effectLst/>
              </a:rPr>
              <a:t>Precision: 0.96 </a:t>
            </a:r>
          </a:p>
          <a:p>
            <a:r>
              <a:rPr lang="en-US" b="0" i="0" dirty="0">
                <a:solidFill>
                  <a:srgbClr val="212121"/>
                </a:solidFill>
                <a:effectLst/>
              </a:rPr>
              <a:t>Recall: 0.93 </a:t>
            </a:r>
          </a:p>
          <a:p>
            <a:r>
              <a:rPr lang="en-US" b="0" i="0" dirty="0">
                <a:solidFill>
                  <a:srgbClr val="212121"/>
                </a:solidFill>
                <a:effectLst/>
              </a:rPr>
              <a:t>F1 Score: 0.94</a:t>
            </a:r>
            <a:endParaRPr lang="en-US" dirty="0"/>
          </a:p>
          <a:p>
            <a:endParaRPr lang="en-GB" dirty="0"/>
          </a:p>
        </p:txBody>
      </p:sp>
      <p:pic>
        <p:nvPicPr>
          <p:cNvPr id="5" name="Picture 4">
            <a:extLst>
              <a:ext uri="{FF2B5EF4-FFF2-40B4-BE49-F238E27FC236}">
                <a16:creationId xmlns:a16="http://schemas.microsoft.com/office/drawing/2014/main" id="{B742A694-D633-34CB-298A-562A7F7F0D57}"/>
              </a:ext>
            </a:extLst>
          </p:cNvPr>
          <p:cNvPicPr>
            <a:picLocks noChangeAspect="1"/>
          </p:cNvPicPr>
          <p:nvPr/>
        </p:nvPicPr>
        <p:blipFill>
          <a:blip r:embed="rId2"/>
          <a:stretch>
            <a:fillRect/>
          </a:stretch>
        </p:blipFill>
        <p:spPr>
          <a:xfrm>
            <a:off x="6441896" y="2175553"/>
            <a:ext cx="3948612" cy="3500969"/>
          </a:xfrm>
          <a:prstGeom prst="rect">
            <a:avLst/>
          </a:prstGeom>
        </p:spPr>
      </p:pic>
    </p:spTree>
    <p:extLst>
      <p:ext uri="{BB962C8B-B14F-4D97-AF65-F5344CB8AC3E}">
        <p14:creationId xmlns:p14="http://schemas.microsoft.com/office/powerpoint/2010/main" val="1239473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81323-84E3-844E-AB1D-31801CE1B814}"/>
              </a:ext>
            </a:extLst>
          </p:cNvPr>
          <p:cNvSpPr>
            <a:spLocks noGrp="1"/>
          </p:cNvSpPr>
          <p:nvPr>
            <p:ph type="title"/>
          </p:nvPr>
        </p:nvSpPr>
        <p:spPr/>
        <p:txBody>
          <a:bodyPr/>
          <a:lstStyle/>
          <a:p>
            <a:r>
              <a:rPr lang="en-US" dirty="0"/>
              <a:t>MODEL </a:t>
            </a:r>
            <a:endParaRPr lang="en-GB" dirty="0"/>
          </a:p>
        </p:txBody>
      </p:sp>
      <p:sp>
        <p:nvSpPr>
          <p:cNvPr id="3" name="Content Placeholder 2">
            <a:extLst>
              <a:ext uri="{FF2B5EF4-FFF2-40B4-BE49-F238E27FC236}">
                <a16:creationId xmlns:a16="http://schemas.microsoft.com/office/drawing/2014/main" id="{E459B8B3-9C2C-30D6-626D-19B57405EFD3}"/>
              </a:ext>
            </a:extLst>
          </p:cNvPr>
          <p:cNvSpPr>
            <a:spLocks noGrp="1"/>
          </p:cNvSpPr>
          <p:nvPr>
            <p:ph idx="1"/>
          </p:nvPr>
        </p:nvSpPr>
        <p:spPr/>
        <p:txBody>
          <a:bodyPr>
            <a:normAutofit fontScale="62500" lnSpcReduction="20000"/>
          </a:bodyPr>
          <a:lstStyle/>
          <a:p>
            <a:r>
              <a:rPr lang="en-US" b="1" dirty="0"/>
              <a:t>Model Architecture: </a:t>
            </a:r>
            <a:r>
              <a:rPr lang="en-US" dirty="0"/>
              <a:t>Most layers are stacked using the Sequential class; it is a class that lets layers be stacked one after the other.</a:t>
            </a:r>
          </a:p>
          <a:p>
            <a:r>
              <a:rPr lang="en-US" b="1" dirty="0"/>
              <a:t>Convolutional and Pooling Layers:</a:t>
            </a:r>
          </a:p>
          <a:p>
            <a:pPr marL="514350" indent="-514350">
              <a:buFont typeface="+mj-lt"/>
              <a:buAutoNum type="arabicPeriod"/>
            </a:pPr>
            <a:r>
              <a:rPr lang="en-US" dirty="0"/>
              <a:t>Conv2D Layers: Convolutional layer 1 has 32 filters all of size 3 x 3, with convolution layer 2 having 64 and convolution layer 3 having 128 all of the same filter dimensions.</a:t>
            </a:r>
          </a:p>
          <a:p>
            <a:pPr marL="514350" indent="-514350">
              <a:buFont typeface="+mj-lt"/>
              <a:buAutoNum type="arabicPeriod"/>
            </a:pPr>
            <a:r>
              <a:rPr lang="en-US" dirty="0"/>
              <a:t>MaxPooling2D Layers: Every convolutional layer is succeeded by a max pooling layer to decrease the spatial dimension which makes the model faster and accentuates more important characteristics.</a:t>
            </a:r>
          </a:p>
          <a:p>
            <a:pPr marL="514350" indent="-514350">
              <a:buFont typeface="+mj-lt"/>
              <a:buAutoNum type="arabicPeriod"/>
            </a:pPr>
            <a:r>
              <a:rPr lang="en-US" dirty="0"/>
              <a:t>Flatten Layer: Reshapes from the 2D feature maps for Return, so that the densely connected layers can take it in.</a:t>
            </a:r>
          </a:p>
          <a:p>
            <a:r>
              <a:rPr lang="en-US" b="1" dirty="0"/>
              <a:t>Fully Connected (Dense) Layers:</a:t>
            </a:r>
          </a:p>
          <a:p>
            <a:pPr marL="514350" indent="-514350">
              <a:buFont typeface="+mj-lt"/>
              <a:buAutoNum type="arabicPeriod"/>
            </a:pPr>
            <a:r>
              <a:rPr lang="en-US" dirty="0"/>
              <a:t>Dense(128): The fully connected layer is having 128 neurons which is activated by </a:t>
            </a:r>
            <a:r>
              <a:rPr lang="en-US" dirty="0" err="1"/>
              <a:t>ReLU</a:t>
            </a:r>
            <a:r>
              <a:rPr lang="en-US" dirty="0"/>
              <a:t> to identify advanced feature maps from the convolutional layers.</a:t>
            </a:r>
          </a:p>
          <a:p>
            <a:pPr marL="514350" indent="-514350">
              <a:buFont typeface="+mj-lt"/>
              <a:buAutoNum type="arabicPeriod"/>
            </a:pPr>
            <a:r>
              <a:rPr lang="en-US" dirty="0"/>
              <a:t>Dropout(0.5): A type of </a:t>
            </a:r>
            <a:r>
              <a:rPr lang="en-US" dirty="0" err="1"/>
              <a:t>of</a:t>
            </a:r>
            <a:r>
              <a:rPr lang="en-US" dirty="0"/>
              <a:t> regularization technique that at random eliminates half of the neurons during the training process to avoid over-fitting.</a:t>
            </a:r>
          </a:p>
          <a:p>
            <a:pPr marL="514350" indent="-514350">
              <a:buFont typeface="+mj-lt"/>
              <a:buAutoNum type="arabicPeriod"/>
            </a:pPr>
            <a:r>
              <a:rPr lang="en-US" dirty="0"/>
              <a:t>Dense(1): The output layer with sigmoid activation for binary classification that returns a probability between 0 and 1.</a:t>
            </a:r>
          </a:p>
          <a:p>
            <a:r>
              <a:rPr lang="en-US" b="1" dirty="0"/>
              <a:t>Compilation: </a:t>
            </a:r>
            <a:r>
              <a:rPr lang="en-US" dirty="0"/>
              <a:t>The model is compiled by optimizing the </a:t>
            </a:r>
            <a:r>
              <a:rPr lang="en-US" dirty="0" err="1"/>
              <a:t>adam</a:t>
            </a:r>
            <a:r>
              <a:rPr lang="en-US" dirty="0"/>
              <a:t> optimizer and using binary cross entropy for binary classification and accuracy for evaluation.</a:t>
            </a:r>
            <a:endParaRPr lang="en-GB" dirty="0"/>
          </a:p>
        </p:txBody>
      </p:sp>
    </p:spTree>
    <p:extLst>
      <p:ext uri="{BB962C8B-B14F-4D97-AF65-F5344CB8AC3E}">
        <p14:creationId xmlns:p14="http://schemas.microsoft.com/office/powerpoint/2010/main" val="3360855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37C9E5-6376-397D-74C1-6A41E9869AE3}"/>
              </a:ext>
            </a:extLst>
          </p:cNvPr>
          <p:cNvSpPr>
            <a:spLocks noGrp="1"/>
          </p:cNvSpPr>
          <p:nvPr>
            <p:ph type="title"/>
          </p:nvPr>
        </p:nvSpPr>
        <p:spPr>
          <a:xfrm>
            <a:off x="1064231" y="148639"/>
            <a:ext cx="10515600" cy="1325563"/>
          </a:xfrm>
        </p:spPr>
        <p:txBody>
          <a:bodyPr/>
          <a:lstStyle/>
          <a:p>
            <a:r>
              <a:rPr lang="en-US" dirty="0"/>
              <a:t>Graphical representation</a:t>
            </a:r>
            <a:endParaRPr lang="en-GB" dirty="0"/>
          </a:p>
        </p:txBody>
      </p:sp>
      <p:pic>
        <p:nvPicPr>
          <p:cNvPr id="1026" name="Picture 2">
            <a:extLst>
              <a:ext uri="{FF2B5EF4-FFF2-40B4-BE49-F238E27FC236}">
                <a16:creationId xmlns:a16="http://schemas.microsoft.com/office/drawing/2014/main" id="{75405FA6-F026-84B7-0D90-F0BB06B7FB05}"/>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73587" y="1756643"/>
            <a:ext cx="5340107" cy="416052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956BA61-59C1-794D-1C1E-4FD378425A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32013" y="1669969"/>
            <a:ext cx="5486400" cy="4333875"/>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A6F354BB-275D-E9D8-5900-924BF5E82556}"/>
              </a:ext>
            </a:extLst>
          </p:cNvPr>
          <p:cNvSpPr txBox="1"/>
          <p:nvPr/>
        </p:nvSpPr>
        <p:spPr>
          <a:xfrm>
            <a:off x="506858" y="5941455"/>
            <a:ext cx="11630346" cy="923330"/>
          </a:xfrm>
          <a:prstGeom prst="rect">
            <a:avLst/>
          </a:prstGeom>
          <a:noFill/>
        </p:spPr>
        <p:txBody>
          <a:bodyPr wrap="square">
            <a:spAutoFit/>
          </a:bodyPr>
          <a:lstStyle/>
          <a:p>
            <a:r>
              <a:rPr lang="en-US" dirty="0"/>
              <a:t>The plots indicate a well-performing model that is learning effectively without significant overfitting. The validation accuracy surpasses 90%, and the loss remains low, showcasing the model's robustness in classifying rotten regions in apples.</a:t>
            </a:r>
            <a:endParaRPr lang="en-GB" dirty="0"/>
          </a:p>
        </p:txBody>
      </p:sp>
    </p:spTree>
    <p:extLst>
      <p:ext uri="{BB962C8B-B14F-4D97-AF65-F5344CB8AC3E}">
        <p14:creationId xmlns:p14="http://schemas.microsoft.com/office/powerpoint/2010/main" val="132355149"/>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165</TotalTime>
  <Words>871</Words>
  <Application>Microsoft Office PowerPoint</Application>
  <PresentationFormat>Widescreen</PresentationFormat>
  <Paragraphs>58</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__GeistSans_3a0388</vt:lpstr>
      <vt:lpstr>Arial</vt:lpstr>
      <vt:lpstr>Consolas</vt:lpstr>
      <vt:lpstr>Trebuchet MS</vt:lpstr>
      <vt:lpstr>Wingdings 3</vt:lpstr>
      <vt:lpstr>Facet</vt:lpstr>
      <vt:lpstr>Real-Time Food Inspection: Leveraging Machine Vision for Quality Assurance</vt:lpstr>
      <vt:lpstr>Introduction</vt:lpstr>
      <vt:lpstr>Limitations</vt:lpstr>
      <vt:lpstr>Innovation</vt:lpstr>
      <vt:lpstr>Dataset</vt:lpstr>
      <vt:lpstr>Images :-</vt:lpstr>
      <vt:lpstr>Results</vt:lpstr>
      <vt:lpstr>MODEL </vt:lpstr>
      <vt:lpstr>Graphical representation</vt:lpstr>
      <vt:lpstr>Comparing with existing works </vt:lpstr>
      <vt:lpstr>Medium Analyst</vt:lpstr>
      <vt:lpstr>LinkedIn</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spoorthi suresh</dc:creator>
  <cp:lastModifiedBy>spoorthi suresh</cp:lastModifiedBy>
  <cp:revision>5</cp:revision>
  <dcterms:created xsi:type="dcterms:W3CDTF">2024-10-30T03:27:36Z</dcterms:created>
  <dcterms:modified xsi:type="dcterms:W3CDTF">2024-10-30T06:14:51Z</dcterms:modified>
</cp:coreProperties>
</file>