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font" Target="fonts/Lato-boldItalic.fntdata"/><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2efa781c9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2efa781c9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2efa781c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2efa781c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2efa781c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2efa781c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2efa781c9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2efa781c9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2efa781c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2efa781c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2efa781c9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2efa781c9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2efa781c9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2efa781c9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2efa781c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2efa781c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2efa781c9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2efa781c9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2efa781c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2efa781c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efa781c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efa781c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efa781c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efa781c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efa781c9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efa781c9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efa781c9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efa781c9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efa781c9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2efa781c9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60550" y="22225"/>
            <a:ext cx="9032626" cy="1718475"/>
          </a:xfrm>
          <a:prstGeom prst="rect">
            <a:avLst/>
          </a:prstGeom>
          <a:noFill/>
          <a:ln>
            <a:noFill/>
          </a:ln>
        </p:spPr>
      </p:pic>
      <p:sp>
        <p:nvSpPr>
          <p:cNvPr id="60" name="Google Shape;60;p13"/>
          <p:cNvSpPr txBox="1"/>
          <p:nvPr/>
        </p:nvSpPr>
        <p:spPr>
          <a:xfrm>
            <a:off x="2307900" y="1509950"/>
            <a:ext cx="4052700" cy="5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b="1" lang="en-GB" sz="2100">
                <a:solidFill>
                  <a:srgbClr val="FFFFFF"/>
                </a:solidFill>
                <a:latin typeface="Times New Roman"/>
                <a:ea typeface="Times New Roman"/>
                <a:cs typeface="Times New Roman"/>
                <a:sym typeface="Times New Roman"/>
              </a:rPr>
              <a:t>First Phase Review</a:t>
            </a:r>
            <a:endParaRPr b="1" sz="2100">
              <a:solidFill>
                <a:srgbClr val="FFFFFF"/>
              </a:solidFill>
              <a:latin typeface="Times New Roman"/>
              <a:ea typeface="Times New Roman"/>
              <a:cs typeface="Times New Roman"/>
              <a:sym typeface="Times New Roman"/>
            </a:endParaRPr>
          </a:p>
        </p:txBody>
      </p:sp>
      <p:sp>
        <p:nvSpPr>
          <p:cNvPr id="61" name="Google Shape;61;p13"/>
          <p:cNvSpPr txBox="1"/>
          <p:nvPr/>
        </p:nvSpPr>
        <p:spPr>
          <a:xfrm>
            <a:off x="6019400" y="3794850"/>
            <a:ext cx="2858700" cy="21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lt2"/>
                </a:solidFill>
                <a:latin typeface="Times New Roman"/>
                <a:ea typeface="Times New Roman"/>
                <a:cs typeface="Times New Roman"/>
                <a:sym typeface="Times New Roman"/>
              </a:rPr>
              <a:t>Under the guidance of:</a:t>
            </a:r>
            <a:endParaRPr b="1" sz="20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rgbClr val="FFFFFF"/>
                </a:solidFill>
                <a:latin typeface="Times New Roman"/>
                <a:ea typeface="Times New Roman"/>
                <a:cs typeface="Times New Roman"/>
                <a:sym typeface="Times New Roman"/>
              </a:rPr>
              <a:t>Dr. Swathi K</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rgbClr val="FFFFFF"/>
                </a:solidFill>
                <a:latin typeface="Times New Roman"/>
                <a:ea typeface="Times New Roman"/>
                <a:cs typeface="Times New Roman"/>
                <a:sym typeface="Times New Roman"/>
              </a:rPr>
              <a:t>Assistant Professor, Dept of CSE</a:t>
            </a:r>
            <a:endParaRPr sz="1500">
              <a:solidFill>
                <a:srgbClr val="FFFFFF"/>
              </a:solidFill>
              <a:latin typeface="Times New Roman"/>
              <a:ea typeface="Times New Roman"/>
              <a:cs typeface="Times New Roman"/>
              <a:sym typeface="Times New Roman"/>
            </a:endParaRPr>
          </a:p>
        </p:txBody>
      </p:sp>
      <p:sp>
        <p:nvSpPr>
          <p:cNvPr id="62" name="Google Shape;62;p13"/>
          <p:cNvSpPr txBox="1"/>
          <p:nvPr/>
        </p:nvSpPr>
        <p:spPr>
          <a:xfrm>
            <a:off x="106675" y="3691450"/>
            <a:ext cx="3716700" cy="21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lt2"/>
                </a:solidFill>
                <a:latin typeface="Times New Roman"/>
                <a:ea typeface="Times New Roman"/>
                <a:cs typeface="Times New Roman"/>
                <a:sym typeface="Times New Roman"/>
              </a:rPr>
              <a:t>Batch No: 2020_CSE_06</a:t>
            </a:r>
            <a:endParaRPr sz="1700">
              <a:solidFill>
                <a:schemeClr val="lt2"/>
              </a:solidFill>
              <a:latin typeface="Lato"/>
              <a:ea typeface="Lato"/>
              <a:cs typeface="Lato"/>
              <a:sym typeface="Lato"/>
            </a:endParaRPr>
          </a:p>
          <a:p>
            <a:pPr indent="0" lvl="0" marL="0" rtl="0" algn="l">
              <a:lnSpc>
                <a:spcPct val="115000"/>
              </a:lnSpc>
              <a:spcBef>
                <a:spcPts val="0"/>
              </a:spcBef>
              <a:spcAft>
                <a:spcPts val="0"/>
              </a:spcAft>
              <a:buNone/>
            </a:pPr>
            <a:r>
              <a:rPr lang="en-GB" sz="1500">
                <a:solidFill>
                  <a:srgbClr val="FFFFFF"/>
                </a:solidFill>
                <a:latin typeface="Times New Roman"/>
                <a:ea typeface="Times New Roman"/>
                <a:cs typeface="Times New Roman"/>
                <a:sym typeface="Times New Roman"/>
              </a:rPr>
              <a:t>Ruchitha G K - 1KS17CS066</a:t>
            </a:r>
            <a:endParaRPr sz="15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500">
                <a:solidFill>
                  <a:srgbClr val="FFFFFF"/>
                </a:solidFill>
                <a:latin typeface="Times New Roman"/>
                <a:ea typeface="Times New Roman"/>
                <a:cs typeface="Times New Roman"/>
                <a:sym typeface="Times New Roman"/>
              </a:rPr>
              <a:t>Spoorthi R - 1KS17CS081</a:t>
            </a:r>
            <a:endParaRPr sz="15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500">
                <a:solidFill>
                  <a:srgbClr val="FFFFFF"/>
                </a:solidFill>
                <a:latin typeface="Times New Roman"/>
                <a:ea typeface="Times New Roman"/>
                <a:cs typeface="Times New Roman"/>
                <a:sym typeface="Times New Roman"/>
              </a:rPr>
              <a:t>Varun Attiganal Venkatesh - 1KS17CS096</a:t>
            </a:r>
            <a:endParaRPr sz="1500">
              <a:solidFill>
                <a:srgbClr val="FFFFFF"/>
              </a:solidFill>
              <a:latin typeface="Times New Roman"/>
              <a:ea typeface="Times New Roman"/>
              <a:cs typeface="Times New Roman"/>
              <a:sym typeface="Times New Roman"/>
            </a:endParaRPr>
          </a:p>
        </p:txBody>
      </p:sp>
      <p:sp>
        <p:nvSpPr>
          <p:cNvPr id="63" name="Google Shape;63;p13"/>
          <p:cNvSpPr txBox="1"/>
          <p:nvPr/>
        </p:nvSpPr>
        <p:spPr>
          <a:xfrm>
            <a:off x="1359050" y="2309525"/>
            <a:ext cx="6268500" cy="7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chemeClr val="lt2"/>
                </a:solidFill>
                <a:latin typeface="Times New Roman"/>
                <a:ea typeface="Times New Roman"/>
                <a:cs typeface="Times New Roman"/>
                <a:sym typeface="Times New Roman"/>
              </a:rPr>
              <a:t>Dog Breed Identification with Product Classification and Assisted Services</a:t>
            </a:r>
            <a:endParaRPr b="1" sz="2000">
              <a:solidFill>
                <a:schemeClr val="lt2"/>
              </a:solidFill>
              <a:latin typeface="Times New Roman"/>
              <a:ea typeface="Times New Roman"/>
              <a:cs typeface="Times New Roman"/>
              <a:sym typeface="Times New Roman"/>
            </a:endParaRPr>
          </a:p>
          <a:p>
            <a:pPr indent="0" lvl="0" marL="0" rtl="0" algn="ctr">
              <a:spcBef>
                <a:spcPts val="0"/>
              </a:spcBef>
              <a:spcAft>
                <a:spcPts val="0"/>
              </a:spcAft>
              <a:buNone/>
            </a:pPr>
            <a:r>
              <a:t/>
            </a:r>
            <a:endParaRPr b="1">
              <a:solidFill>
                <a:srgbClr val="FFFFFF"/>
              </a:solidFill>
              <a:latin typeface="Times New Roman"/>
              <a:ea typeface="Times New Roman"/>
              <a:cs typeface="Times New Roman"/>
              <a:sym typeface="Times New Roman"/>
            </a:endParaRPr>
          </a:p>
        </p:txBody>
      </p:sp>
      <p:sp>
        <p:nvSpPr>
          <p:cNvPr id="64" name="Google Shape;64;p13"/>
          <p:cNvSpPr txBox="1"/>
          <p:nvPr/>
        </p:nvSpPr>
        <p:spPr>
          <a:xfrm>
            <a:off x="8536302" y="54356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rgbClr val="FFFFFF"/>
                </a:solidFill>
                <a:latin typeface="Lato"/>
                <a:ea typeface="Lato"/>
                <a:cs typeface="Lato"/>
                <a:sym typeface="Lato"/>
              </a:rPr>
              <a:t>‹#›</a:t>
            </a:fld>
            <a:endParaRPr sz="10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YOLO Design</a:t>
            </a:r>
            <a:endParaRPr/>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pic>
        <p:nvPicPr>
          <p:cNvPr id="127" name="Google Shape;127;p22"/>
          <p:cNvPicPr preferRelativeResize="0"/>
          <p:nvPr/>
        </p:nvPicPr>
        <p:blipFill>
          <a:blip r:embed="rId3">
            <a:alphaModFix/>
          </a:blip>
          <a:stretch>
            <a:fillRect/>
          </a:stretch>
        </p:blipFill>
        <p:spPr>
          <a:xfrm>
            <a:off x="2184250" y="1565820"/>
            <a:ext cx="4602095" cy="29223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688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Block Diagram</a:t>
            </a:r>
            <a:endParaRPr/>
          </a:p>
        </p:txBody>
      </p:sp>
      <p:sp>
        <p:nvSpPr>
          <p:cNvPr id="133" name="Google Shape;133;p23"/>
          <p:cNvSpPr txBox="1"/>
          <p:nvPr/>
        </p:nvSpPr>
        <p:spPr>
          <a:xfrm>
            <a:off x="6936706" y="5544168"/>
            <a:ext cx="2280300" cy="3204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GB" sz="1200" u="none" cap="none" strike="noStrike">
                <a:solidFill>
                  <a:srgbClr val="8B8B8B"/>
                </a:solidFill>
                <a:latin typeface="Calibri"/>
                <a:ea typeface="Calibri"/>
                <a:cs typeface="Calibri"/>
                <a:sym typeface="Calibri"/>
              </a:rPr>
              <a:t>‹#›</a:t>
            </a:fld>
            <a:endParaRPr b="0" i="0" sz="1200" u="none" cap="none" strike="noStrike">
              <a:solidFill>
                <a:srgbClr val="1A9988"/>
              </a:solidFill>
              <a:latin typeface="Times New Roman"/>
              <a:ea typeface="Times New Roman"/>
              <a:cs typeface="Times New Roman"/>
              <a:sym typeface="Times New Roman"/>
            </a:endParaRPr>
          </a:p>
        </p:txBody>
      </p:sp>
      <p:sp>
        <p:nvSpPr>
          <p:cNvPr id="134" name="Google Shape;134;p23"/>
          <p:cNvSpPr txBox="1"/>
          <p:nvPr/>
        </p:nvSpPr>
        <p:spPr>
          <a:xfrm>
            <a:off x="8594604" y="4696217"/>
            <a:ext cx="586800" cy="345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595959"/>
              </a:solidFill>
              <a:latin typeface="Lato"/>
              <a:ea typeface="Lato"/>
              <a:cs typeface="Lato"/>
              <a:sym typeface="Lato"/>
            </a:endParaRPr>
          </a:p>
        </p:txBody>
      </p:sp>
      <p:sp>
        <p:nvSpPr>
          <p:cNvPr id="135" name="Google Shape;135;p23"/>
          <p:cNvSpPr/>
          <p:nvPr/>
        </p:nvSpPr>
        <p:spPr>
          <a:xfrm>
            <a:off x="247075" y="3736073"/>
            <a:ext cx="1288500" cy="786600"/>
          </a:xfrm>
          <a:prstGeom prst="rect">
            <a:avLst/>
          </a:prstGeom>
          <a:solidFill>
            <a:srgbClr val="59595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Producer/</a:t>
            </a:r>
            <a:endParaRPr/>
          </a:p>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Service provider/lost a dog</a:t>
            </a:r>
            <a:endParaRPr b="0" i="0" sz="1400" u="none" cap="none" strike="noStrike">
              <a:solidFill>
                <a:srgbClr val="FFFFFF"/>
              </a:solidFill>
              <a:latin typeface="Arial"/>
              <a:ea typeface="Arial"/>
              <a:cs typeface="Arial"/>
              <a:sym typeface="Arial"/>
            </a:endParaRPr>
          </a:p>
        </p:txBody>
      </p:sp>
      <p:sp>
        <p:nvSpPr>
          <p:cNvPr id="136" name="Google Shape;136;p23"/>
          <p:cNvSpPr/>
          <p:nvPr/>
        </p:nvSpPr>
        <p:spPr>
          <a:xfrm>
            <a:off x="325472" y="2200503"/>
            <a:ext cx="1288500" cy="566700"/>
          </a:xfrm>
          <a:prstGeom prst="rect">
            <a:avLst/>
          </a:prstGeom>
          <a:solidFill>
            <a:srgbClr val="59595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Consumer/</a:t>
            </a:r>
            <a:endParaRPr/>
          </a:p>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Found a dog</a:t>
            </a:r>
            <a:endParaRPr b="0" i="0" sz="1400" u="none" cap="none" strike="noStrike">
              <a:solidFill>
                <a:srgbClr val="FFFFFF"/>
              </a:solidFill>
              <a:latin typeface="Arial"/>
              <a:ea typeface="Arial"/>
              <a:cs typeface="Arial"/>
              <a:sym typeface="Arial"/>
            </a:endParaRPr>
          </a:p>
        </p:txBody>
      </p:sp>
      <p:cxnSp>
        <p:nvCxnSpPr>
          <p:cNvPr id="137" name="Google Shape;137;p23"/>
          <p:cNvCxnSpPr>
            <a:stCxn id="135" idx="3"/>
          </p:cNvCxnSpPr>
          <p:nvPr/>
        </p:nvCxnSpPr>
        <p:spPr>
          <a:xfrm>
            <a:off x="1535575" y="4129373"/>
            <a:ext cx="932100" cy="1200"/>
          </a:xfrm>
          <a:prstGeom prst="straightConnector1">
            <a:avLst/>
          </a:prstGeom>
          <a:noFill/>
          <a:ln cap="flat" cmpd="sng" w="9525">
            <a:solidFill>
              <a:srgbClr val="565656"/>
            </a:solidFill>
            <a:prstDash val="solid"/>
            <a:round/>
            <a:headEnd len="sm" w="sm" type="none"/>
            <a:tailEnd len="med" w="med" type="triangle"/>
          </a:ln>
        </p:spPr>
      </p:cxnSp>
      <p:cxnSp>
        <p:nvCxnSpPr>
          <p:cNvPr id="138" name="Google Shape;138;p23"/>
          <p:cNvCxnSpPr/>
          <p:nvPr/>
        </p:nvCxnSpPr>
        <p:spPr>
          <a:xfrm>
            <a:off x="1628809" y="2482748"/>
            <a:ext cx="932100" cy="1200"/>
          </a:xfrm>
          <a:prstGeom prst="straightConnector1">
            <a:avLst/>
          </a:prstGeom>
          <a:noFill/>
          <a:ln cap="flat" cmpd="sng" w="9525">
            <a:solidFill>
              <a:srgbClr val="565656"/>
            </a:solidFill>
            <a:prstDash val="solid"/>
            <a:round/>
            <a:headEnd len="sm" w="sm" type="none"/>
            <a:tailEnd len="med" w="med" type="triangle"/>
          </a:ln>
        </p:spPr>
      </p:cxnSp>
      <p:sp>
        <p:nvSpPr>
          <p:cNvPr id="139" name="Google Shape;139;p23"/>
          <p:cNvSpPr/>
          <p:nvPr/>
        </p:nvSpPr>
        <p:spPr>
          <a:xfrm>
            <a:off x="2545691" y="2176509"/>
            <a:ext cx="1113600" cy="602700"/>
          </a:xfrm>
          <a:prstGeom prst="rect">
            <a:avLst/>
          </a:prstGeom>
          <a:solidFill>
            <a:srgbClr val="6AA4C8"/>
          </a:solidFill>
          <a:ln cap="flat" cmpd="sng" w="25400">
            <a:solidFill>
              <a:srgbClr val="4D77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Image of pet</a:t>
            </a:r>
            <a:endParaRPr b="0" i="0" sz="1400" u="none" cap="none" strike="noStrike">
              <a:solidFill>
                <a:srgbClr val="FFFFFF"/>
              </a:solidFill>
              <a:latin typeface="Arial"/>
              <a:ea typeface="Arial"/>
              <a:cs typeface="Arial"/>
              <a:sym typeface="Arial"/>
            </a:endParaRPr>
          </a:p>
        </p:txBody>
      </p:sp>
      <p:sp>
        <p:nvSpPr>
          <p:cNvPr id="140" name="Google Shape;140;p23"/>
          <p:cNvSpPr/>
          <p:nvPr/>
        </p:nvSpPr>
        <p:spPr>
          <a:xfrm>
            <a:off x="2467295" y="3732046"/>
            <a:ext cx="1427100" cy="751500"/>
          </a:xfrm>
          <a:prstGeom prst="rect">
            <a:avLst/>
          </a:prstGeom>
          <a:solidFill>
            <a:srgbClr val="6AA4C8"/>
          </a:solidFill>
          <a:ln cap="flat" cmpd="sng" w="25400">
            <a:solidFill>
              <a:srgbClr val="4D77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Image and info about products pet and services</a:t>
            </a:r>
            <a:endParaRPr b="0" i="0" sz="1400" u="none" cap="none" strike="noStrike">
              <a:solidFill>
                <a:srgbClr val="FFFFFF"/>
              </a:solidFill>
              <a:latin typeface="Arial"/>
              <a:ea typeface="Arial"/>
              <a:cs typeface="Arial"/>
              <a:sym typeface="Arial"/>
            </a:endParaRPr>
          </a:p>
        </p:txBody>
      </p:sp>
      <p:sp>
        <p:nvSpPr>
          <p:cNvPr id="141" name="Google Shape;141;p23"/>
          <p:cNvSpPr/>
          <p:nvPr/>
        </p:nvSpPr>
        <p:spPr>
          <a:xfrm>
            <a:off x="4174863" y="2176509"/>
            <a:ext cx="1303500" cy="590400"/>
          </a:xfrm>
          <a:prstGeom prst="rect">
            <a:avLst/>
          </a:prstGeom>
          <a:solidFill>
            <a:srgbClr val="59595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Breed detection</a:t>
            </a:r>
            <a:endParaRPr b="0" i="0" sz="1400" u="none" cap="none" strike="noStrike">
              <a:solidFill>
                <a:srgbClr val="FFFFFF"/>
              </a:solidFill>
              <a:latin typeface="Arial"/>
              <a:ea typeface="Arial"/>
              <a:cs typeface="Arial"/>
              <a:sym typeface="Arial"/>
            </a:endParaRPr>
          </a:p>
        </p:txBody>
      </p:sp>
      <p:sp>
        <p:nvSpPr>
          <p:cNvPr id="142" name="Google Shape;142;p23"/>
          <p:cNvSpPr/>
          <p:nvPr/>
        </p:nvSpPr>
        <p:spPr>
          <a:xfrm>
            <a:off x="6232167" y="2182612"/>
            <a:ext cx="1303500" cy="590400"/>
          </a:xfrm>
          <a:prstGeom prst="rect">
            <a:avLst/>
          </a:prstGeom>
          <a:solidFill>
            <a:srgbClr val="59595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Breed classifier</a:t>
            </a:r>
            <a:endParaRPr b="0" i="0" sz="1400" u="none" cap="none" strike="noStrike">
              <a:solidFill>
                <a:srgbClr val="FFFFFF"/>
              </a:solidFill>
              <a:latin typeface="Arial"/>
              <a:ea typeface="Arial"/>
              <a:cs typeface="Arial"/>
              <a:sym typeface="Arial"/>
            </a:endParaRPr>
          </a:p>
        </p:txBody>
      </p:sp>
      <p:cxnSp>
        <p:nvCxnSpPr>
          <p:cNvPr id="143" name="Google Shape;143;p23"/>
          <p:cNvCxnSpPr>
            <a:stCxn id="139" idx="3"/>
            <a:endCxn id="141" idx="1"/>
          </p:cNvCxnSpPr>
          <p:nvPr/>
        </p:nvCxnSpPr>
        <p:spPr>
          <a:xfrm flipH="1" rot="10800000">
            <a:off x="3659291" y="2471859"/>
            <a:ext cx="515700" cy="6000"/>
          </a:xfrm>
          <a:prstGeom prst="straightConnector1">
            <a:avLst/>
          </a:prstGeom>
          <a:noFill/>
          <a:ln cap="flat" cmpd="sng" w="9525">
            <a:solidFill>
              <a:srgbClr val="565656"/>
            </a:solidFill>
            <a:prstDash val="solid"/>
            <a:round/>
            <a:headEnd len="sm" w="sm" type="none"/>
            <a:tailEnd len="med" w="med" type="triangle"/>
          </a:ln>
        </p:spPr>
      </p:cxnSp>
      <p:cxnSp>
        <p:nvCxnSpPr>
          <p:cNvPr id="144" name="Google Shape;144;p23"/>
          <p:cNvCxnSpPr>
            <a:stCxn id="141" idx="3"/>
            <a:endCxn id="142" idx="1"/>
          </p:cNvCxnSpPr>
          <p:nvPr/>
        </p:nvCxnSpPr>
        <p:spPr>
          <a:xfrm>
            <a:off x="5478363" y="2471709"/>
            <a:ext cx="753900" cy="6000"/>
          </a:xfrm>
          <a:prstGeom prst="straightConnector1">
            <a:avLst/>
          </a:prstGeom>
          <a:noFill/>
          <a:ln cap="flat" cmpd="sng" w="9525">
            <a:solidFill>
              <a:srgbClr val="565656"/>
            </a:solidFill>
            <a:prstDash val="solid"/>
            <a:round/>
            <a:headEnd len="sm" w="sm" type="none"/>
            <a:tailEnd len="med" w="med" type="triangle"/>
          </a:ln>
        </p:spPr>
      </p:cxnSp>
      <p:cxnSp>
        <p:nvCxnSpPr>
          <p:cNvPr id="145" name="Google Shape;145;p23"/>
          <p:cNvCxnSpPr>
            <a:stCxn id="140" idx="3"/>
          </p:cNvCxnSpPr>
          <p:nvPr/>
        </p:nvCxnSpPr>
        <p:spPr>
          <a:xfrm>
            <a:off x="3894395" y="4107796"/>
            <a:ext cx="1583700" cy="0"/>
          </a:xfrm>
          <a:prstGeom prst="straightConnector1">
            <a:avLst/>
          </a:prstGeom>
          <a:noFill/>
          <a:ln cap="flat" cmpd="sng" w="9525">
            <a:solidFill>
              <a:srgbClr val="565656"/>
            </a:solidFill>
            <a:prstDash val="solid"/>
            <a:round/>
            <a:headEnd len="sm" w="sm" type="none"/>
            <a:tailEnd len="med" w="med" type="triangle"/>
          </a:ln>
        </p:spPr>
      </p:cxnSp>
      <p:sp>
        <p:nvSpPr>
          <p:cNvPr id="146" name="Google Shape;146;p23"/>
          <p:cNvSpPr/>
          <p:nvPr/>
        </p:nvSpPr>
        <p:spPr>
          <a:xfrm>
            <a:off x="5478200" y="3732046"/>
            <a:ext cx="1505400" cy="833100"/>
          </a:xfrm>
          <a:prstGeom prst="rect">
            <a:avLst/>
          </a:prstGeom>
          <a:solidFill>
            <a:srgbClr val="595959"/>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GB" sz="1400" u="none" cap="none" strike="noStrike">
                <a:solidFill>
                  <a:srgbClr val="FFFFFF"/>
                </a:solidFill>
                <a:latin typeface="Arial"/>
                <a:ea typeface="Arial"/>
                <a:cs typeface="Arial"/>
                <a:sym typeface="Arial"/>
              </a:rPr>
              <a:t>Products/services and pet sorted based on breed</a:t>
            </a:r>
            <a:endParaRPr b="0" i="0" sz="1400" u="none" cap="none" strike="noStrike">
              <a:solidFill>
                <a:srgbClr val="FFFFFF"/>
              </a:solidFill>
              <a:latin typeface="Arial"/>
              <a:ea typeface="Arial"/>
              <a:cs typeface="Arial"/>
              <a:sym typeface="Arial"/>
            </a:endParaRPr>
          </a:p>
        </p:txBody>
      </p:sp>
      <p:cxnSp>
        <p:nvCxnSpPr>
          <p:cNvPr id="147" name="Google Shape;147;p23"/>
          <p:cNvCxnSpPr>
            <a:stCxn id="142" idx="3"/>
          </p:cNvCxnSpPr>
          <p:nvPr/>
        </p:nvCxnSpPr>
        <p:spPr>
          <a:xfrm flipH="1">
            <a:off x="6755067" y="2477812"/>
            <a:ext cx="780600" cy="1231200"/>
          </a:xfrm>
          <a:prstGeom prst="bentConnector4">
            <a:avLst>
              <a:gd fmla="val -32598" name="adj1"/>
              <a:gd fmla="val 61994" name="adj2"/>
            </a:avLst>
          </a:prstGeom>
          <a:noFill/>
          <a:ln cap="flat" cmpd="sng" w="9525">
            <a:solidFill>
              <a:srgbClr val="565656"/>
            </a:solidFill>
            <a:prstDash val="solid"/>
            <a:round/>
            <a:headEnd len="sm" w="sm" type="none"/>
            <a:tailEnd len="med" w="med" type="triangle"/>
          </a:ln>
        </p:spPr>
      </p:cxnSp>
      <p:sp>
        <p:nvSpPr>
          <p:cNvPr id="148" name="Google Shape;148;p23"/>
          <p:cNvSpPr txBox="1"/>
          <p:nvPr/>
        </p:nvSpPr>
        <p:spPr>
          <a:xfrm>
            <a:off x="7863070" y="2318841"/>
            <a:ext cx="1206600" cy="102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Results matched with existing categories</a:t>
            </a:r>
            <a:endParaRPr b="0" i="0" sz="1400" u="none" cap="none" strike="noStrike">
              <a:solidFill>
                <a:srgbClr val="000000"/>
              </a:solidFill>
              <a:latin typeface="Arial"/>
              <a:ea typeface="Arial"/>
              <a:cs typeface="Arial"/>
              <a:sym typeface="Arial"/>
            </a:endParaRPr>
          </a:p>
        </p:txBody>
      </p:sp>
      <p:sp>
        <p:nvSpPr>
          <p:cNvPr id="149" name="Google Shape;149;p23"/>
          <p:cNvSpPr txBox="1"/>
          <p:nvPr/>
        </p:nvSpPr>
        <p:spPr>
          <a:xfrm>
            <a:off x="5419105" y="1951697"/>
            <a:ext cx="970800" cy="45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Pet detected</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a:off x="3878886" y="1750806"/>
            <a:ext cx="5090400" cy="1899600"/>
          </a:xfrm>
          <a:prstGeom prst="rect">
            <a:avLst/>
          </a:prstGeom>
          <a:noFill/>
          <a:ln cap="flat" cmpd="sng" w="25400">
            <a:solidFill>
              <a:srgbClr val="40404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51" name="Google Shape;151;p23"/>
          <p:cNvSpPr txBox="1"/>
          <p:nvPr/>
        </p:nvSpPr>
        <p:spPr>
          <a:xfrm>
            <a:off x="4686347" y="1394975"/>
            <a:ext cx="4704600" cy="27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DOG BREED CLASSIFIER SYSTEM</a:t>
            </a:r>
            <a:endParaRPr b="0" i="0" sz="1400" u="none" cap="none" strike="noStrike">
              <a:solidFill>
                <a:srgbClr val="000000"/>
              </a:solidFill>
              <a:latin typeface="Arial"/>
              <a:ea typeface="Arial"/>
              <a:cs typeface="Arial"/>
              <a:sym typeface="Arial"/>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Expected Outcomes</a:t>
            </a:r>
            <a:endParaRPr/>
          </a:p>
        </p:txBody>
      </p:sp>
      <p:pic>
        <p:nvPicPr>
          <p:cNvPr id="158" name="Google Shape;158;p24"/>
          <p:cNvPicPr preferRelativeResize="0"/>
          <p:nvPr/>
        </p:nvPicPr>
        <p:blipFill>
          <a:blip r:embed="rId3">
            <a:alphaModFix/>
          </a:blip>
          <a:stretch>
            <a:fillRect/>
          </a:stretch>
        </p:blipFill>
        <p:spPr>
          <a:xfrm>
            <a:off x="457200" y="1724975"/>
            <a:ext cx="4639225" cy="2717925"/>
          </a:xfrm>
          <a:prstGeom prst="rect">
            <a:avLst/>
          </a:prstGeom>
          <a:noFill/>
          <a:ln>
            <a:noFill/>
          </a:ln>
        </p:spPr>
      </p:pic>
      <p:pic>
        <p:nvPicPr>
          <p:cNvPr id="159" name="Google Shape;159;p24"/>
          <p:cNvPicPr preferRelativeResize="0"/>
          <p:nvPr/>
        </p:nvPicPr>
        <p:blipFill rotWithShape="1">
          <a:blip r:embed="rId4">
            <a:alphaModFix/>
          </a:blip>
          <a:srcRect b="39294" l="0" r="0" t="13864"/>
          <a:stretch/>
        </p:blipFill>
        <p:spPr>
          <a:xfrm>
            <a:off x="5210875" y="1384900"/>
            <a:ext cx="3217350" cy="3181449"/>
          </a:xfrm>
          <a:prstGeom prst="rect">
            <a:avLst/>
          </a:prstGeom>
          <a:noFill/>
          <a:ln>
            <a:noFill/>
          </a:ln>
        </p:spPr>
      </p:pic>
      <p:sp>
        <p:nvSpPr>
          <p:cNvPr id="160" name="Google Shape;16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Contribution to Society</a:t>
            </a:r>
            <a:endParaRPr/>
          </a:p>
        </p:txBody>
      </p:sp>
      <p:sp>
        <p:nvSpPr>
          <p:cNvPr id="166" name="Google Shape;166;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6550" lvl="0" marL="457200" rtl="0" algn="just">
              <a:lnSpc>
                <a:spcPct val="200000"/>
              </a:lnSpc>
              <a:spcBef>
                <a:spcPts val="120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We propose  a trained model which uses some techniques to detect the breed of the dog. This classification is important because we are using this criteria to sort out food and accessories,  and lost dogs so that pet owners can find anything they want very easily.</a:t>
            </a:r>
            <a:endParaRPr sz="1700">
              <a:solidFill>
                <a:srgbClr val="000000"/>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A lot of confusion related to identifying the breed will bring the selling of wrong dogs under control.</a:t>
            </a:r>
            <a:endParaRPr sz="1700">
              <a:solidFill>
                <a:srgbClr val="000000"/>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rgbClr val="000000"/>
              </a:buClr>
              <a:buSzPts val="1700"/>
              <a:buFont typeface="Times New Roman"/>
              <a:buChar char="➢"/>
            </a:pPr>
            <a:r>
              <a:rPr lang="en-GB" sz="1700">
                <a:solidFill>
                  <a:srgbClr val="000000"/>
                </a:solidFill>
                <a:latin typeface="Times New Roman"/>
                <a:ea typeface="Times New Roman"/>
                <a:cs typeface="Times New Roman"/>
                <a:sym typeface="Times New Roman"/>
              </a:rPr>
              <a:t>A centralized platform avoids the user from switching </a:t>
            </a:r>
            <a:r>
              <a:rPr lang="en-GB" sz="1700">
                <a:solidFill>
                  <a:srgbClr val="000000"/>
                </a:solidFill>
                <a:latin typeface="Times New Roman"/>
                <a:ea typeface="Times New Roman"/>
                <a:cs typeface="Times New Roman"/>
                <a:sym typeface="Times New Roman"/>
              </a:rPr>
              <a:t>multiple</a:t>
            </a:r>
            <a:r>
              <a:rPr lang="en-GB" sz="1700">
                <a:solidFill>
                  <a:srgbClr val="000000"/>
                </a:solidFill>
                <a:latin typeface="Times New Roman"/>
                <a:ea typeface="Times New Roman"/>
                <a:cs typeface="Times New Roman"/>
                <a:sym typeface="Times New Roman"/>
              </a:rPr>
              <a:t> tabs.</a:t>
            </a:r>
            <a:endParaRPr sz="17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1700">
              <a:latin typeface="Times New Roman"/>
              <a:ea typeface="Times New Roman"/>
              <a:cs typeface="Times New Roman"/>
              <a:sym typeface="Times New Roman"/>
            </a:endParaRPr>
          </a:p>
        </p:txBody>
      </p:sp>
      <p:sp>
        <p:nvSpPr>
          <p:cNvPr id="167" name="Google Shape;16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References</a:t>
            </a:r>
            <a:endParaRPr/>
          </a:p>
        </p:txBody>
      </p:sp>
      <p:sp>
        <p:nvSpPr>
          <p:cNvPr id="173" name="Google Shape;173;p26"/>
          <p:cNvSpPr txBox="1"/>
          <p:nvPr>
            <p:ph idx="1" type="body"/>
          </p:nvPr>
        </p:nvSpPr>
        <p:spPr>
          <a:xfrm>
            <a:off x="311700" y="1095400"/>
            <a:ext cx="8520600" cy="3652500"/>
          </a:xfrm>
          <a:prstGeom prst="rect">
            <a:avLst/>
          </a:prstGeom>
        </p:spPr>
        <p:txBody>
          <a:bodyPr anchorCtr="0" anchor="t" bIns="91425" lIns="91425" spcFirstLastPara="1" rIns="91425" wrap="square" tIns="91425">
            <a:noAutofit/>
          </a:bodyPr>
          <a:lstStyle/>
          <a:p>
            <a:pPr indent="0" lvl="0" marL="228600" rtl="0" algn="just">
              <a:spcBef>
                <a:spcPts val="600"/>
              </a:spcBef>
              <a:spcAft>
                <a:spcPts val="0"/>
              </a:spcAft>
              <a:buClr>
                <a:srgbClr val="1A9988"/>
              </a:buClr>
              <a:buSzPts val="1100"/>
              <a:buFont typeface="Arial"/>
              <a:buNone/>
            </a:pPr>
            <a:r>
              <a:rPr lang="en-GB" sz="1500">
                <a:solidFill>
                  <a:srgbClr val="000000"/>
                </a:solidFill>
                <a:latin typeface="Times New Roman"/>
                <a:ea typeface="Times New Roman"/>
                <a:cs typeface="Times New Roman"/>
                <a:sym typeface="Times New Roman"/>
              </a:rPr>
              <a:t>[1].	Viola, P.; Jones, M. Rapid object detection using a boosted cascade of simple features. In Proceedings of the 2001 IEEE Computer Society Conference on Computer Vision and Pattern Recognition. CVPR 2001, volume 1, 2001, ISSN 1063-6919, pp. I–511–I–518 vol.1, doi:10.1109/CVPR.2001.990517. </a:t>
            </a:r>
            <a:endParaRPr sz="1500">
              <a:solidFill>
                <a:srgbClr val="000000"/>
              </a:solidFill>
              <a:latin typeface="Times New Roman"/>
              <a:ea typeface="Times New Roman"/>
              <a:cs typeface="Times New Roman"/>
              <a:sym typeface="Times New Roman"/>
            </a:endParaRPr>
          </a:p>
          <a:p>
            <a:pPr indent="0" lvl="0" marL="228600" rtl="0" algn="just">
              <a:spcBef>
                <a:spcPts val="1200"/>
              </a:spcBef>
              <a:spcAft>
                <a:spcPts val="0"/>
              </a:spcAft>
              <a:buClr>
                <a:srgbClr val="1A9988"/>
              </a:buClr>
              <a:buSzPts val="1100"/>
              <a:buFont typeface="Arial"/>
              <a:buNone/>
            </a:pPr>
            <a:r>
              <a:rPr lang="en-GB" sz="1500">
                <a:solidFill>
                  <a:srgbClr val="000000"/>
                </a:solidFill>
                <a:latin typeface="Times New Roman"/>
                <a:ea typeface="Times New Roman"/>
                <a:cs typeface="Times New Roman"/>
                <a:sym typeface="Times New Roman"/>
              </a:rPr>
              <a:t>[2].	Geethapriya. S, N. Duraimurugan, S.P. Chokkalingam Real-Time Object Detection with Yolo. International Journal of Engineering and Advanced Technology (IJEAT) ISSN: 2249 – 8958, Volume-8, Issue-3S, February 2019. </a:t>
            </a:r>
            <a:endParaRPr sz="1500">
              <a:solidFill>
                <a:srgbClr val="000000"/>
              </a:solidFill>
              <a:latin typeface="Times New Roman"/>
              <a:ea typeface="Times New Roman"/>
              <a:cs typeface="Times New Roman"/>
              <a:sym typeface="Times New Roman"/>
            </a:endParaRPr>
          </a:p>
          <a:p>
            <a:pPr indent="0" lvl="0" marL="228600" rtl="0" algn="just">
              <a:spcBef>
                <a:spcPts val="1200"/>
              </a:spcBef>
              <a:spcAft>
                <a:spcPts val="0"/>
              </a:spcAft>
              <a:buClr>
                <a:srgbClr val="1A9988"/>
              </a:buClr>
              <a:buSzPts val="1100"/>
              <a:buFont typeface="Arial"/>
              <a:buNone/>
            </a:pPr>
            <a:r>
              <a:rPr lang="en-GB" sz="1500">
                <a:solidFill>
                  <a:srgbClr val="000000"/>
                </a:solidFill>
                <a:latin typeface="Times New Roman"/>
                <a:ea typeface="Times New Roman"/>
                <a:cs typeface="Times New Roman"/>
                <a:sym typeface="Times New Roman"/>
              </a:rPr>
              <a:t>[3].	Joseph Redmon , Santosh Divvala, Ross Girshick , Ali Farhadi You Only Look Once: Unified, Real-Time Object Detection.</a:t>
            </a:r>
            <a:endParaRPr sz="1500">
              <a:solidFill>
                <a:srgbClr val="000000"/>
              </a:solidFill>
              <a:latin typeface="Times New Roman"/>
              <a:ea typeface="Times New Roman"/>
              <a:cs typeface="Times New Roman"/>
              <a:sym typeface="Times New Roman"/>
            </a:endParaRPr>
          </a:p>
          <a:p>
            <a:pPr indent="0" lvl="0" marL="228600" rtl="0" algn="just">
              <a:spcBef>
                <a:spcPts val="1200"/>
              </a:spcBef>
              <a:spcAft>
                <a:spcPts val="0"/>
              </a:spcAft>
              <a:buClr>
                <a:srgbClr val="1A9988"/>
              </a:buClr>
              <a:buSzPts val="1100"/>
              <a:buFont typeface="Arial"/>
              <a:buNone/>
            </a:pPr>
            <a:r>
              <a:rPr lang="en-GB" sz="1500">
                <a:solidFill>
                  <a:srgbClr val="000000"/>
                </a:solidFill>
                <a:latin typeface="Times New Roman"/>
                <a:ea typeface="Times New Roman"/>
                <a:cs typeface="Times New Roman"/>
                <a:sym typeface="Times New Roman"/>
              </a:rPr>
              <a:t>[4].	https://www.petsworld.in/ - the idea of food, accessories are referred from this website. </a:t>
            </a:r>
            <a:endParaRPr sz="1500">
              <a:solidFill>
                <a:srgbClr val="000000"/>
              </a:solidFill>
              <a:latin typeface="Times New Roman"/>
              <a:ea typeface="Times New Roman"/>
              <a:cs typeface="Times New Roman"/>
              <a:sym typeface="Times New Roman"/>
            </a:endParaRPr>
          </a:p>
          <a:p>
            <a:pPr indent="0" lvl="0" marL="228600" rtl="0" algn="just">
              <a:spcBef>
                <a:spcPts val="1200"/>
              </a:spcBef>
              <a:spcAft>
                <a:spcPts val="1200"/>
              </a:spcAft>
              <a:buClr>
                <a:srgbClr val="1A9988"/>
              </a:buClr>
              <a:buSzPts val="1100"/>
              <a:buFont typeface="Arial"/>
              <a:buNone/>
            </a:pPr>
            <a:r>
              <a:t/>
            </a:r>
            <a:endParaRPr sz="1500">
              <a:solidFill>
                <a:srgbClr val="000000"/>
              </a:solidFill>
              <a:latin typeface="Times New Roman"/>
              <a:ea typeface="Times New Roman"/>
              <a:cs typeface="Times New Roman"/>
              <a:sym typeface="Times New Roman"/>
            </a:endParaRPr>
          </a:p>
        </p:txBody>
      </p:sp>
      <p:sp>
        <p:nvSpPr>
          <p:cNvPr id="174" name="Google Shape;17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21976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Queries??</a:t>
            </a:r>
            <a:endParaRPr/>
          </a:p>
        </p:txBody>
      </p:sp>
      <p:sp>
        <p:nvSpPr>
          <p:cNvPr id="180" name="Google Shape;18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pic>
        <p:nvPicPr>
          <p:cNvPr id="181" name="Google Shape;181;p27"/>
          <p:cNvPicPr preferRelativeResize="0"/>
          <p:nvPr/>
        </p:nvPicPr>
        <p:blipFill>
          <a:blip r:embed="rId3">
            <a:alphaModFix/>
          </a:blip>
          <a:stretch>
            <a:fillRect/>
          </a:stretch>
        </p:blipFill>
        <p:spPr>
          <a:xfrm>
            <a:off x="6444575" y="425150"/>
            <a:ext cx="2027875" cy="202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21976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a:t>
            </a:r>
            <a:endParaRPr/>
          </a:p>
        </p:txBody>
      </p:sp>
      <p:sp>
        <p:nvSpPr>
          <p:cNvPr id="187" name="Google Shape;18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688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Contents</a:t>
            </a:r>
            <a:endParaRPr/>
          </a:p>
        </p:txBody>
      </p:sp>
      <p:sp>
        <p:nvSpPr>
          <p:cNvPr id="70" name="Google Shape;70;p14"/>
          <p:cNvSpPr txBox="1"/>
          <p:nvPr>
            <p:ph idx="1" type="body"/>
          </p:nvPr>
        </p:nvSpPr>
        <p:spPr>
          <a:xfrm>
            <a:off x="311700" y="1019200"/>
            <a:ext cx="8520600" cy="3397200"/>
          </a:xfrm>
          <a:prstGeom prst="rect">
            <a:avLst/>
          </a:prstGeom>
        </p:spPr>
        <p:txBody>
          <a:bodyPr anchorCtr="0" anchor="t" bIns="91425" lIns="91425" spcFirstLastPara="1" rIns="91425" wrap="square" tIns="91425">
            <a:noAutofit/>
          </a:bodyPr>
          <a:lstStyle/>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Problem Identification</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Scope </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Goals and Objectives</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Expected Outcomes</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Contribution to Society</a:t>
            </a:r>
            <a:endParaRPr>
              <a:latin typeface="Times New Roman"/>
              <a:ea typeface="Times New Roman"/>
              <a:cs typeface="Times New Roman"/>
              <a:sym typeface="Times New Roman"/>
            </a:endParaRPr>
          </a:p>
          <a:p>
            <a:pPr indent="-393700" lvl="0" marL="457200" rtl="0" algn="l">
              <a:lnSpc>
                <a:spcPct val="140000"/>
              </a:lnSpc>
              <a:spcBef>
                <a:spcPts val="0"/>
              </a:spcBef>
              <a:spcAft>
                <a:spcPts val="0"/>
              </a:spcAft>
              <a:buSzPts val="1800"/>
              <a:buFont typeface="Times New Roman"/>
              <a:buChar char="➢"/>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77" name="Google Shape;77;p15"/>
          <p:cNvSpPr txBox="1"/>
          <p:nvPr>
            <p:ph idx="1" type="body"/>
          </p:nvPr>
        </p:nvSpPr>
        <p:spPr>
          <a:xfrm>
            <a:off x="311700" y="1400200"/>
            <a:ext cx="8520600" cy="3397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595959"/>
              </a:buClr>
              <a:buSzPts val="1800"/>
              <a:buFont typeface="Times New Roman"/>
              <a:buChar char="⮚"/>
            </a:pPr>
            <a:r>
              <a:rPr lang="en-GB">
                <a:solidFill>
                  <a:srgbClr val="1A1A1A"/>
                </a:solidFill>
                <a:latin typeface="Times New Roman"/>
                <a:ea typeface="Times New Roman"/>
                <a:cs typeface="Times New Roman"/>
                <a:sym typeface="Times New Roman"/>
              </a:rPr>
              <a:t>The demand for having a pet at home has been increasing drastically over the past few years. People are considering pets to be an important addition to the family.</a:t>
            </a:r>
            <a:endParaRPr>
              <a:solidFill>
                <a:srgbClr val="1A1A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rgbClr val="1A1A1A"/>
              </a:solidFill>
              <a:latin typeface="Times New Roman"/>
              <a:ea typeface="Times New Roman"/>
              <a:cs typeface="Times New Roman"/>
              <a:sym typeface="Times New Roman"/>
            </a:endParaRPr>
          </a:p>
          <a:p>
            <a:pPr indent="-342900" lvl="0" marL="457200" rtl="0" algn="just">
              <a:spcBef>
                <a:spcPts val="0"/>
              </a:spcBef>
              <a:spcAft>
                <a:spcPts val="0"/>
              </a:spcAft>
              <a:buClr>
                <a:srgbClr val="595959"/>
              </a:buClr>
              <a:buSzPts val="1800"/>
              <a:buFont typeface="Times New Roman"/>
              <a:buChar char="⮚"/>
            </a:pPr>
            <a:r>
              <a:rPr lang="en-GB">
                <a:solidFill>
                  <a:srgbClr val="1A1A1A"/>
                </a:solidFill>
                <a:latin typeface="Times New Roman"/>
                <a:ea typeface="Times New Roman"/>
                <a:cs typeface="Times New Roman"/>
                <a:sym typeface="Times New Roman"/>
              </a:rPr>
              <a:t>The population of pet dogs in India amounted for around 19.5 million in the year 2018. The population was forecast to reach over 31 million by the end of year 2023.</a:t>
            </a:r>
            <a:endParaRPr>
              <a:solidFill>
                <a:srgbClr val="1A1A1A"/>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rgbClr val="1A1A1A"/>
              </a:solidFill>
              <a:latin typeface="Times New Roman"/>
              <a:ea typeface="Times New Roman"/>
              <a:cs typeface="Times New Roman"/>
              <a:sym typeface="Times New Roman"/>
            </a:endParaRPr>
          </a:p>
          <a:p>
            <a:pPr indent="-342900" lvl="0" marL="457200" rtl="0" algn="just">
              <a:spcBef>
                <a:spcPts val="0"/>
              </a:spcBef>
              <a:spcAft>
                <a:spcPts val="0"/>
              </a:spcAft>
              <a:buClr>
                <a:srgbClr val="595959"/>
              </a:buClr>
              <a:buSzPts val="1800"/>
              <a:buFont typeface="Times New Roman"/>
              <a:buChar char="⮚"/>
            </a:pPr>
            <a:r>
              <a:rPr lang="en-GB">
                <a:solidFill>
                  <a:srgbClr val="1A1A1A"/>
                </a:solidFill>
                <a:latin typeface="Times New Roman"/>
                <a:ea typeface="Times New Roman"/>
                <a:cs typeface="Times New Roman"/>
                <a:sym typeface="Times New Roman"/>
              </a:rPr>
              <a:t> The growth in the number of pet dogs in India had led to the increase in pet food and products, from approximately 139 million U.S. dollars in 2014 to approximately 285 million dollars in 2018.</a:t>
            </a:r>
            <a:endParaRPr>
              <a:latin typeface="Times New Roman"/>
              <a:ea typeface="Times New Roman"/>
              <a:cs typeface="Times New Roman"/>
              <a:sym typeface="Times New Roman"/>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GB" sz="1600">
                <a:latin typeface="Times New Roman"/>
                <a:ea typeface="Times New Roman"/>
                <a:cs typeface="Times New Roman"/>
                <a:sym typeface="Times New Roman"/>
              </a:rPr>
              <a:t>3</a:t>
            </a:r>
            <a:endParaRPr b="1"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Literature Survey</a:t>
            </a:r>
            <a:endParaRPr/>
          </a:p>
        </p:txBody>
      </p:sp>
      <p:sp>
        <p:nvSpPr>
          <p:cNvPr id="84" name="Google Shape;84;p16"/>
          <p:cNvSpPr txBox="1"/>
          <p:nvPr>
            <p:ph idx="1" type="body"/>
          </p:nvPr>
        </p:nvSpPr>
        <p:spPr>
          <a:xfrm>
            <a:off x="311700" y="1705000"/>
            <a:ext cx="8520600" cy="3397200"/>
          </a:xfrm>
          <a:prstGeom prst="rect">
            <a:avLst/>
          </a:prstGeom>
        </p:spPr>
        <p:txBody>
          <a:bodyPr anchorCtr="0" anchor="t" bIns="91425" lIns="91425" spcFirstLastPara="1" rIns="91425" wrap="square" tIns="91425">
            <a:noAutofit/>
          </a:bodyPr>
          <a:lstStyle/>
          <a:p>
            <a:pPr indent="0" lvl="0" marL="228600" rtl="0" algn="just">
              <a:spcBef>
                <a:spcPts val="600"/>
              </a:spcBef>
              <a:spcAft>
                <a:spcPts val="0"/>
              </a:spcAft>
              <a:buNone/>
            </a:pPr>
            <a:r>
              <a:rPr lang="en-GB" sz="1500">
                <a:latin typeface="Times New Roman"/>
                <a:ea typeface="Times New Roman"/>
                <a:cs typeface="Times New Roman"/>
                <a:sym typeface="Times New Roman"/>
              </a:rPr>
              <a:t>[1].	Viola, P.; Jones, M. Rapid object detection using a boosted cascade of simple features. In Proceedings of the 2001 IEEE Computer Society Conference on Computer Vision and Pattern Recognition. CVPR 2001, volume 1, 2001, ISSN 1063-6919, pp. I–511–I–518 vol.1, doi:10.1109/CVPR.2001.990517. </a:t>
            </a:r>
            <a:endParaRPr sz="1500">
              <a:latin typeface="Times New Roman"/>
              <a:ea typeface="Times New Roman"/>
              <a:cs typeface="Times New Roman"/>
              <a:sym typeface="Times New Roman"/>
            </a:endParaRPr>
          </a:p>
          <a:p>
            <a:pPr indent="0" lvl="0" marL="228600" rtl="0" algn="just">
              <a:spcBef>
                <a:spcPts val="1200"/>
              </a:spcBef>
              <a:spcAft>
                <a:spcPts val="1200"/>
              </a:spcAft>
              <a:buClr>
                <a:schemeClr val="dk1"/>
              </a:buClr>
              <a:buSzPts val="1100"/>
              <a:buFont typeface="Arial"/>
              <a:buNone/>
            </a:pPr>
            <a:r>
              <a:rPr lang="en-GB" sz="1500">
                <a:latin typeface="Times New Roman"/>
                <a:ea typeface="Times New Roman"/>
                <a:cs typeface="Times New Roman"/>
                <a:sym typeface="Times New Roman"/>
              </a:rPr>
              <a:t>[2]. https://www.petsworld.in/ - the idea of food, accessories are referred from this website. </a:t>
            </a:r>
            <a:endParaRPr sz="1500">
              <a:latin typeface="Times New Roman"/>
              <a:ea typeface="Times New Roman"/>
              <a:cs typeface="Times New Roman"/>
              <a:sym typeface="Times New Roman"/>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Identification</a:t>
            </a:r>
            <a:endParaRPr/>
          </a:p>
        </p:txBody>
      </p:sp>
      <p:sp>
        <p:nvSpPr>
          <p:cNvPr id="91" name="Google Shape;91;p17"/>
          <p:cNvSpPr txBox="1"/>
          <p:nvPr>
            <p:ph idx="1" type="body"/>
          </p:nvPr>
        </p:nvSpPr>
        <p:spPr>
          <a:xfrm>
            <a:off x="311700" y="18574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Pet owners might find it difficult to </a:t>
            </a:r>
            <a:r>
              <a:rPr lang="en-GB">
                <a:latin typeface="Times New Roman"/>
                <a:ea typeface="Times New Roman"/>
                <a:cs typeface="Times New Roman"/>
                <a:sym typeface="Times New Roman"/>
              </a:rPr>
              <a:t>identify</a:t>
            </a:r>
            <a:r>
              <a:rPr lang="en-GB">
                <a:latin typeface="Times New Roman"/>
                <a:ea typeface="Times New Roman"/>
                <a:cs typeface="Times New Roman"/>
                <a:sym typeface="Times New Roman"/>
              </a:rPr>
              <a:t> the breed of the pet in </a:t>
            </a:r>
            <a:r>
              <a:rPr lang="en-GB">
                <a:latin typeface="Times New Roman"/>
                <a:ea typeface="Times New Roman"/>
                <a:cs typeface="Times New Roman"/>
                <a:sym typeface="Times New Roman"/>
              </a:rPr>
              <a:t>its</a:t>
            </a:r>
            <a:r>
              <a:rPr lang="en-GB">
                <a:latin typeface="Times New Roman"/>
                <a:ea typeface="Times New Roman"/>
                <a:cs typeface="Times New Roman"/>
                <a:sym typeface="Times New Roman"/>
              </a:rPr>
              <a:t> early stages.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They end up buying wrong food that could affect health.</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They end up using wrong accessories </a:t>
            </a:r>
            <a:r>
              <a:rPr lang="en-GB">
                <a:latin typeface="Times New Roman"/>
                <a:ea typeface="Times New Roman"/>
                <a:cs typeface="Times New Roman"/>
                <a:sym typeface="Times New Roman"/>
              </a:rPr>
              <a:t>which</a:t>
            </a:r>
            <a:r>
              <a:rPr lang="en-GB">
                <a:latin typeface="Times New Roman"/>
                <a:ea typeface="Times New Roman"/>
                <a:cs typeface="Times New Roman"/>
                <a:sym typeface="Times New Roman"/>
              </a:rPr>
              <a:t> could harm the pet physically.</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Some often find it hard to navigate between many websites.</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Statement</a:t>
            </a:r>
            <a:endParaRPr/>
          </a:p>
        </p:txBody>
      </p:sp>
      <p:sp>
        <p:nvSpPr>
          <p:cNvPr id="98" name="Google Shape;98;p18"/>
          <p:cNvSpPr txBox="1"/>
          <p:nvPr>
            <p:ph idx="1" type="body"/>
          </p:nvPr>
        </p:nvSpPr>
        <p:spPr>
          <a:xfrm>
            <a:off x="311700" y="2238400"/>
            <a:ext cx="8520600" cy="3397200"/>
          </a:xfrm>
          <a:prstGeom prst="rect">
            <a:avLst/>
          </a:prstGeom>
        </p:spPr>
        <p:txBody>
          <a:bodyPr anchorCtr="0" anchor="t" bIns="91425" lIns="91425" spcFirstLastPara="1" rIns="91425" wrap="square" tIns="91425">
            <a:noAutofit/>
          </a:bodyPr>
          <a:lstStyle/>
          <a:p>
            <a:pPr indent="0" lvl="0" marL="146050" rtl="0" algn="just">
              <a:spcBef>
                <a:spcPts val="0"/>
              </a:spcBef>
              <a:spcAft>
                <a:spcPts val="0"/>
              </a:spcAft>
              <a:buClr>
                <a:srgbClr val="1A9988"/>
              </a:buClr>
              <a:buSzPts val="1300"/>
              <a:buFont typeface="Arial"/>
              <a:buNone/>
            </a:pPr>
            <a:r>
              <a:rPr lang="en-GB">
                <a:solidFill>
                  <a:srgbClr val="1A1A1A"/>
                </a:solidFill>
                <a:latin typeface="Times New Roman"/>
                <a:ea typeface="Times New Roman"/>
                <a:cs typeface="Times New Roman"/>
                <a:sym typeface="Times New Roman"/>
              </a:rPr>
              <a:t>There has always been a need for a centralized platform where the breed of dog is recognized and suitable products and services are available to pet owners.</a:t>
            </a:r>
            <a:endParaRPr>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Scope</a:t>
            </a:r>
            <a:endParaRPr/>
          </a:p>
        </p:txBody>
      </p:sp>
      <p:sp>
        <p:nvSpPr>
          <p:cNvPr id="105" name="Google Shape;105;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Registration</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Breed classification</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Vet and grooming services</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Food and products specific to breed and age</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GB">
                <a:latin typeface="Times New Roman"/>
                <a:ea typeface="Times New Roman"/>
                <a:cs typeface="Times New Roman"/>
                <a:sym typeface="Times New Roman"/>
              </a:rPr>
              <a:t>Lost and found pets</a:t>
            </a:r>
            <a:endParaRPr>
              <a:latin typeface="Times New Roman"/>
              <a:ea typeface="Times New Roman"/>
              <a:cs typeface="Times New Roman"/>
              <a:sym typeface="Times New Roman"/>
            </a:endParaRPr>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Goals and Objectives</a:t>
            </a:r>
            <a:endParaRPr/>
          </a:p>
        </p:txBody>
      </p:sp>
      <p:sp>
        <p:nvSpPr>
          <p:cNvPr id="112" name="Google Shape;112;p20"/>
          <p:cNvSpPr txBox="1"/>
          <p:nvPr>
            <p:ph idx="1" type="body"/>
          </p:nvPr>
        </p:nvSpPr>
        <p:spPr>
          <a:xfrm>
            <a:off x="311700" y="1476400"/>
            <a:ext cx="8520600" cy="3397200"/>
          </a:xfrm>
          <a:prstGeom prst="rect">
            <a:avLst/>
          </a:prstGeom>
        </p:spPr>
        <p:txBody>
          <a:bodyPr anchorCtr="0" anchor="t" bIns="91425" lIns="91425" spcFirstLastPara="1" rIns="91425" wrap="square" tIns="91425">
            <a:noAutofit/>
          </a:bodyPr>
          <a:lstStyle/>
          <a:p>
            <a:pPr indent="-285750" lvl="0" marL="742950" rtl="0" algn="l">
              <a:lnSpc>
                <a:spcPct val="150000"/>
              </a:lnSpc>
              <a:spcBef>
                <a:spcPts val="0"/>
              </a:spcBef>
              <a:spcAft>
                <a:spcPts val="0"/>
              </a:spcAft>
              <a:buClr>
                <a:srgbClr val="595959"/>
              </a:buClr>
              <a:buSzPts val="1300"/>
              <a:buFont typeface="Noto Sans Symbols"/>
              <a:buChar char="⮚"/>
            </a:pPr>
            <a:r>
              <a:rPr lang="en-GB">
                <a:solidFill>
                  <a:srgbClr val="1A1A1A"/>
                </a:solidFill>
                <a:latin typeface="Times New Roman"/>
                <a:ea typeface="Times New Roman"/>
                <a:cs typeface="Times New Roman"/>
                <a:sym typeface="Times New Roman"/>
              </a:rPr>
              <a:t>Identification of dog breeds</a:t>
            </a:r>
            <a:endParaRPr sz="1300">
              <a:solidFill>
                <a:srgbClr val="595959"/>
              </a:solidFill>
              <a:latin typeface="Lato"/>
              <a:ea typeface="Lato"/>
              <a:cs typeface="Lato"/>
              <a:sym typeface="Lato"/>
            </a:endParaRPr>
          </a:p>
          <a:p>
            <a:pPr indent="-285750" lvl="0" marL="742950" rtl="0" algn="l">
              <a:lnSpc>
                <a:spcPct val="150000"/>
              </a:lnSpc>
              <a:spcBef>
                <a:spcPts val="1600"/>
              </a:spcBef>
              <a:spcAft>
                <a:spcPts val="0"/>
              </a:spcAft>
              <a:buClr>
                <a:srgbClr val="595959"/>
              </a:buClr>
              <a:buSzPts val="1300"/>
              <a:buFont typeface="Noto Sans Symbols"/>
              <a:buChar char="⮚"/>
            </a:pPr>
            <a:r>
              <a:rPr lang="en-GB">
                <a:solidFill>
                  <a:srgbClr val="1A1A1A"/>
                </a:solidFill>
                <a:latin typeface="Times New Roman"/>
                <a:ea typeface="Times New Roman"/>
                <a:cs typeface="Times New Roman"/>
                <a:sym typeface="Times New Roman"/>
              </a:rPr>
              <a:t>Recommend species/breed specific food and products assisted by breed classification</a:t>
            </a:r>
            <a:endParaRPr sz="1300">
              <a:solidFill>
                <a:srgbClr val="595959"/>
              </a:solidFill>
              <a:latin typeface="Lato"/>
              <a:ea typeface="Lato"/>
              <a:cs typeface="Lato"/>
              <a:sym typeface="Lato"/>
            </a:endParaRPr>
          </a:p>
          <a:p>
            <a:pPr indent="-285750" lvl="0" marL="742950" rtl="0" algn="l">
              <a:lnSpc>
                <a:spcPct val="150000"/>
              </a:lnSpc>
              <a:spcBef>
                <a:spcPts val="1600"/>
              </a:spcBef>
              <a:spcAft>
                <a:spcPts val="0"/>
              </a:spcAft>
              <a:buClr>
                <a:srgbClr val="595959"/>
              </a:buClr>
              <a:buSzPts val="1300"/>
              <a:buFont typeface="Noto Sans Symbols"/>
              <a:buChar char="⮚"/>
            </a:pPr>
            <a:r>
              <a:rPr lang="en-GB">
                <a:solidFill>
                  <a:srgbClr val="1A1A1A"/>
                </a:solidFill>
                <a:latin typeface="Times New Roman"/>
                <a:ea typeface="Times New Roman"/>
                <a:cs typeface="Times New Roman"/>
                <a:sym typeface="Times New Roman"/>
              </a:rPr>
              <a:t>Facilitate recovery of stolen or lost dogs</a:t>
            </a:r>
            <a:endParaRPr sz="1300">
              <a:solidFill>
                <a:srgbClr val="595959"/>
              </a:solidFill>
              <a:latin typeface="Lato"/>
              <a:ea typeface="Lato"/>
              <a:cs typeface="Lato"/>
              <a:sym typeface="Lato"/>
            </a:endParaRPr>
          </a:p>
          <a:p>
            <a:pPr indent="-285750" lvl="0" marL="742950" rtl="0" algn="l">
              <a:lnSpc>
                <a:spcPct val="150000"/>
              </a:lnSpc>
              <a:spcBef>
                <a:spcPts val="1600"/>
              </a:spcBef>
              <a:spcAft>
                <a:spcPts val="0"/>
              </a:spcAft>
              <a:buClr>
                <a:srgbClr val="595959"/>
              </a:buClr>
              <a:buSzPts val="1300"/>
              <a:buFont typeface="Noto Sans Symbols"/>
              <a:buChar char="⮚"/>
            </a:pPr>
            <a:r>
              <a:rPr lang="en-GB">
                <a:solidFill>
                  <a:srgbClr val="1A1A1A"/>
                </a:solidFill>
                <a:latin typeface="Times New Roman"/>
                <a:ea typeface="Times New Roman"/>
                <a:cs typeface="Times New Roman"/>
                <a:sym typeface="Times New Roman"/>
              </a:rPr>
              <a:t>Recommend grooming and vet services</a:t>
            </a:r>
            <a:endParaRPr/>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GB" sz="1600">
                <a:latin typeface="Times New Roman"/>
                <a:ea typeface="Times New Roman"/>
                <a:cs typeface="Times New Roman"/>
                <a:sym typeface="Times New Roman"/>
              </a:rPr>
              <a:t>8</a:t>
            </a:r>
            <a:endParaRPr b="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Methodology</a:t>
            </a:r>
            <a:endParaRPr/>
          </a:p>
        </p:txBody>
      </p:sp>
      <p:sp>
        <p:nvSpPr>
          <p:cNvPr id="119" name="Google Shape;119;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The user uploads the image of their dog</a:t>
            </a:r>
            <a:endParaRPr sz="1500">
              <a:solidFill>
                <a:srgbClr val="000000"/>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The system detects the breed of the dog in two steps</a:t>
            </a:r>
            <a:endParaRPr sz="1500">
              <a:solidFill>
                <a:srgbClr val="000000"/>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Clr>
                <a:schemeClr val="dk1"/>
              </a:buClr>
              <a:buSzPts val="1100"/>
              <a:buFont typeface="Arial"/>
              <a:buNone/>
            </a:pPr>
            <a:r>
              <a:rPr lang="en-GB" sz="1500">
                <a:solidFill>
                  <a:srgbClr val="000000"/>
                </a:solidFill>
                <a:latin typeface="Times New Roman"/>
                <a:ea typeface="Times New Roman"/>
                <a:cs typeface="Times New Roman"/>
                <a:sym typeface="Times New Roman"/>
              </a:rPr>
              <a:t>1) Extracting a target image- YOLO is used to crop out the excess in a image to obtain only the target image.</a:t>
            </a:r>
            <a:endParaRPr sz="1500">
              <a:solidFill>
                <a:srgbClr val="000000"/>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Clr>
                <a:schemeClr val="dk1"/>
              </a:buClr>
              <a:buSzPts val="1100"/>
              <a:buFont typeface="Arial"/>
              <a:buNone/>
            </a:pPr>
            <a:r>
              <a:rPr lang="en-GB" sz="1500">
                <a:solidFill>
                  <a:srgbClr val="000000"/>
                </a:solidFill>
                <a:latin typeface="Times New Roman"/>
                <a:ea typeface="Times New Roman"/>
                <a:cs typeface="Times New Roman"/>
                <a:sym typeface="Times New Roman"/>
              </a:rPr>
              <a:t>2) Classification-inception transfer learning is used to compare the target image and return the breed of the dog.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120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Keggle dataset is used to train and test the machine</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en-GB" sz="1500">
                <a:solidFill>
                  <a:srgbClr val="000000"/>
                </a:solidFill>
                <a:latin typeface="Times New Roman"/>
                <a:ea typeface="Times New Roman"/>
                <a:cs typeface="Times New Roman"/>
                <a:sym typeface="Times New Roman"/>
              </a:rPr>
              <a:t>After the identification of the dog breed, products and accessories related to that breed are classified and displayed to the user so that the user can make the right choice of product for their dog</a:t>
            </a:r>
            <a:endParaRPr sz="1500">
              <a:solidFill>
                <a:srgbClr val="000000"/>
              </a:solidFill>
              <a:latin typeface="Times New Roman"/>
              <a:ea typeface="Times New Roman"/>
              <a:cs typeface="Times New Roman"/>
              <a:sym typeface="Times New Roman"/>
            </a:endParaRPr>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GB" sz="1500">
                <a:latin typeface="Times New Roman"/>
                <a:ea typeface="Times New Roman"/>
                <a:cs typeface="Times New Roman"/>
                <a:sym typeface="Times New Roman"/>
              </a:rPr>
              <a:t>‹#›</a:t>
            </a:fld>
            <a:endParaRPr b="1" sz="1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