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7" d="100"/>
          <a:sy n="77" d="100"/>
        </p:scale>
        <p:origin x="58"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Credit Card Fraud Detection</a:t>
            </a:r>
          </a:p>
        </p:txBody>
      </p:sp>
      <p:sp>
        <p:nvSpPr>
          <p:cNvPr id="3" name="Subtitle 2"/>
          <p:cNvSpPr>
            <a:spLocks noGrp="1"/>
          </p:cNvSpPr>
          <p:nvPr>
            <p:ph type="subTitle" idx="1"/>
          </p:nvPr>
        </p:nvSpPr>
        <p:spPr/>
        <p:txBody>
          <a:bodyPr/>
          <a:lstStyle/>
          <a:p>
            <a:r>
              <a:rPr dirty="0"/>
              <a:t>A Machine Learning Approach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p:txBody>
          <a:bodyPr>
            <a:normAutofit fontScale="77500" lnSpcReduction="20000"/>
          </a:bodyPr>
          <a:lstStyle/>
          <a:p>
            <a:pPr>
              <a:buNone/>
            </a:pPr>
            <a:r>
              <a:rPr lang="en-US" b="1" dirty="0"/>
              <a:t>Overview of the Problem</a:t>
            </a:r>
          </a:p>
          <a:p>
            <a:pPr>
              <a:buNone/>
            </a:pPr>
            <a:r>
              <a:rPr lang="en-US" dirty="0"/>
              <a:t>Credit card fraud is a significant issue in the financial industry. With the increasing use of digital transactions, fraudulent activities have also risen, leading to substantial financial losses. Fraudulent transactions often mimic legitimate ones, making detection challenging.</a:t>
            </a:r>
          </a:p>
          <a:p>
            <a:pPr>
              <a:buNone/>
            </a:pPr>
            <a:r>
              <a:rPr lang="en-US" b="1" dirty="0"/>
              <a:t>Importance of Fraud Detection</a:t>
            </a:r>
          </a:p>
          <a:p>
            <a:pPr>
              <a:buFont typeface="Arial" panose="020B0604020202020204" pitchFamily="34" charset="0"/>
              <a:buChar char="•"/>
            </a:pPr>
            <a:r>
              <a:rPr lang="en-US" dirty="0"/>
              <a:t>Prevents financial losses for banks and customers.</a:t>
            </a:r>
          </a:p>
          <a:p>
            <a:pPr>
              <a:buFont typeface="Arial" panose="020B0604020202020204" pitchFamily="34" charset="0"/>
              <a:buChar char="•"/>
            </a:pPr>
            <a:r>
              <a:rPr lang="en-US" dirty="0"/>
              <a:t>Enhances the security and trust in online transactions.</a:t>
            </a:r>
          </a:p>
          <a:p>
            <a:pPr>
              <a:buFont typeface="Arial" panose="020B0604020202020204" pitchFamily="34" charset="0"/>
              <a:buChar char="•"/>
            </a:pPr>
            <a:r>
              <a:rPr lang="en-US" dirty="0"/>
              <a:t>Helps in reducing unauthorized access to sensitive financial data.</a:t>
            </a:r>
          </a:p>
          <a:p>
            <a:pPr>
              <a:buFont typeface="Arial" panose="020B0604020202020204" pitchFamily="34" charset="0"/>
              <a:buChar char="•"/>
            </a:pPr>
            <a:r>
              <a:rPr lang="en-US" dirty="0"/>
              <a:t>Supports compliance with financial regulations and fraud prevention policies.</a:t>
            </a:r>
          </a:p>
          <a:p>
            <a:pPr marL="0" indent="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Dataset Description</a:t>
            </a:r>
          </a:p>
        </p:txBody>
      </p:sp>
      <p:sp>
        <p:nvSpPr>
          <p:cNvPr id="3" name="Content Placeholder 2"/>
          <p:cNvSpPr>
            <a:spLocks noGrp="1"/>
          </p:cNvSpPr>
          <p:nvPr>
            <p:ph idx="1"/>
          </p:nvPr>
        </p:nvSpPr>
        <p:spPr/>
        <p:txBody>
          <a:bodyPr>
            <a:normAutofit fontScale="70000" lnSpcReduction="20000"/>
          </a:bodyPr>
          <a:lstStyle/>
          <a:p>
            <a:pPr>
              <a:buNone/>
            </a:pPr>
            <a:r>
              <a:rPr lang="en-US" b="1" dirty="0"/>
              <a:t>Source of the Dataset</a:t>
            </a:r>
          </a:p>
          <a:p>
            <a:pPr>
              <a:buNone/>
            </a:pPr>
            <a:r>
              <a:rPr lang="en-US" dirty="0"/>
              <a:t>The dataset used for this project is a publicly available credit card transaction dataset. It contains transaction details such as amount, time, and various anonymized features derived from transaction records.</a:t>
            </a:r>
          </a:p>
          <a:p>
            <a:pPr>
              <a:buNone/>
            </a:pPr>
            <a:r>
              <a:rPr lang="en-US" b="1" dirty="0"/>
              <a:t>Class Imbalance (Legit vs. Fraudulent Transactions)</a:t>
            </a:r>
          </a:p>
          <a:p>
            <a:pPr>
              <a:buFont typeface="Arial" panose="020B0604020202020204" pitchFamily="34" charset="0"/>
              <a:buChar char="•"/>
            </a:pPr>
            <a:r>
              <a:rPr lang="en-US" dirty="0"/>
              <a:t>The dataset is highly imbalanced, with a majority of transactions being legitimate.</a:t>
            </a:r>
          </a:p>
          <a:p>
            <a:pPr>
              <a:buFont typeface="Arial" panose="020B0604020202020204" pitchFamily="34" charset="0"/>
              <a:buChar char="•"/>
            </a:pPr>
            <a:r>
              <a:rPr lang="en-US" b="1" dirty="0"/>
              <a:t>Class Labels:</a:t>
            </a:r>
            <a:endParaRPr lang="en-US" dirty="0"/>
          </a:p>
          <a:p>
            <a:pPr marL="742950" lvl="1" indent="-285750">
              <a:buFont typeface="Arial" panose="020B0604020202020204" pitchFamily="34" charset="0"/>
              <a:buChar char="•"/>
            </a:pPr>
            <a:r>
              <a:rPr lang="en-US" b="1" dirty="0"/>
              <a:t>0 → Normal Transaction (Legit)</a:t>
            </a:r>
            <a:endParaRPr lang="en-US" dirty="0"/>
          </a:p>
          <a:p>
            <a:pPr marL="742950" lvl="1" indent="-285750">
              <a:buFont typeface="Arial" panose="020B0604020202020204" pitchFamily="34" charset="0"/>
              <a:buChar char="•"/>
            </a:pPr>
            <a:r>
              <a:rPr lang="en-US" b="1" dirty="0"/>
              <a:t>1 → Fraudulent Transaction</a:t>
            </a:r>
            <a:endParaRPr lang="en-US" dirty="0"/>
          </a:p>
          <a:p>
            <a:pPr>
              <a:buFont typeface="Arial" panose="020B0604020202020204" pitchFamily="34" charset="0"/>
              <a:buChar char="•"/>
            </a:pPr>
            <a:r>
              <a:rPr lang="en-US" dirty="0"/>
              <a:t>Since fraudulent transactions are rare compared to legitimate ones, detecting fraud is challenging. Proper techniques like resampling or cost-sensitive learning are necessary to handle this imbalance.</a:t>
            </a:r>
          </a:p>
          <a:p>
            <a:pPr marL="0" indent="0">
              <a:buNone/>
            </a:pPr>
            <a:endParaRPr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Data Preprocessing</a:t>
            </a:r>
          </a:p>
        </p:txBody>
      </p:sp>
      <p:sp>
        <p:nvSpPr>
          <p:cNvPr id="3" name="Content Placeholder 2"/>
          <p:cNvSpPr>
            <a:spLocks noGrp="1"/>
          </p:cNvSpPr>
          <p:nvPr>
            <p:ph idx="1"/>
          </p:nvPr>
        </p:nvSpPr>
        <p:spPr/>
        <p:txBody>
          <a:bodyPr>
            <a:noAutofit/>
          </a:bodyPr>
          <a:lstStyle/>
          <a:p>
            <a:pPr>
              <a:buNone/>
            </a:pPr>
            <a:r>
              <a:rPr lang="en-US" sz="2000" b="1" dirty="0"/>
              <a:t>Handling Missing Values</a:t>
            </a:r>
          </a:p>
          <a:p>
            <a:pPr>
              <a:buFont typeface="Arial" panose="020B0604020202020204" pitchFamily="34" charset="0"/>
              <a:buChar char="•"/>
            </a:pPr>
            <a:r>
              <a:rPr lang="en-US" sz="2000" dirty="0"/>
              <a:t>Checked for missing values in the dataset.</a:t>
            </a:r>
          </a:p>
          <a:p>
            <a:pPr>
              <a:buFont typeface="Arial" panose="020B0604020202020204" pitchFamily="34" charset="0"/>
              <a:buChar char="•"/>
            </a:pPr>
            <a:r>
              <a:rPr lang="en-US" sz="2000" dirty="0"/>
              <a:t>No significant missing values were found, ensuring data integrity.</a:t>
            </a:r>
          </a:p>
          <a:p>
            <a:pPr>
              <a:buFont typeface="Arial" panose="020B0604020202020204" pitchFamily="34" charset="0"/>
              <a:buChar char="•"/>
            </a:pPr>
            <a:r>
              <a:rPr lang="en-US" sz="2000" dirty="0"/>
              <a:t>If missing values were present, appropriate handling methods like imputation or removal would be applied.</a:t>
            </a:r>
          </a:p>
          <a:p>
            <a:pPr>
              <a:buNone/>
            </a:pPr>
            <a:r>
              <a:rPr lang="en-US" sz="2000" b="1" dirty="0"/>
              <a:t>Feature Selection and Transformation</a:t>
            </a:r>
          </a:p>
          <a:p>
            <a:pPr>
              <a:buFont typeface="Arial" panose="020B0604020202020204" pitchFamily="34" charset="0"/>
              <a:buChar char="•"/>
            </a:pPr>
            <a:r>
              <a:rPr lang="en-US" sz="2000" dirty="0"/>
              <a:t>Selected relevant features for fraud detection while ignoring unnecessary ones.</a:t>
            </a:r>
          </a:p>
          <a:p>
            <a:pPr>
              <a:buFont typeface="Arial" panose="020B0604020202020204" pitchFamily="34" charset="0"/>
              <a:buChar char="•"/>
            </a:pPr>
            <a:r>
              <a:rPr lang="en-US" sz="2000" dirty="0"/>
              <a:t>The dataset features were already anonymized using PCA transformation.</a:t>
            </a:r>
          </a:p>
          <a:p>
            <a:pPr>
              <a:buFont typeface="Arial" panose="020B0604020202020204" pitchFamily="34" charset="0"/>
              <a:buChar char="•"/>
            </a:pPr>
            <a:r>
              <a:rPr lang="en-US" sz="2000" dirty="0"/>
              <a:t>Standardized numerical features to ensure consistent scaling for better model performance.</a:t>
            </a:r>
          </a:p>
          <a:p>
            <a:pPr>
              <a:buFont typeface="Arial" panose="020B0604020202020204" pitchFamily="34" charset="0"/>
              <a:buChar char="•"/>
            </a:pPr>
            <a:r>
              <a:rPr lang="en-US" sz="2000" dirty="0"/>
              <a:t>Addressed class imbalance using techniques like </a:t>
            </a:r>
            <a:r>
              <a:rPr lang="en-US" sz="2000" dirty="0" err="1"/>
              <a:t>undersampling</a:t>
            </a:r>
            <a:r>
              <a:rPr lang="en-US" sz="2000" dirty="0"/>
              <a:t> or oversampling to improve fraud detection accuracy.</a:t>
            </a:r>
          </a:p>
          <a:p>
            <a:pPr marL="0" indent="0">
              <a:buNone/>
            </a:pP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Model Selection</a:t>
            </a:r>
          </a:p>
        </p:txBody>
      </p:sp>
      <p:sp>
        <p:nvSpPr>
          <p:cNvPr id="3" name="Content Placeholder 2"/>
          <p:cNvSpPr>
            <a:spLocks noGrp="1"/>
          </p:cNvSpPr>
          <p:nvPr>
            <p:ph idx="1"/>
          </p:nvPr>
        </p:nvSpPr>
        <p:spPr/>
        <p:txBody>
          <a:bodyPr>
            <a:normAutofit/>
          </a:bodyPr>
          <a:lstStyle/>
          <a:p>
            <a:pPr>
              <a:buNone/>
            </a:pPr>
            <a:r>
              <a:rPr lang="en-US" sz="2000" b="1" dirty="0"/>
              <a:t>Logistic Regression for Classification</a:t>
            </a:r>
          </a:p>
          <a:p>
            <a:pPr>
              <a:buFont typeface="Arial" panose="020B0604020202020204" pitchFamily="34" charset="0"/>
              <a:buChar char="•"/>
            </a:pPr>
            <a:r>
              <a:rPr lang="en-US" sz="2000" dirty="0"/>
              <a:t>Used </a:t>
            </a:r>
            <a:r>
              <a:rPr lang="en-US" sz="2000" b="1" dirty="0"/>
              <a:t>Logistic Regression</a:t>
            </a:r>
            <a:r>
              <a:rPr lang="en-US" sz="2000" dirty="0"/>
              <a:t>, a widely used statistical model for binary classification.</a:t>
            </a:r>
          </a:p>
          <a:p>
            <a:pPr>
              <a:buFont typeface="Arial" panose="020B0604020202020204" pitchFamily="34" charset="0"/>
              <a:buChar char="•"/>
            </a:pPr>
            <a:r>
              <a:rPr lang="en-US" sz="2000" dirty="0"/>
              <a:t>Suitable for fraud detection as it provides probabilistic outputs for classification.</a:t>
            </a:r>
          </a:p>
          <a:p>
            <a:pPr>
              <a:buFont typeface="Arial" panose="020B0604020202020204" pitchFamily="34" charset="0"/>
              <a:buChar char="•"/>
            </a:pPr>
            <a:r>
              <a:rPr lang="en-US" sz="2000" dirty="0"/>
              <a:t>Helps in identifying fraudulent transactions based on transaction features.</a:t>
            </a:r>
          </a:p>
          <a:p>
            <a:pPr>
              <a:buNone/>
            </a:pPr>
            <a:r>
              <a:rPr lang="en-US" sz="2000" b="1" dirty="0"/>
              <a:t>Splitting Dataset into Training and Testing Sets</a:t>
            </a:r>
          </a:p>
          <a:p>
            <a:pPr>
              <a:buFont typeface="Arial" panose="020B0604020202020204" pitchFamily="34" charset="0"/>
              <a:buChar char="•"/>
            </a:pPr>
            <a:r>
              <a:rPr lang="en-US" sz="2000" dirty="0"/>
              <a:t>The dataset was split into </a:t>
            </a:r>
            <a:r>
              <a:rPr lang="en-US" sz="2000" b="1" dirty="0"/>
              <a:t>training (80%)</a:t>
            </a:r>
            <a:r>
              <a:rPr lang="en-US" sz="2000" dirty="0"/>
              <a:t> and </a:t>
            </a:r>
            <a:r>
              <a:rPr lang="en-US" sz="2000" b="1" dirty="0"/>
              <a:t>testing (20%)</a:t>
            </a:r>
            <a:r>
              <a:rPr lang="en-US" sz="2000" dirty="0"/>
              <a:t> sets.</a:t>
            </a:r>
          </a:p>
          <a:p>
            <a:pPr>
              <a:buFont typeface="Arial" panose="020B0604020202020204" pitchFamily="34" charset="0"/>
              <a:buChar char="•"/>
            </a:pPr>
            <a:r>
              <a:rPr lang="en-US" sz="2000" dirty="0"/>
              <a:t>Ensures the model learns from past data and generalizes well to unseen transactions.</a:t>
            </a:r>
          </a:p>
          <a:p>
            <a:pPr>
              <a:buFont typeface="Arial" panose="020B0604020202020204" pitchFamily="34" charset="0"/>
              <a:buChar char="•"/>
            </a:pPr>
            <a:r>
              <a:rPr lang="en-US" sz="2000" dirty="0"/>
              <a:t>Training set used for learning patterns, while the testing set evaluates model performance.</a:t>
            </a:r>
          </a:p>
          <a:p>
            <a:pPr marL="0" indent="0">
              <a:buNone/>
            </a:pP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Results &amp; Accuracy</a:t>
            </a:r>
          </a:p>
        </p:txBody>
      </p:sp>
      <p:sp>
        <p:nvSpPr>
          <p:cNvPr id="3" name="Content Placeholder 2"/>
          <p:cNvSpPr>
            <a:spLocks noGrp="1"/>
          </p:cNvSpPr>
          <p:nvPr>
            <p:ph idx="1"/>
          </p:nvPr>
        </p:nvSpPr>
        <p:spPr/>
        <p:txBody>
          <a:bodyPr>
            <a:noAutofit/>
          </a:bodyPr>
          <a:lstStyle/>
          <a:p>
            <a:pPr>
              <a:buNone/>
            </a:pPr>
            <a:r>
              <a:rPr lang="en-US" sz="2000" b="1" dirty="0"/>
              <a:t>Accuracy Score and Model Performance</a:t>
            </a:r>
          </a:p>
          <a:p>
            <a:pPr>
              <a:buFont typeface="Arial" panose="020B0604020202020204" pitchFamily="34" charset="0"/>
              <a:buChar char="•"/>
            </a:pPr>
            <a:r>
              <a:rPr lang="en-US" sz="2000" dirty="0"/>
              <a:t>The model was evaluated using accuracy:</a:t>
            </a:r>
          </a:p>
          <a:p>
            <a:pPr marL="742950" lvl="1" indent="-285750">
              <a:buFont typeface="Arial" panose="020B0604020202020204" pitchFamily="34" charset="0"/>
              <a:buChar char="•"/>
            </a:pPr>
            <a:r>
              <a:rPr lang="en-US" sz="2000" b="1" dirty="0"/>
              <a:t>Training Accuracy:</a:t>
            </a:r>
            <a:r>
              <a:rPr lang="en-US" sz="2000" dirty="0"/>
              <a:t> 94.15%</a:t>
            </a:r>
          </a:p>
          <a:p>
            <a:pPr marL="742950" lvl="1" indent="-285750">
              <a:buFont typeface="Arial" panose="020B0604020202020204" pitchFamily="34" charset="0"/>
              <a:buChar char="•"/>
            </a:pPr>
            <a:r>
              <a:rPr lang="en-US" sz="2000" b="1" dirty="0"/>
              <a:t>Testing Accuracy:</a:t>
            </a:r>
            <a:r>
              <a:rPr lang="en-US" sz="2000" dirty="0"/>
              <a:t> 93.91%</a:t>
            </a:r>
          </a:p>
          <a:p>
            <a:pPr>
              <a:buFont typeface="Arial" panose="020B0604020202020204" pitchFamily="34" charset="0"/>
              <a:buChar char="•"/>
            </a:pPr>
            <a:r>
              <a:rPr lang="en-US" sz="2000" dirty="0"/>
              <a:t>The high accuracy suggests the model performs well in general, but additional metrics are needed to assess fraud detection effectiveness.</a:t>
            </a:r>
          </a:p>
          <a:p>
            <a:pPr>
              <a:buNone/>
            </a:pPr>
            <a:r>
              <a:rPr lang="en-US" sz="2000" b="1" dirty="0"/>
              <a:t>Challenges Due to Dataset Imbalance</a:t>
            </a:r>
          </a:p>
          <a:p>
            <a:pPr>
              <a:buFont typeface="Arial" panose="020B0604020202020204" pitchFamily="34" charset="0"/>
              <a:buChar char="•"/>
            </a:pPr>
            <a:r>
              <a:rPr lang="en-US" sz="2000" dirty="0"/>
              <a:t>The dataset is highly imbalanced, leading to potential bias toward legitimate transactions.</a:t>
            </a:r>
          </a:p>
          <a:p>
            <a:pPr>
              <a:buFont typeface="Arial" panose="020B0604020202020204" pitchFamily="34" charset="0"/>
              <a:buChar char="•"/>
            </a:pPr>
            <a:r>
              <a:rPr lang="en-US" sz="2000" dirty="0"/>
              <a:t>Even with high accuracy, the model may struggle to detect rare fraud cases.</a:t>
            </a:r>
          </a:p>
          <a:p>
            <a:pPr>
              <a:buFont typeface="Arial" panose="020B0604020202020204" pitchFamily="34" charset="0"/>
              <a:buChar char="•"/>
            </a:pPr>
            <a:r>
              <a:rPr lang="en-US" sz="2000" dirty="0"/>
              <a:t>Methods like </a:t>
            </a:r>
            <a:r>
              <a:rPr lang="en-US" sz="2000" b="1" dirty="0"/>
              <a:t>SMOTE (Synthetic Minority Over-sampling), cost-sensitive learning, or ensemble methods</a:t>
            </a:r>
            <a:r>
              <a:rPr lang="en-US" sz="2000" dirty="0"/>
              <a:t> can help improve fraud detection.</a:t>
            </a:r>
          </a:p>
          <a:p>
            <a:pPr marL="0" indent="0">
              <a:buNone/>
            </a:pPr>
            <a:endParaRP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Autofit/>
          </a:bodyPr>
          <a:lstStyle/>
          <a:p>
            <a:pPr>
              <a:buNone/>
            </a:pPr>
            <a:r>
              <a:rPr lang="en-US" sz="1800" b="1" dirty="0"/>
              <a:t>Summary of Findings</a:t>
            </a:r>
          </a:p>
          <a:p>
            <a:pPr>
              <a:buFont typeface="Arial" panose="020B0604020202020204" pitchFamily="34" charset="0"/>
              <a:buChar char="•"/>
            </a:pPr>
            <a:r>
              <a:rPr lang="en-US" sz="1800" dirty="0"/>
              <a:t>Implemented </a:t>
            </a:r>
            <a:r>
              <a:rPr lang="en-US" sz="1800" b="1" dirty="0"/>
              <a:t>Logistic Regression</a:t>
            </a:r>
            <a:r>
              <a:rPr lang="en-US" sz="1800" dirty="0"/>
              <a:t> to detect fraudulent credit card transactions.</a:t>
            </a:r>
          </a:p>
          <a:p>
            <a:pPr>
              <a:buFont typeface="Arial" panose="020B0604020202020204" pitchFamily="34" charset="0"/>
              <a:buChar char="•"/>
            </a:pPr>
            <a:r>
              <a:rPr lang="en-US" sz="1800" dirty="0"/>
              <a:t>Achieved an </a:t>
            </a:r>
            <a:r>
              <a:rPr lang="en-US" sz="1800" b="1" dirty="0"/>
              <a:t>accuracy of 94.15% on training data</a:t>
            </a:r>
            <a:r>
              <a:rPr lang="en-US" sz="1800" dirty="0"/>
              <a:t> and </a:t>
            </a:r>
            <a:r>
              <a:rPr lang="en-US" sz="1800" b="1" dirty="0"/>
              <a:t>93.91% on test data</a:t>
            </a:r>
            <a:r>
              <a:rPr lang="en-US" sz="1800" dirty="0"/>
              <a:t>.</a:t>
            </a:r>
          </a:p>
          <a:p>
            <a:pPr>
              <a:buFont typeface="Arial" panose="020B0604020202020204" pitchFamily="34" charset="0"/>
              <a:buChar char="•"/>
            </a:pPr>
            <a:r>
              <a:rPr lang="en-US" sz="1800" dirty="0"/>
              <a:t>The model performed well in general but faced challenges due to </a:t>
            </a:r>
            <a:r>
              <a:rPr lang="en-US" sz="1800" b="1" dirty="0"/>
              <a:t>class imbalance</a:t>
            </a:r>
            <a:r>
              <a:rPr lang="en-US" sz="1800" dirty="0"/>
              <a:t>.</a:t>
            </a:r>
          </a:p>
          <a:p>
            <a:pPr>
              <a:buFont typeface="Arial" panose="020B0604020202020204" pitchFamily="34" charset="0"/>
              <a:buChar char="•"/>
            </a:pPr>
            <a:r>
              <a:rPr lang="en-US" sz="1800" dirty="0"/>
              <a:t>Fraudulent transactions were underrepresented, requiring advanced techniques for better detection.</a:t>
            </a:r>
          </a:p>
          <a:p>
            <a:pPr>
              <a:buNone/>
            </a:pPr>
            <a:r>
              <a:rPr lang="en-US" sz="1800" b="1" dirty="0"/>
              <a:t>Future Improvements</a:t>
            </a:r>
          </a:p>
          <a:p>
            <a:pPr>
              <a:buFont typeface="Arial" panose="020B0604020202020204" pitchFamily="34" charset="0"/>
              <a:buChar char="•"/>
            </a:pPr>
            <a:r>
              <a:rPr lang="en-US" sz="1800" b="1" dirty="0"/>
              <a:t>Use advanced models</a:t>
            </a:r>
            <a:r>
              <a:rPr lang="en-US" sz="1800" dirty="0"/>
              <a:t> like Random Forest, </a:t>
            </a:r>
            <a:r>
              <a:rPr lang="en-US" sz="1800" dirty="0" err="1"/>
              <a:t>XGBoost</a:t>
            </a:r>
            <a:r>
              <a:rPr lang="en-US" sz="1800" dirty="0"/>
              <a:t>, or Neural Networks for better fraud detection.</a:t>
            </a:r>
          </a:p>
          <a:p>
            <a:pPr>
              <a:buFont typeface="Arial" panose="020B0604020202020204" pitchFamily="34" charset="0"/>
              <a:buChar char="•"/>
            </a:pPr>
            <a:r>
              <a:rPr lang="en-US" sz="1800" b="1" dirty="0"/>
              <a:t>Handle class imbalance</a:t>
            </a:r>
            <a:r>
              <a:rPr lang="en-US" sz="1800" dirty="0"/>
              <a:t> using techniques like </a:t>
            </a:r>
            <a:r>
              <a:rPr lang="en-US" sz="1800" b="1" dirty="0"/>
              <a:t>SMOTE, cost-sensitive learning, or anomaly detection methods</a:t>
            </a:r>
            <a:r>
              <a:rPr lang="en-US" sz="1800" dirty="0"/>
              <a:t>.</a:t>
            </a:r>
          </a:p>
          <a:p>
            <a:pPr>
              <a:buFont typeface="Arial" panose="020B0604020202020204" pitchFamily="34" charset="0"/>
              <a:buChar char="•"/>
            </a:pPr>
            <a:r>
              <a:rPr lang="en-US" sz="1800" b="1" dirty="0"/>
              <a:t>Feature engineering</a:t>
            </a:r>
            <a:r>
              <a:rPr lang="en-US" sz="1800" dirty="0"/>
              <a:t> to derive more meaningful insights from transaction data.</a:t>
            </a:r>
          </a:p>
          <a:p>
            <a:pPr>
              <a:buFont typeface="Arial" panose="020B0604020202020204" pitchFamily="34" charset="0"/>
              <a:buChar char="•"/>
            </a:pPr>
            <a:r>
              <a:rPr lang="en-US" sz="1800" b="1" dirty="0"/>
              <a:t>Real-time fraud detection</a:t>
            </a:r>
            <a:r>
              <a:rPr lang="en-US" sz="1800" dirty="0"/>
              <a:t> implementation for instant anomaly detection and prevention.</a:t>
            </a:r>
          </a:p>
          <a:p>
            <a:pPr marL="0" indent="0">
              <a:buNone/>
            </a:pPr>
            <a:endParaRPr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TotalTime>
  <Words>603</Words>
  <Application>Microsoft Office PowerPoint</Application>
  <PresentationFormat>On-screen Show (4:3)</PresentationFormat>
  <Paragraphs>59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Credit Card Fraud Detection</vt:lpstr>
      <vt:lpstr>Introduction</vt:lpstr>
      <vt:lpstr>Dataset Description</vt:lpstr>
      <vt:lpstr>Data Preprocessing</vt:lpstr>
      <vt:lpstr>Model Selection</vt:lpstr>
      <vt:lpstr>Results &amp; Accuracy</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Spoorti Y M</dc:creator>
  <cp:keywords/>
  <dc:description>generated using python-pptx</dc:description>
  <cp:lastModifiedBy>Spoorti Y M</cp:lastModifiedBy>
  <cp:revision>2</cp:revision>
  <dcterms:created xsi:type="dcterms:W3CDTF">2013-01-27T09:14:16Z</dcterms:created>
  <dcterms:modified xsi:type="dcterms:W3CDTF">2025-03-28T18:15:36Z</dcterms:modified>
  <cp:category/>
</cp:coreProperties>
</file>