
<file path=[Content_Types].xml><?xml version="1.0" encoding="utf-8"?>
<Types xmlns="http://schemas.openxmlformats.org/package/2006/content-types">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15" r:id="rId48"/>
    <p:sldId id="318" r:id="rId49"/>
    <p:sldId id="319" r:id="rId50"/>
    <p:sldId id="320" r:id="rId51"/>
    <p:sldId id="321" r:id="rId52"/>
    <p:sldId id="322" r:id="rId53"/>
    <p:sldId id="323" r:id="rId54"/>
    <p:sldId id="324" r:id="rId55"/>
    <p:sldId id="325" r:id="rId56"/>
    <p:sldId id="327" r:id="rId57"/>
    <p:sldId id="328" r:id="rId5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hzdbeDOzr+GgcA0/2lVoGsjVn4E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79" Type="http://customschemas.google.com/relationships/presentationmetadata" Target="metadata"/><Relationship Id="rId5" Type="http://schemas.openxmlformats.org/officeDocument/2006/relationships/slide" Target="slides/slide3.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d0fc9ea0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g8d0fc9ea0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8d0fc9ea0f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g8d0fc9ea0f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8d0fc9ea0f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7" name="Google Shape;437;g8d0fc9ea0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9" name="Google Shape;46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8d0fc9ea0f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1" name="Google Shape;491;g8d0fc9ea0f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8d0fc9ea0f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1" name="Google Shape;501;g8d0fc9ea0f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8ea13e9530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1" name="Google Shape;511;g8ea13e9530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8d2d564c0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1" name="Google Shape;521;g8d2d564c0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d0fc9ea0f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g8d0fc9ea0f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8d35f92b8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1" name="Google Shape;541;g8d35f92b8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1" name="Google Shape;55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1" name="Google Shape;56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3" name="Google Shape;57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5" name="Google Shape;58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5" name="Google Shape;59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5" name="Google Shape;60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4" name="Google Shape;634;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5" name="Google Shape;66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8" name="Google Shape;698;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2" name="Google Shape;732;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0" name="Google Shape;760;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1" name="Google Shape;791;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5" name="Google Shape;825;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1" name="Google Shape;861;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6" name="Google Shape;89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6" name="Google Shape;90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8" name="Google Shape;105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8" name="Google Shape;1088;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0" name="Google Shape;112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5" name="Google Shape;114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3" name="Google Shape;1173;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2" name="Google Shape;1222;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3" name="Google Shape;1273;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3" name="Google Shape;1323;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8" name="Google Shape;1338;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0" name="Google Shape;1360;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7" name="Google Shape;1397;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ea13e9530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g8ea13e9530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7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7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8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8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8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7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7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7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7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7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7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7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7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package" Target="../embeddings/Microsoft_Excel_Worksheet.xlsx"/><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1"/>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1"/>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5800"/>
              <a:buFont typeface="Calibri"/>
              <a:buNone/>
            </a:pPr>
            <a:r>
              <a:rPr lang="en-US" sz="5800"/>
              <a:t>Gap Responsible</a:t>
            </a:r>
            <a:endParaRPr/>
          </a:p>
        </p:txBody>
      </p:sp>
      <p:sp>
        <p:nvSpPr>
          <p:cNvPr id="103" name="Google Shape;103;p1"/>
          <p:cNvSpPr txBox="1">
            <a:spLocks noGrp="1"/>
          </p:cNvSpPr>
          <p:nvPr>
            <p:ph type="subTitle" idx="1"/>
          </p:nvPr>
        </p:nvSpPr>
        <p:spPr>
          <a:xfrm>
            <a:off x="1524000" y="4256436"/>
            <a:ext cx="9144000" cy="1600818"/>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rgbClr val="8DA9DB"/>
              </a:buClr>
              <a:buSzPts val="2400"/>
              <a:buNone/>
            </a:pPr>
            <a:r>
              <a:rPr lang="en-US">
                <a:solidFill>
                  <a:srgbClr val="8DA9DB"/>
                </a:solidFill>
              </a:rPr>
              <a:t>Understanding Defensive Line Player Value by Addressing Play-Specific Context and Player Responsibility</a:t>
            </a:r>
            <a:endParaRPr/>
          </a:p>
          <a:p>
            <a:pPr marL="0" lvl="0" indent="0" algn="ctr" rtl="0">
              <a:lnSpc>
                <a:spcPct val="80000"/>
              </a:lnSpc>
              <a:spcBef>
                <a:spcPts val="1000"/>
              </a:spcBef>
              <a:spcAft>
                <a:spcPts val="0"/>
              </a:spcAft>
              <a:buClr>
                <a:srgbClr val="8DA9DB"/>
              </a:buClr>
              <a:buSzPts val="2400"/>
              <a:buNone/>
            </a:pPr>
            <a:r>
              <a:rPr lang="en-US">
                <a:solidFill>
                  <a:srgbClr val="8DA9DB"/>
                </a:solidFill>
              </a:rPr>
              <a:t>by Andrew Rogan</a:t>
            </a:r>
            <a:endParaRPr/>
          </a:p>
          <a:p>
            <a:pPr marL="0" lvl="0" indent="0" algn="ctr" rtl="0">
              <a:lnSpc>
                <a:spcPct val="80000"/>
              </a:lnSpc>
              <a:spcBef>
                <a:spcPts val="1000"/>
              </a:spcBef>
              <a:spcAft>
                <a:spcPts val="0"/>
              </a:spcAft>
              <a:buClr>
                <a:srgbClr val="8DA9DB"/>
              </a:buClr>
              <a:buSzPts val="2400"/>
              <a:buNone/>
            </a:pPr>
            <a:r>
              <a:rPr lang="en-US">
                <a:solidFill>
                  <a:srgbClr val="8DA9DB"/>
                </a:solidFill>
              </a:rPr>
              <a:t>Assisted by Robert Bernhardt</a:t>
            </a:r>
            <a:endParaRPr/>
          </a:p>
        </p:txBody>
      </p:sp>
      <p:cxnSp>
        <p:nvCxnSpPr>
          <p:cNvPr id="104" name="Google Shape;104;p1"/>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pic>
        <p:nvPicPr>
          <p:cNvPr id="105" name="Google Shape;105;p1" descr="A close up of a sign&#10;&#10;Description automatically generated"/>
          <p:cNvPicPr preferRelativeResize="0"/>
          <p:nvPr/>
        </p:nvPicPr>
        <p:blipFill rotWithShape="1">
          <a:blip r:embed="rId3">
            <a:alphaModFix/>
          </a:blip>
          <a:srcRect/>
          <a:stretch/>
        </p:blipFill>
        <p:spPr>
          <a:xfrm>
            <a:off x="3434442" y="14270"/>
            <a:ext cx="5348072" cy="35631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sp>
        <p:nvSpPr>
          <p:cNvPr id="338" name="Google Shape;338;p18"/>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Google Shape;339;p18"/>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Structure of Models </a:t>
            </a:r>
            <a:endParaRPr/>
          </a:p>
        </p:txBody>
      </p:sp>
      <p:cxnSp>
        <p:nvCxnSpPr>
          <p:cNvPr id="340" name="Google Shape;340;p18"/>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341" name="Google Shape;341;p18"/>
          <p:cNvSpPr/>
          <p:nvPr/>
        </p:nvSpPr>
        <p:spPr>
          <a:xfrm>
            <a:off x="1098497" y="2425065"/>
            <a:ext cx="9995006" cy="81172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Naïve Model: situational and team controls, with player-specific individual effects, </a:t>
            </a:r>
            <a:r>
              <a:rPr lang="en-US" sz="1800">
                <a:solidFill>
                  <a:schemeClr val="lt1"/>
                </a:solidFill>
                <a:latin typeface="Calibri"/>
                <a:ea typeface="Calibri"/>
                <a:cs typeface="Calibri"/>
                <a:sym typeface="Calibri"/>
              </a:rPr>
              <a:t>group</a:t>
            </a:r>
            <a:r>
              <a:rPr lang="en-US" sz="1800" b="0" i="0" u="none" strike="noStrike" cap="none">
                <a:solidFill>
                  <a:schemeClr val="lt1"/>
                </a:solidFill>
                <a:latin typeface="Calibri"/>
                <a:ea typeface="Calibri"/>
                <a:cs typeface="Calibri"/>
                <a:sym typeface="Calibri"/>
              </a:rPr>
              <a:t> effects based on roster position (LB, DE, DT)</a:t>
            </a:r>
            <a:endParaRPr sz="1400" b="0" i="0" u="none" strike="noStrike" cap="none">
              <a:solidFill>
                <a:srgbClr val="000000"/>
              </a:solidFill>
              <a:latin typeface="Arial"/>
              <a:ea typeface="Arial"/>
              <a:cs typeface="Arial"/>
              <a:sym typeface="Arial"/>
            </a:endParaRPr>
          </a:p>
        </p:txBody>
      </p:sp>
      <p:sp>
        <p:nvSpPr>
          <p:cNvPr id="342" name="Google Shape;342;p18"/>
          <p:cNvSpPr/>
          <p:nvPr/>
        </p:nvSpPr>
        <p:spPr>
          <a:xfrm>
            <a:off x="5922431" y="3309533"/>
            <a:ext cx="320634" cy="46313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18"/>
          <p:cNvSpPr/>
          <p:nvPr/>
        </p:nvSpPr>
        <p:spPr>
          <a:xfrm>
            <a:off x="1112351" y="3966802"/>
            <a:ext cx="9995006" cy="71873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Determine which alignments/roles are most important in each front over the season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(Front-Specific, Alignment-Based Models, subsetting for even and odd front plays) </a:t>
            </a:r>
            <a:endParaRPr sz="1400" b="0" i="0" u="none" strike="noStrike" cap="none">
              <a:solidFill>
                <a:srgbClr val="000000"/>
              </a:solidFill>
              <a:latin typeface="Arial"/>
              <a:ea typeface="Arial"/>
              <a:cs typeface="Arial"/>
              <a:sym typeface="Arial"/>
            </a:endParaRPr>
          </a:p>
        </p:txBody>
      </p:sp>
      <p:sp>
        <p:nvSpPr>
          <p:cNvPr id="344" name="Google Shape;344;p18"/>
          <p:cNvSpPr/>
          <p:nvPr/>
        </p:nvSpPr>
        <p:spPr>
          <a:xfrm>
            <a:off x="5935683" y="4764751"/>
            <a:ext cx="320634" cy="463139"/>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5" name="Google Shape;345;p18"/>
          <p:cNvSpPr/>
          <p:nvPr/>
        </p:nvSpPr>
        <p:spPr>
          <a:xfrm>
            <a:off x="1192000" y="5470516"/>
            <a:ext cx="9901503" cy="80863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Determine who is most important on a given play type, using gap proximity and alignment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(subsetting for run and pass plays)</a:t>
            </a:r>
            <a:endParaRPr sz="1400" b="0" i="0" u="none" strike="noStrike" cap="none">
              <a:solidFill>
                <a:srgbClr val="000000"/>
              </a:solidFill>
              <a:latin typeface="Arial"/>
              <a:ea typeface="Arial"/>
              <a:cs typeface="Arial"/>
              <a:sym typeface="Arial"/>
            </a:endParaRPr>
          </a:p>
        </p:txBody>
      </p:sp>
      <p:pic>
        <p:nvPicPr>
          <p:cNvPr id="346" name="Google Shape;346;p18"/>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347" name="Google Shape;347;p18"/>
          <p:cNvSpPr txBox="1">
            <a:spLocks noGrp="1"/>
          </p:cNvSpPr>
          <p:nvPr>
            <p:ph type="sldNum" idx="12"/>
          </p:nvPr>
        </p:nvSpPr>
        <p:spPr>
          <a:xfrm>
            <a:off x="8610600" y="622330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348" name="Google Shape;348;p18"/>
          <p:cNvSpPr txBox="1"/>
          <p:nvPr/>
        </p:nvSpPr>
        <p:spPr>
          <a:xfrm>
            <a:off x="5617605" y="2137729"/>
            <a:ext cx="2889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Model 1</a:t>
            </a:r>
            <a:endParaRPr sz="1400" b="0" i="0" u="none" strike="noStrike" cap="none">
              <a:solidFill>
                <a:srgbClr val="000000"/>
              </a:solidFill>
              <a:latin typeface="Arial"/>
              <a:ea typeface="Arial"/>
              <a:cs typeface="Arial"/>
              <a:sym typeface="Arial"/>
            </a:endParaRPr>
          </a:p>
        </p:txBody>
      </p:sp>
      <p:sp>
        <p:nvSpPr>
          <p:cNvPr id="349" name="Google Shape;349;p18"/>
          <p:cNvSpPr txBox="1"/>
          <p:nvPr/>
        </p:nvSpPr>
        <p:spPr>
          <a:xfrm>
            <a:off x="5307155" y="3707580"/>
            <a:ext cx="2889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Models 2a, 2b </a:t>
            </a:r>
            <a:endParaRPr sz="1400" b="0" i="0" u="none" strike="noStrike" cap="none">
              <a:solidFill>
                <a:srgbClr val="000000"/>
              </a:solidFill>
              <a:latin typeface="Arial"/>
              <a:ea typeface="Arial"/>
              <a:cs typeface="Arial"/>
              <a:sym typeface="Arial"/>
            </a:endParaRPr>
          </a:p>
        </p:txBody>
      </p:sp>
      <p:sp>
        <p:nvSpPr>
          <p:cNvPr id="350" name="Google Shape;350;p18"/>
          <p:cNvSpPr txBox="1"/>
          <p:nvPr/>
        </p:nvSpPr>
        <p:spPr>
          <a:xfrm>
            <a:off x="5307155" y="5204053"/>
            <a:ext cx="28899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Models 3a, 3b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55" name="Google Shape;355;p19"/>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6" name="Google Shape;356;p19"/>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Set 1</a:t>
            </a:r>
            <a:endParaRPr/>
          </a:p>
        </p:txBody>
      </p:sp>
      <p:cxnSp>
        <p:nvCxnSpPr>
          <p:cNvPr id="357" name="Google Shape;357;p19"/>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358" name="Google Shape;358;p19"/>
          <p:cNvSpPr txBox="1">
            <a:spLocks noGrp="1"/>
          </p:cNvSpPr>
          <p:nvPr>
            <p:ph type="body" idx="1"/>
          </p:nvPr>
        </p:nvSpPr>
        <p:spPr>
          <a:xfrm>
            <a:off x="838200" y="2113275"/>
            <a:ext cx="10706100" cy="4059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n-US" sz="3000" b="1">
                <a:solidFill>
                  <a:schemeClr val="lt1"/>
                </a:solidFill>
              </a:rPr>
              <a:t>Stage 1: OLS Regression </a:t>
            </a:r>
            <a:endParaRPr sz="3000" b="1">
              <a:solidFill>
                <a:schemeClr val="lt1"/>
              </a:solidFill>
            </a:endParaRPr>
          </a:p>
          <a:p>
            <a:pPr marL="228600" lvl="0" indent="0" algn="ctr" rtl="0">
              <a:lnSpc>
                <a:spcPct val="90000"/>
              </a:lnSpc>
              <a:spcBef>
                <a:spcPts val="1000"/>
              </a:spcBef>
              <a:spcAft>
                <a:spcPts val="0"/>
              </a:spcAft>
              <a:buClr>
                <a:schemeClr val="dk1"/>
              </a:buClr>
              <a:buSzPts val="1100"/>
              <a:buNone/>
            </a:pPr>
            <a:r>
              <a:rPr lang="en-US" sz="3000">
                <a:solidFill>
                  <a:schemeClr val="lt1"/>
                </a:solidFill>
              </a:rPr>
              <a:t>EPA</a:t>
            </a:r>
            <a:r>
              <a:rPr lang="en-US" sz="3000" baseline="-25000">
                <a:solidFill>
                  <a:schemeClr val="lt1"/>
                </a:solidFill>
              </a:rPr>
              <a:t>ijk</a:t>
            </a:r>
            <a:r>
              <a:rPr lang="en-US" sz="3000">
                <a:solidFill>
                  <a:schemeClr val="lt1"/>
                </a:solidFill>
              </a:rPr>
              <a:t> = 𝛼</a:t>
            </a:r>
            <a:r>
              <a:rPr lang="en-US" sz="3000" baseline="-25000">
                <a:solidFill>
                  <a:schemeClr val="lt1"/>
                </a:solidFill>
              </a:rPr>
              <a:t>0</a:t>
            </a:r>
            <a:r>
              <a:rPr lang="en-US" sz="3000">
                <a:solidFill>
                  <a:schemeClr val="lt1"/>
                </a:solidFill>
              </a:rPr>
              <a:t> + 𝛴 𝛼</a:t>
            </a:r>
            <a:r>
              <a:rPr lang="en-US" sz="3000" baseline="-25000">
                <a:solidFill>
                  <a:schemeClr val="lt1"/>
                </a:solidFill>
              </a:rPr>
              <a:t>k</a:t>
            </a:r>
            <a:r>
              <a:rPr lang="en-US" sz="3000">
                <a:solidFill>
                  <a:schemeClr val="lt1"/>
                </a:solidFill>
              </a:rPr>
              <a:t>+ 𝛴 𝛾</a:t>
            </a:r>
            <a:r>
              <a:rPr lang="en-US" sz="3000" baseline="-25000">
                <a:solidFill>
                  <a:schemeClr val="lt1"/>
                </a:solidFill>
              </a:rPr>
              <a:t>k</a:t>
            </a:r>
            <a:r>
              <a:rPr lang="en-US" sz="3000">
                <a:solidFill>
                  <a:schemeClr val="lt1"/>
                </a:solidFill>
              </a:rPr>
              <a:t> + </a:t>
            </a:r>
            <a:r>
              <a:rPr lang="en-US" sz="3000" b="1" i="1">
                <a:solidFill>
                  <a:schemeClr val="lt1"/>
                </a:solidFill>
              </a:rPr>
              <a:t>β X</a:t>
            </a:r>
            <a:r>
              <a:rPr lang="en-US" sz="3000" i="1">
                <a:solidFill>
                  <a:schemeClr val="lt1"/>
                </a:solidFill>
              </a:rPr>
              <a:t> + </a:t>
            </a:r>
            <a:r>
              <a:rPr lang="en-US" sz="3000">
                <a:solidFill>
                  <a:schemeClr val="lt1"/>
                </a:solidFill>
              </a:rPr>
              <a:t>𝛴 𝛿</a:t>
            </a:r>
            <a:r>
              <a:rPr lang="en-US" sz="3000" baseline="-25000">
                <a:solidFill>
                  <a:schemeClr val="lt1"/>
                </a:solidFill>
              </a:rPr>
              <a:t>i</a:t>
            </a:r>
            <a:r>
              <a:rPr lang="en-US" sz="3000">
                <a:solidFill>
                  <a:schemeClr val="lt1"/>
                </a:solidFill>
              </a:rPr>
              <a:t> + ε</a:t>
            </a:r>
            <a:r>
              <a:rPr lang="en-US" sz="3000" baseline="-25000">
                <a:solidFill>
                  <a:schemeClr val="lt1"/>
                </a:solidFill>
              </a:rPr>
              <a:t>ijk</a:t>
            </a:r>
            <a:endParaRPr sz="3000" baseline="-25000">
              <a:solidFill>
                <a:schemeClr val="lt1"/>
              </a:solidFill>
            </a:endParaRPr>
          </a:p>
          <a:p>
            <a:pPr marL="914400" marR="863266" lvl="0" indent="0" algn="l" rtl="0">
              <a:lnSpc>
                <a:spcPct val="90000"/>
              </a:lnSpc>
              <a:spcBef>
                <a:spcPts val="1000"/>
              </a:spcBef>
              <a:spcAft>
                <a:spcPts val="0"/>
              </a:spcAft>
              <a:buClr>
                <a:schemeClr val="dk1"/>
              </a:buClr>
              <a:buSzPts val="1100"/>
              <a:buNone/>
            </a:pPr>
            <a:r>
              <a:rPr lang="en-US" sz="2700">
                <a:solidFill>
                  <a:schemeClr val="lt1"/>
                </a:solidFill>
              </a:rPr>
              <a:t>Player </a:t>
            </a:r>
            <a:r>
              <a:rPr lang="en-US" sz="2700" i="1">
                <a:solidFill>
                  <a:schemeClr val="lt1"/>
                </a:solidFill>
              </a:rPr>
              <a:t>i</a:t>
            </a:r>
            <a:r>
              <a:rPr lang="en-US" sz="2700">
                <a:solidFill>
                  <a:schemeClr val="lt1"/>
                </a:solidFill>
              </a:rPr>
              <a:t>, Roster Position </a:t>
            </a:r>
            <a:r>
              <a:rPr lang="en-US" sz="2700" i="1">
                <a:solidFill>
                  <a:schemeClr val="lt1"/>
                </a:solidFill>
              </a:rPr>
              <a:t>j</a:t>
            </a:r>
            <a:r>
              <a:rPr lang="en-US" sz="2700">
                <a:solidFill>
                  <a:schemeClr val="lt1"/>
                </a:solidFill>
              </a:rPr>
              <a:t>, Team </a:t>
            </a:r>
            <a:r>
              <a:rPr lang="en-US" sz="2700" i="1">
                <a:solidFill>
                  <a:schemeClr val="lt1"/>
                </a:solidFill>
              </a:rPr>
              <a:t>k</a:t>
            </a:r>
            <a:endParaRPr sz="2700">
              <a:solidFill>
                <a:schemeClr val="lt1"/>
              </a:solidFill>
            </a:endParaRPr>
          </a:p>
          <a:p>
            <a:pPr marL="914400" marR="1377616" lvl="0" indent="0" algn="l" rtl="0">
              <a:lnSpc>
                <a:spcPct val="90000"/>
              </a:lnSpc>
              <a:spcBef>
                <a:spcPts val="1000"/>
              </a:spcBef>
              <a:spcAft>
                <a:spcPts val="0"/>
              </a:spcAft>
              <a:buClr>
                <a:schemeClr val="dk1"/>
              </a:buClr>
              <a:buSzPts val="1100"/>
              <a:buNone/>
            </a:pPr>
            <a:r>
              <a:rPr lang="en-US" sz="2700">
                <a:solidFill>
                  <a:schemeClr val="lt1"/>
                </a:solidFill>
              </a:rPr>
              <a:t>→ 𝛼</a:t>
            </a:r>
            <a:r>
              <a:rPr lang="en-US" sz="2700" baseline="-25000">
                <a:solidFill>
                  <a:schemeClr val="lt1"/>
                </a:solidFill>
              </a:rPr>
              <a:t>k </a:t>
            </a:r>
            <a:r>
              <a:rPr lang="en-US" sz="2700">
                <a:solidFill>
                  <a:schemeClr val="lt1"/>
                </a:solidFill>
              </a:rPr>
              <a:t> , 𝛾</a:t>
            </a:r>
            <a:r>
              <a:rPr lang="en-US" sz="2700" baseline="-25000">
                <a:solidFill>
                  <a:schemeClr val="lt1"/>
                </a:solidFill>
              </a:rPr>
              <a:t>k ,</a:t>
            </a:r>
            <a:r>
              <a:rPr lang="en-US" sz="2700">
                <a:solidFill>
                  <a:schemeClr val="lt1"/>
                </a:solidFill>
              </a:rPr>
              <a:t> , </a:t>
            </a:r>
            <a:r>
              <a:rPr lang="en-US" sz="2700" b="1">
                <a:solidFill>
                  <a:schemeClr val="lt1"/>
                </a:solidFill>
              </a:rPr>
              <a:t>X</a:t>
            </a:r>
            <a:r>
              <a:rPr lang="en-US" sz="2700">
                <a:solidFill>
                  <a:schemeClr val="lt1"/>
                </a:solidFill>
              </a:rPr>
              <a:t> : Team,  opponent, &amp; situation controls</a:t>
            </a:r>
            <a:endParaRPr sz="2700">
              <a:solidFill>
                <a:schemeClr val="lt1"/>
              </a:solidFill>
            </a:endParaRPr>
          </a:p>
          <a:p>
            <a:pPr marL="914400" lvl="0" indent="0" algn="l" rtl="0">
              <a:lnSpc>
                <a:spcPct val="90000"/>
              </a:lnSpc>
              <a:spcBef>
                <a:spcPts val="1000"/>
              </a:spcBef>
              <a:spcAft>
                <a:spcPts val="0"/>
              </a:spcAft>
              <a:buClr>
                <a:schemeClr val="dk1"/>
              </a:buClr>
              <a:buSzPts val="1100"/>
              <a:buFont typeface="Arial"/>
              <a:buNone/>
            </a:pPr>
            <a:r>
              <a:rPr lang="en-US" sz="2700">
                <a:solidFill>
                  <a:schemeClr val="lt1"/>
                </a:solidFill>
              </a:rPr>
              <a:t>→ 𝛿</a:t>
            </a:r>
            <a:r>
              <a:rPr lang="en-US" sz="2700" baseline="-25000">
                <a:solidFill>
                  <a:schemeClr val="lt1"/>
                </a:solidFill>
              </a:rPr>
              <a:t>i</a:t>
            </a:r>
            <a:r>
              <a:rPr lang="en-US" sz="2700">
                <a:solidFill>
                  <a:schemeClr val="lt1"/>
                </a:solidFill>
              </a:rPr>
              <a:t> : Coefficient for on-field impact of player i (Marginal EPA)</a:t>
            </a:r>
            <a:endParaRPr sz="2700">
              <a:solidFill>
                <a:schemeClr val="lt1"/>
              </a:solidFill>
            </a:endParaRPr>
          </a:p>
          <a:p>
            <a:pPr marL="914400" lvl="0" indent="0" algn="l" rtl="0">
              <a:lnSpc>
                <a:spcPct val="90000"/>
              </a:lnSpc>
              <a:spcBef>
                <a:spcPts val="1000"/>
              </a:spcBef>
              <a:spcAft>
                <a:spcPts val="0"/>
              </a:spcAft>
              <a:buClr>
                <a:schemeClr val="dk1"/>
              </a:buClr>
              <a:buSzPts val="1100"/>
              <a:buFont typeface="Arial"/>
              <a:buNone/>
            </a:pPr>
            <a:r>
              <a:rPr lang="en-US" sz="2700">
                <a:solidFill>
                  <a:schemeClr val="lt1"/>
                </a:solidFill>
              </a:rPr>
              <a:t>→ Each 𝛿</a:t>
            </a:r>
            <a:r>
              <a:rPr lang="en-US" sz="2700" baseline="-25000">
                <a:solidFill>
                  <a:schemeClr val="lt1"/>
                </a:solidFill>
              </a:rPr>
              <a:t>i</a:t>
            </a:r>
            <a:r>
              <a:rPr lang="en-US" sz="2700">
                <a:solidFill>
                  <a:schemeClr val="lt1"/>
                </a:solidFill>
              </a:rPr>
              <a:t> is relative to baseline group </a:t>
            </a:r>
            <a:endParaRPr sz="2700">
              <a:solidFill>
                <a:schemeClr val="lt1"/>
              </a:solidFill>
            </a:endParaRPr>
          </a:p>
          <a:p>
            <a:pPr marL="0" lvl="0" indent="0" algn="l" rtl="0">
              <a:lnSpc>
                <a:spcPct val="90000"/>
              </a:lnSpc>
              <a:spcBef>
                <a:spcPts val="1000"/>
              </a:spcBef>
              <a:spcAft>
                <a:spcPts val="0"/>
              </a:spcAft>
              <a:buSzPts val="1800"/>
              <a:buNone/>
            </a:pPr>
            <a:r>
              <a:rPr lang="en-US" sz="3000" b="1">
                <a:solidFill>
                  <a:schemeClr val="lt1"/>
                </a:solidFill>
              </a:rPr>
              <a:t>Stage 2: Coefficient Extraction</a:t>
            </a:r>
            <a:endParaRPr sz="3000" b="1">
              <a:solidFill>
                <a:schemeClr val="lt1"/>
              </a:solidFill>
            </a:endParaRPr>
          </a:p>
          <a:p>
            <a:pPr marL="228600" lvl="0" indent="0" algn="ctr" rtl="0">
              <a:lnSpc>
                <a:spcPct val="90000"/>
              </a:lnSpc>
              <a:spcBef>
                <a:spcPts val="1000"/>
              </a:spcBef>
              <a:spcAft>
                <a:spcPts val="0"/>
              </a:spcAft>
              <a:buSzPts val="1800"/>
              <a:buNone/>
            </a:pPr>
            <a:r>
              <a:rPr lang="en-US" sz="3000">
                <a:solidFill>
                  <a:schemeClr val="lt1"/>
                </a:solidFill>
              </a:rPr>
              <a:t>Extract each 𝛿</a:t>
            </a:r>
            <a:r>
              <a:rPr lang="en-US" sz="3000" baseline="-25000">
                <a:solidFill>
                  <a:schemeClr val="lt1"/>
                </a:solidFill>
              </a:rPr>
              <a:t>i</a:t>
            </a:r>
            <a:r>
              <a:rPr lang="en-US" sz="3000">
                <a:solidFill>
                  <a:schemeClr val="lt1"/>
                </a:solidFill>
              </a:rPr>
              <a:t> , group by roster position </a:t>
            </a:r>
            <a:r>
              <a:rPr lang="en-US" sz="3000" i="1">
                <a:solidFill>
                  <a:schemeClr val="lt1"/>
                </a:solidFill>
              </a:rPr>
              <a:t>j </a:t>
            </a:r>
            <a:r>
              <a:rPr lang="en-US" sz="3000">
                <a:solidFill>
                  <a:schemeClr val="lt1"/>
                </a:solidFill>
              </a:rPr>
              <a:t>, compare distribution</a:t>
            </a:r>
            <a:endParaRPr sz="3000">
              <a:solidFill>
                <a:schemeClr val="lt1"/>
              </a:solidFill>
            </a:endParaRPr>
          </a:p>
          <a:p>
            <a:pPr marL="228600" lvl="0" indent="0" algn="ctr" rtl="0">
              <a:lnSpc>
                <a:spcPct val="90000"/>
              </a:lnSpc>
              <a:spcBef>
                <a:spcPts val="1000"/>
              </a:spcBef>
              <a:spcAft>
                <a:spcPts val="0"/>
              </a:spcAft>
              <a:buSzPts val="1800"/>
              <a:buNone/>
            </a:pPr>
            <a:endParaRPr sz="2700">
              <a:solidFill>
                <a:schemeClr val="lt1"/>
              </a:solidFill>
            </a:endParaRPr>
          </a:p>
        </p:txBody>
      </p:sp>
      <p:pic>
        <p:nvPicPr>
          <p:cNvPr id="359" name="Google Shape;359;p19"/>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360" name="Google Shape;360;p19"/>
          <p:cNvSpPr txBox="1">
            <a:spLocks noGrp="1"/>
          </p:cNvSpPr>
          <p:nvPr>
            <p:ph type="sldNum" idx="12"/>
          </p:nvPr>
        </p:nvSpPr>
        <p:spPr>
          <a:xfrm>
            <a:off x="8610600" y="625078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4"/>
        <p:cNvGrpSpPr/>
        <p:nvPr/>
      </p:nvGrpSpPr>
      <p:grpSpPr>
        <a:xfrm>
          <a:off x="0" y="0"/>
          <a:ext cx="0" cy="0"/>
          <a:chOff x="0" y="0"/>
          <a:chExt cx="0" cy="0"/>
        </a:xfrm>
      </p:grpSpPr>
      <p:sp>
        <p:nvSpPr>
          <p:cNvPr id="365" name="Google Shape;365;p25"/>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6" name="Google Shape;366;p25"/>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1 Summary Stats </a:t>
            </a:r>
            <a:endParaRPr/>
          </a:p>
        </p:txBody>
      </p:sp>
      <p:cxnSp>
        <p:nvCxnSpPr>
          <p:cNvPr id="367" name="Google Shape;367;p25"/>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368" name="Google Shape;368;p25"/>
          <p:cNvPicPr preferRelativeResize="0"/>
          <p:nvPr/>
        </p:nvPicPr>
        <p:blipFill rotWithShape="1">
          <a:blip r:embed="rId4">
            <a:alphaModFix/>
          </a:blip>
          <a:srcRect/>
          <a:stretch/>
        </p:blipFill>
        <p:spPr>
          <a:xfrm>
            <a:off x="8894567" y="130607"/>
            <a:ext cx="2975869" cy="1982673"/>
          </a:xfrm>
          <a:prstGeom prst="rect">
            <a:avLst/>
          </a:prstGeom>
          <a:noFill/>
          <a:ln>
            <a:noFill/>
          </a:ln>
        </p:spPr>
      </p:pic>
      <p:sp>
        <p:nvSpPr>
          <p:cNvPr id="369" name="Google Shape;369;p25"/>
          <p:cNvSpPr txBox="1">
            <a:spLocks noGrp="1"/>
          </p:cNvSpPr>
          <p:nvPr>
            <p:ph type="sldNum" idx="12"/>
          </p:nvPr>
        </p:nvSpPr>
        <p:spPr>
          <a:xfrm>
            <a:off x="8610600" y="625078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370" name="Google Shape;370;p25"/>
          <p:cNvSpPr/>
          <p:nvPr/>
        </p:nvSpPr>
        <p:spPr>
          <a:xfrm>
            <a:off x="897636" y="2503713"/>
            <a:ext cx="10396728" cy="3124201"/>
          </a:xfrm>
          <a:prstGeom prst="rect">
            <a:avLst/>
          </a:prstGeom>
          <a:solidFill>
            <a:schemeClr val="l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371" name="Google Shape;371;p25"/>
          <p:cNvGraphicFramePr/>
          <p:nvPr/>
        </p:nvGraphicFramePr>
        <p:xfrm>
          <a:off x="1176801" y="3282951"/>
          <a:ext cx="9838398" cy="1550409"/>
        </p:xfrm>
        <a:graphic>
          <a:graphicData uri="http://schemas.openxmlformats.org/presentationml/2006/ole">
            <mc:AlternateContent xmlns:mc="http://schemas.openxmlformats.org/markup-compatibility/2006">
              <mc:Choice xmlns:v="urn:schemas-microsoft-com:vml" Requires="v">
                <p:oleObj spid="_x0000_s1028" r:id="rId5" imgW="9838398" imgH="1550409" progId="Excel.Sheet.12">
                  <p:embed/>
                </p:oleObj>
              </mc:Choice>
              <mc:Fallback>
                <p:oleObj r:id="rId5" imgW="9838398" imgH="1550409" progId="Excel.Sheet.12">
                  <p:embed/>
                  <p:pic>
                    <p:nvPicPr>
                      <p:cNvPr id="371" name="Google Shape;371;p25"/>
                      <p:cNvPicPr preferRelativeResize="0"/>
                      <p:nvPr/>
                    </p:nvPicPr>
                    <p:blipFill rotWithShape="1">
                      <a:blip r:embed="rId6">
                        <a:alphaModFix/>
                      </a:blip>
                      <a:srcRect/>
                      <a:stretch/>
                    </p:blipFill>
                    <p:spPr>
                      <a:xfrm>
                        <a:off x="1176801" y="3282951"/>
                        <a:ext cx="9838398" cy="1550409"/>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5"/>
        <p:cNvGrpSpPr/>
        <p:nvPr/>
      </p:nvGrpSpPr>
      <p:grpSpPr>
        <a:xfrm>
          <a:off x="0" y="0"/>
          <a:ext cx="0" cy="0"/>
          <a:chOff x="0" y="0"/>
          <a:chExt cx="0" cy="0"/>
        </a:xfrm>
      </p:grpSpPr>
      <p:sp>
        <p:nvSpPr>
          <p:cNvPr id="376" name="Google Shape;376;p26"/>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6"/>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1 Visualization </a:t>
            </a:r>
            <a:endParaRPr/>
          </a:p>
        </p:txBody>
      </p:sp>
      <p:cxnSp>
        <p:nvCxnSpPr>
          <p:cNvPr id="378" name="Google Shape;378;p26"/>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379" name="Google Shape;379;p26"/>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380" name="Google Shape;380;p26"/>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381" name="Google Shape;381;p26"/>
          <p:cNvPicPr preferRelativeResize="0"/>
          <p:nvPr/>
        </p:nvPicPr>
        <p:blipFill rotWithShape="1">
          <a:blip r:embed="rId4">
            <a:alphaModFix/>
          </a:blip>
          <a:srcRect/>
          <a:stretch/>
        </p:blipFill>
        <p:spPr>
          <a:xfrm>
            <a:off x="3364645" y="2044111"/>
            <a:ext cx="5462709" cy="4345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5"/>
        <p:cNvGrpSpPr/>
        <p:nvPr/>
      </p:nvGrpSpPr>
      <p:grpSpPr>
        <a:xfrm>
          <a:off x="0" y="0"/>
          <a:ext cx="0" cy="0"/>
          <a:chOff x="0" y="0"/>
          <a:chExt cx="0" cy="0"/>
        </a:xfrm>
      </p:grpSpPr>
      <p:sp>
        <p:nvSpPr>
          <p:cNvPr id="386" name="Google Shape;386;p27"/>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7" name="Google Shape;387;p27"/>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1 Interpretation</a:t>
            </a:r>
            <a:endParaRPr/>
          </a:p>
        </p:txBody>
      </p:sp>
      <p:cxnSp>
        <p:nvCxnSpPr>
          <p:cNvPr id="388" name="Google Shape;388;p27"/>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389" name="Google Shape;389;p27"/>
          <p:cNvSpPr txBox="1">
            <a:spLocks noGrp="1"/>
          </p:cNvSpPr>
          <p:nvPr>
            <p:ph type="body" idx="1"/>
          </p:nvPr>
        </p:nvSpPr>
        <p:spPr>
          <a:xfrm>
            <a:off x="470896" y="1853637"/>
            <a:ext cx="10881985" cy="4222300"/>
          </a:xfrm>
          <a:prstGeom prst="rect">
            <a:avLst/>
          </a:prstGeom>
          <a:noFill/>
          <a:ln>
            <a:noFill/>
          </a:ln>
        </p:spPr>
        <p:txBody>
          <a:bodyPr spcFirstLastPara="1" wrap="square" lIns="91425" tIns="45700" rIns="91425" bIns="45700" anchor="t" anchorCtr="0">
            <a:normAutofit/>
          </a:bodyPr>
          <a:lstStyle/>
          <a:p>
            <a:pPr marL="228600" lvl="0" indent="-64135" algn="l" rtl="0">
              <a:lnSpc>
                <a:spcPct val="80000"/>
              </a:lnSpc>
              <a:spcBef>
                <a:spcPts val="0"/>
              </a:spcBef>
              <a:spcAft>
                <a:spcPts val="0"/>
              </a:spcAft>
              <a:buClr>
                <a:schemeClr val="dk1"/>
              </a:buClr>
              <a:buSzPts val="2590"/>
              <a:buNone/>
            </a:pPr>
            <a:endParaRPr sz="3000"/>
          </a:p>
          <a:p>
            <a:pPr marL="685800" lvl="1" indent="-278130" algn="l" rtl="0">
              <a:lnSpc>
                <a:spcPct val="90000"/>
              </a:lnSpc>
              <a:spcBef>
                <a:spcPts val="500"/>
              </a:spcBef>
              <a:spcAft>
                <a:spcPts val="0"/>
              </a:spcAft>
              <a:buClr>
                <a:schemeClr val="lt1"/>
              </a:buClr>
              <a:buSzPts val="3000"/>
              <a:buChar char="•"/>
            </a:pPr>
            <a:r>
              <a:rPr lang="en-US" sz="3000">
                <a:solidFill>
                  <a:schemeClr val="lt1"/>
                </a:solidFill>
              </a:rPr>
              <a:t>DTs add the most EPA/play, LBs provide least value per play</a:t>
            </a:r>
            <a:endParaRPr sz="3000">
              <a:solidFill>
                <a:schemeClr val="lt1"/>
              </a:solidFill>
            </a:endParaRPr>
          </a:p>
          <a:p>
            <a:pPr marL="685800" lvl="1" indent="-278130" algn="l" rtl="0">
              <a:lnSpc>
                <a:spcPct val="90000"/>
              </a:lnSpc>
              <a:spcBef>
                <a:spcPts val="500"/>
              </a:spcBef>
              <a:spcAft>
                <a:spcPts val="0"/>
              </a:spcAft>
              <a:buClr>
                <a:schemeClr val="lt1"/>
              </a:buClr>
              <a:buSzPts val="3000"/>
              <a:buChar char="•"/>
            </a:pPr>
            <a:r>
              <a:rPr lang="en-US" sz="3000">
                <a:solidFill>
                  <a:schemeClr val="lt1"/>
                </a:solidFill>
              </a:rPr>
              <a:t>DEs have the largest spread in Marginal EPA  </a:t>
            </a:r>
            <a:endParaRPr sz="3000"/>
          </a:p>
          <a:p>
            <a:pPr marL="1371600" lvl="2" indent="-419100" algn="l" rtl="0">
              <a:lnSpc>
                <a:spcPct val="90000"/>
              </a:lnSpc>
              <a:spcBef>
                <a:spcPts val="500"/>
              </a:spcBef>
              <a:spcAft>
                <a:spcPts val="0"/>
              </a:spcAft>
              <a:buClr>
                <a:schemeClr val="lt1"/>
              </a:buClr>
              <a:buSzPts val="3000"/>
              <a:buChar char="•"/>
            </a:pPr>
            <a:r>
              <a:rPr lang="en-US" sz="3000">
                <a:solidFill>
                  <a:schemeClr val="lt1"/>
                </a:solidFill>
              </a:rPr>
              <a:t>There are somewhat more high-end outlier Marginal EPA DEs than DTs and LBs </a:t>
            </a:r>
            <a:endParaRPr sz="3000">
              <a:solidFill>
                <a:schemeClr val="lt1"/>
              </a:solidFill>
            </a:endParaRPr>
          </a:p>
        </p:txBody>
      </p:sp>
      <p:pic>
        <p:nvPicPr>
          <p:cNvPr id="390" name="Google Shape;390;p27"/>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391" name="Google Shape;391;p27"/>
          <p:cNvSpPr txBox="1">
            <a:spLocks noGrp="1"/>
          </p:cNvSpPr>
          <p:nvPr>
            <p:ph type="sldNum" idx="12"/>
          </p:nvPr>
        </p:nvSpPr>
        <p:spPr>
          <a:xfrm>
            <a:off x="8609681" y="6231829"/>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5"/>
        <p:cNvGrpSpPr/>
        <p:nvPr/>
      </p:nvGrpSpPr>
      <p:grpSpPr>
        <a:xfrm>
          <a:off x="0" y="0"/>
          <a:ext cx="0" cy="0"/>
          <a:chOff x="0" y="0"/>
          <a:chExt cx="0" cy="0"/>
        </a:xfrm>
      </p:grpSpPr>
      <p:sp>
        <p:nvSpPr>
          <p:cNvPr id="396" name="Google Shape;396;g8d0fc9ea0f_0_0"/>
          <p:cNvSpPr/>
          <p:nvPr/>
        </p:nvSpPr>
        <p:spPr>
          <a:xfrm>
            <a:off x="321564" y="320040"/>
            <a:ext cx="11548800" cy="62178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7" name="Google Shape;397;g8d0fc9ea0f_0_0"/>
          <p:cNvSpPr txBox="1">
            <a:spLocks noGrp="1"/>
          </p:cNvSpPr>
          <p:nvPr>
            <p:ph type="title"/>
          </p:nvPr>
        </p:nvSpPr>
        <p:spPr>
          <a:xfrm>
            <a:off x="838200" y="6318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Set 2</a:t>
            </a:r>
            <a:endParaRPr/>
          </a:p>
        </p:txBody>
      </p:sp>
      <p:cxnSp>
        <p:nvCxnSpPr>
          <p:cNvPr id="398" name="Google Shape;398;g8d0fc9ea0f_0_0"/>
          <p:cNvCxnSpPr/>
          <p:nvPr/>
        </p:nvCxnSpPr>
        <p:spPr>
          <a:xfrm>
            <a:off x="897636" y="1957388"/>
            <a:ext cx="10396800" cy="0"/>
          </a:xfrm>
          <a:prstGeom prst="straightConnector1">
            <a:avLst/>
          </a:prstGeom>
          <a:noFill/>
          <a:ln w="22225" cap="flat" cmpd="sng">
            <a:solidFill>
              <a:schemeClr val="lt1"/>
            </a:solidFill>
            <a:prstDash val="solid"/>
            <a:miter lim="800000"/>
            <a:headEnd type="none" w="sm" len="sm"/>
            <a:tailEnd type="none" w="sm" len="sm"/>
          </a:ln>
        </p:spPr>
      </p:cxnSp>
      <p:sp>
        <p:nvSpPr>
          <p:cNvPr id="399" name="Google Shape;399;g8d0fc9ea0f_0_0"/>
          <p:cNvSpPr txBox="1">
            <a:spLocks noGrp="1"/>
          </p:cNvSpPr>
          <p:nvPr>
            <p:ph type="body" idx="1"/>
          </p:nvPr>
        </p:nvSpPr>
        <p:spPr>
          <a:xfrm>
            <a:off x="838200" y="2269172"/>
            <a:ext cx="10706100" cy="3903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US" sz="3000" b="1">
                <a:solidFill>
                  <a:schemeClr val="lt1"/>
                </a:solidFill>
              </a:rPr>
              <a:t>Stage 0: Split data by odd/even front</a:t>
            </a:r>
            <a:endParaRPr sz="3000" b="1">
              <a:solidFill>
                <a:schemeClr val="lt1"/>
              </a:solidFill>
            </a:endParaRPr>
          </a:p>
          <a:p>
            <a:pPr marL="0" lvl="0" indent="0" algn="l" rtl="0">
              <a:lnSpc>
                <a:spcPct val="90000"/>
              </a:lnSpc>
              <a:spcBef>
                <a:spcPts val="0"/>
              </a:spcBef>
              <a:spcAft>
                <a:spcPts val="0"/>
              </a:spcAft>
              <a:buClr>
                <a:schemeClr val="lt1"/>
              </a:buClr>
              <a:buSzPts val="2800"/>
              <a:buNone/>
            </a:pPr>
            <a:r>
              <a:rPr lang="en-US" sz="3000" b="1">
                <a:solidFill>
                  <a:schemeClr val="lt1"/>
                </a:solidFill>
              </a:rPr>
              <a:t>Stage 1: OLS Regression </a:t>
            </a:r>
            <a:endParaRPr sz="3000" b="1">
              <a:solidFill>
                <a:schemeClr val="lt1"/>
              </a:solidFill>
            </a:endParaRPr>
          </a:p>
          <a:p>
            <a:pPr marL="228600" lvl="0" indent="0" algn="ctr" rtl="0">
              <a:lnSpc>
                <a:spcPct val="90000"/>
              </a:lnSpc>
              <a:spcBef>
                <a:spcPts val="1000"/>
              </a:spcBef>
              <a:spcAft>
                <a:spcPts val="0"/>
              </a:spcAft>
              <a:buClr>
                <a:schemeClr val="dk1"/>
              </a:buClr>
              <a:buSzPts val="1100"/>
              <a:buNone/>
            </a:pPr>
            <a:r>
              <a:rPr lang="en-US" sz="3000">
                <a:solidFill>
                  <a:schemeClr val="lt1"/>
                </a:solidFill>
              </a:rPr>
              <a:t>EPA</a:t>
            </a:r>
            <a:r>
              <a:rPr lang="en-US" sz="3000" baseline="-25000">
                <a:solidFill>
                  <a:schemeClr val="lt1"/>
                </a:solidFill>
              </a:rPr>
              <a:t>ijk</a:t>
            </a:r>
            <a:r>
              <a:rPr lang="en-US" sz="3000">
                <a:solidFill>
                  <a:schemeClr val="lt1"/>
                </a:solidFill>
              </a:rPr>
              <a:t> = 𝛼</a:t>
            </a:r>
            <a:r>
              <a:rPr lang="en-US" sz="3000" baseline="-25000">
                <a:solidFill>
                  <a:schemeClr val="lt1"/>
                </a:solidFill>
              </a:rPr>
              <a:t>0</a:t>
            </a:r>
            <a:r>
              <a:rPr lang="en-US" sz="3000">
                <a:solidFill>
                  <a:schemeClr val="lt1"/>
                </a:solidFill>
              </a:rPr>
              <a:t> + 𝛴 𝛼</a:t>
            </a:r>
            <a:r>
              <a:rPr lang="en-US" sz="3000" baseline="-25000">
                <a:solidFill>
                  <a:schemeClr val="lt1"/>
                </a:solidFill>
              </a:rPr>
              <a:t>k</a:t>
            </a:r>
            <a:r>
              <a:rPr lang="en-US" sz="3000">
                <a:solidFill>
                  <a:schemeClr val="lt1"/>
                </a:solidFill>
              </a:rPr>
              <a:t>+ 𝛴 𝛾</a:t>
            </a:r>
            <a:r>
              <a:rPr lang="en-US" sz="3000" baseline="-25000">
                <a:solidFill>
                  <a:schemeClr val="lt1"/>
                </a:solidFill>
              </a:rPr>
              <a:t>k</a:t>
            </a:r>
            <a:r>
              <a:rPr lang="en-US" sz="3000">
                <a:solidFill>
                  <a:schemeClr val="lt1"/>
                </a:solidFill>
              </a:rPr>
              <a:t> + </a:t>
            </a:r>
            <a:r>
              <a:rPr lang="en-US" sz="3000" b="1" i="1">
                <a:solidFill>
                  <a:schemeClr val="lt1"/>
                </a:solidFill>
              </a:rPr>
              <a:t>β X</a:t>
            </a:r>
            <a:r>
              <a:rPr lang="en-US" sz="3000" i="1">
                <a:solidFill>
                  <a:schemeClr val="lt1"/>
                </a:solidFill>
              </a:rPr>
              <a:t> + </a:t>
            </a:r>
            <a:r>
              <a:rPr lang="en-US" sz="3000">
                <a:solidFill>
                  <a:schemeClr val="lt1"/>
                </a:solidFill>
              </a:rPr>
              <a:t>𝛴 𝛿</a:t>
            </a:r>
            <a:r>
              <a:rPr lang="en-US" sz="3000" baseline="-25000">
                <a:solidFill>
                  <a:schemeClr val="lt1"/>
                </a:solidFill>
              </a:rPr>
              <a:t>ij</a:t>
            </a:r>
            <a:r>
              <a:rPr lang="en-US" sz="3000">
                <a:solidFill>
                  <a:schemeClr val="lt1"/>
                </a:solidFill>
              </a:rPr>
              <a:t> + ε</a:t>
            </a:r>
            <a:r>
              <a:rPr lang="en-US" sz="3000" baseline="-25000">
                <a:solidFill>
                  <a:schemeClr val="lt1"/>
                </a:solidFill>
              </a:rPr>
              <a:t>ijk</a:t>
            </a:r>
            <a:endParaRPr sz="3000" baseline="-25000">
              <a:solidFill>
                <a:schemeClr val="lt1"/>
              </a:solidFill>
            </a:endParaRPr>
          </a:p>
          <a:p>
            <a:pPr marL="685800" lvl="0" indent="0" algn="l" rtl="0">
              <a:lnSpc>
                <a:spcPct val="90000"/>
              </a:lnSpc>
              <a:spcBef>
                <a:spcPts val="1000"/>
              </a:spcBef>
              <a:spcAft>
                <a:spcPts val="0"/>
              </a:spcAft>
              <a:buClr>
                <a:schemeClr val="dk1"/>
              </a:buClr>
              <a:buSzPts val="1100"/>
              <a:buNone/>
            </a:pPr>
            <a:r>
              <a:rPr lang="en-US" sz="2700" i="1">
                <a:solidFill>
                  <a:schemeClr val="lt1"/>
                </a:solidFill>
              </a:rPr>
              <a:t>j</a:t>
            </a:r>
            <a:r>
              <a:rPr lang="en-US" sz="2700">
                <a:solidFill>
                  <a:schemeClr val="lt1"/>
                </a:solidFill>
              </a:rPr>
              <a:t> now subscripts </a:t>
            </a:r>
            <a:r>
              <a:rPr lang="en-US" sz="2700" b="1" i="1">
                <a:solidFill>
                  <a:schemeClr val="lt1"/>
                </a:solidFill>
              </a:rPr>
              <a:t>alignment</a:t>
            </a:r>
            <a:r>
              <a:rPr lang="en-US" sz="2700">
                <a:solidFill>
                  <a:schemeClr val="lt1"/>
                </a:solidFill>
              </a:rPr>
              <a:t> </a:t>
            </a:r>
            <a:endParaRPr sz="2700">
              <a:solidFill>
                <a:schemeClr val="lt1"/>
              </a:solidFill>
            </a:endParaRPr>
          </a:p>
          <a:p>
            <a:pPr marL="685800" lvl="0" indent="0" algn="l" rtl="0">
              <a:lnSpc>
                <a:spcPct val="90000"/>
              </a:lnSpc>
              <a:spcBef>
                <a:spcPts val="1000"/>
              </a:spcBef>
              <a:spcAft>
                <a:spcPts val="0"/>
              </a:spcAft>
              <a:buClr>
                <a:schemeClr val="dk1"/>
              </a:buClr>
              <a:buSzPts val="1100"/>
              <a:buNone/>
            </a:pPr>
            <a:r>
              <a:rPr lang="en-US" sz="2700">
                <a:solidFill>
                  <a:schemeClr val="lt1"/>
                </a:solidFill>
              </a:rPr>
              <a:t>Controls as before , baseline revised for player-alignments </a:t>
            </a:r>
            <a:endParaRPr sz="2700">
              <a:solidFill>
                <a:schemeClr val="lt1"/>
              </a:solidFill>
            </a:endParaRPr>
          </a:p>
          <a:p>
            <a:pPr marL="685800" lvl="0" indent="0" algn="l" rtl="0">
              <a:lnSpc>
                <a:spcPct val="90000"/>
              </a:lnSpc>
              <a:spcBef>
                <a:spcPts val="1000"/>
              </a:spcBef>
              <a:spcAft>
                <a:spcPts val="0"/>
              </a:spcAft>
              <a:buClr>
                <a:schemeClr val="dk1"/>
              </a:buClr>
              <a:buSzPts val="1100"/>
              <a:buFont typeface="Arial"/>
              <a:buNone/>
            </a:pPr>
            <a:r>
              <a:rPr lang="en-US" sz="2700">
                <a:solidFill>
                  <a:schemeClr val="lt1"/>
                </a:solidFill>
              </a:rPr>
              <a:t>𝛿</a:t>
            </a:r>
            <a:r>
              <a:rPr lang="en-US" sz="2700" baseline="-25000">
                <a:solidFill>
                  <a:schemeClr val="lt1"/>
                </a:solidFill>
              </a:rPr>
              <a:t>ij</a:t>
            </a:r>
            <a:r>
              <a:rPr lang="en-US" sz="2700">
                <a:solidFill>
                  <a:schemeClr val="lt1"/>
                </a:solidFill>
              </a:rPr>
              <a:t> : Coefficients estimating the on-field value of player </a:t>
            </a:r>
            <a:r>
              <a:rPr lang="en-US" sz="2700" i="1">
                <a:solidFill>
                  <a:schemeClr val="lt1"/>
                </a:solidFill>
              </a:rPr>
              <a:t>i</a:t>
            </a:r>
            <a:r>
              <a:rPr lang="en-US" sz="2700">
                <a:solidFill>
                  <a:schemeClr val="lt1"/>
                </a:solidFill>
              </a:rPr>
              <a:t> in </a:t>
            </a:r>
            <a:r>
              <a:rPr lang="en-US" sz="2700" b="1" i="1">
                <a:solidFill>
                  <a:schemeClr val="lt1"/>
                </a:solidFill>
              </a:rPr>
              <a:t>alignment</a:t>
            </a:r>
            <a:r>
              <a:rPr lang="en-US" sz="2700">
                <a:solidFill>
                  <a:schemeClr val="lt1"/>
                </a:solidFill>
              </a:rPr>
              <a:t> </a:t>
            </a:r>
            <a:r>
              <a:rPr lang="en-US" sz="2700" i="1">
                <a:solidFill>
                  <a:schemeClr val="lt1"/>
                </a:solidFill>
              </a:rPr>
              <a:t>j</a:t>
            </a:r>
            <a:endParaRPr sz="2700" i="1">
              <a:solidFill>
                <a:schemeClr val="lt1"/>
              </a:solidFill>
            </a:endParaRPr>
          </a:p>
          <a:p>
            <a:pPr marL="0" lvl="0" indent="0" algn="l" rtl="0">
              <a:lnSpc>
                <a:spcPct val="90000"/>
              </a:lnSpc>
              <a:spcBef>
                <a:spcPts val="1000"/>
              </a:spcBef>
              <a:spcAft>
                <a:spcPts val="0"/>
              </a:spcAft>
              <a:buSzPts val="1800"/>
              <a:buNone/>
            </a:pPr>
            <a:r>
              <a:rPr lang="en-US" sz="3000" b="1">
                <a:solidFill>
                  <a:schemeClr val="lt1"/>
                </a:solidFill>
              </a:rPr>
              <a:t>Stage 2: Coefficient Extraction </a:t>
            </a:r>
            <a:endParaRPr sz="3000" b="1">
              <a:solidFill>
                <a:schemeClr val="lt1"/>
              </a:solidFill>
            </a:endParaRPr>
          </a:p>
          <a:p>
            <a:pPr marL="228600" lvl="0" indent="0" algn="ctr" rtl="0">
              <a:lnSpc>
                <a:spcPct val="90000"/>
              </a:lnSpc>
              <a:spcBef>
                <a:spcPts val="1000"/>
              </a:spcBef>
              <a:spcAft>
                <a:spcPts val="0"/>
              </a:spcAft>
              <a:buSzPts val="1800"/>
              <a:buNone/>
            </a:pPr>
            <a:r>
              <a:rPr lang="en-US" sz="2700">
                <a:solidFill>
                  <a:schemeClr val="lt1"/>
                </a:solidFill>
              </a:rPr>
              <a:t>Extract 𝛿</a:t>
            </a:r>
            <a:r>
              <a:rPr lang="en-US" sz="2700" baseline="-25000">
                <a:solidFill>
                  <a:schemeClr val="lt1"/>
                </a:solidFill>
              </a:rPr>
              <a:t>ij</a:t>
            </a:r>
            <a:r>
              <a:rPr lang="en-US" sz="2700">
                <a:solidFill>
                  <a:schemeClr val="lt1"/>
                </a:solidFill>
              </a:rPr>
              <a:t> , group by position based on play-specific alignment (by front) </a:t>
            </a:r>
            <a:endParaRPr sz="2700">
              <a:solidFill>
                <a:schemeClr val="lt1"/>
              </a:solidFill>
            </a:endParaRPr>
          </a:p>
        </p:txBody>
      </p:sp>
      <p:pic>
        <p:nvPicPr>
          <p:cNvPr id="400" name="Google Shape;400;g8d0fc9ea0f_0_0"/>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401" name="Google Shape;401;g8d0fc9ea0f_0_0"/>
          <p:cNvSpPr txBox="1">
            <a:spLocks noGrp="1"/>
          </p:cNvSpPr>
          <p:nvPr>
            <p:ph type="sldNum" idx="12"/>
          </p:nvPr>
        </p:nvSpPr>
        <p:spPr>
          <a:xfrm>
            <a:off x="8610600" y="625078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sp>
        <p:nvSpPr>
          <p:cNvPr id="406" name="Google Shape;406;p28"/>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7" name="Google Shape;407;p28"/>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2 Summary Stats </a:t>
            </a:r>
            <a:endParaRPr/>
          </a:p>
        </p:txBody>
      </p:sp>
      <p:cxnSp>
        <p:nvCxnSpPr>
          <p:cNvPr id="408" name="Google Shape;408;p28"/>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409" name="Google Shape;409;p28"/>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410" name="Google Shape;410;p28"/>
          <p:cNvSpPr txBox="1">
            <a:spLocks noGrp="1"/>
          </p:cNvSpPr>
          <p:nvPr>
            <p:ph type="sldNum" idx="12"/>
          </p:nvPr>
        </p:nvSpPr>
        <p:spPr>
          <a:xfrm>
            <a:off x="8610600" y="625078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411" name="Google Shape;411;p28"/>
          <p:cNvSpPr/>
          <p:nvPr/>
        </p:nvSpPr>
        <p:spPr>
          <a:xfrm>
            <a:off x="1478844" y="2257298"/>
            <a:ext cx="9437512" cy="3555891"/>
          </a:xfrm>
          <a:prstGeom prst="rect">
            <a:avLst/>
          </a:prstGeom>
          <a:solidFill>
            <a:schemeClr val="l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12" name="Google Shape;412;p28"/>
          <p:cNvPicPr preferRelativeResize="0"/>
          <p:nvPr/>
        </p:nvPicPr>
        <p:blipFill rotWithShape="1">
          <a:blip r:embed="rId4">
            <a:alphaModFix/>
          </a:blip>
          <a:srcRect/>
          <a:stretch/>
        </p:blipFill>
        <p:spPr>
          <a:xfrm>
            <a:off x="1527243" y="2538996"/>
            <a:ext cx="9340714" cy="1438399"/>
          </a:xfrm>
          <a:prstGeom prst="rect">
            <a:avLst/>
          </a:prstGeom>
          <a:noFill/>
          <a:ln>
            <a:noFill/>
          </a:ln>
        </p:spPr>
      </p:pic>
      <p:pic>
        <p:nvPicPr>
          <p:cNvPr id="413" name="Google Shape;413;p28"/>
          <p:cNvPicPr preferRelativeResize="0"/>
          <p:nvPr/>
        </p:nvPicPr>
        <p:blipFill rotWithShape="1">
          <a:blip r:embed="rId5">
            <a:alphaModFix/>
          </a:blip>
          <a:srcRect/>
          <a:stretch/>
        </p:blipFill>
        <p:spPr>
          <a:xfrm>
            <a:off x="1527243" y="4247218"/>
            <a:ext cx="9340713" cy="13567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7"/>
        <p:cNvGrpSpPr/>
        <p:nvPr/>
      </p:nvGrpSpPr>
      <p:grpSpPr>
        <a:xfrm>
          <a:off x="0" y="0"/>
          <a:ext cx="0" cy="0"/>
          <a:chOff x="0" y="0"/>
          <a:chExt cx="0" cy="0"/>
        </a:xfrm>
      </p:grpSpPr>
      <p:sp>
        <p:nvSpPr>
          <p:cNvPr id="418" name="Google Shape;418;p29"/>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9" name="Google Shape;419;p29"/>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2 Visualizations</a:t>
            </a:r>
            <a:endParaRPr/>
          </a:p>
        </p:txBody>
      </p:sp>
      <p:cxnSp>
        <p:nvCxnSpPr>
          <p:cNvPr id="420" name="Google Shape;420;p29"/>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421" name="Google Shape;421;p29"/>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422" name="Google Shape;422;p29"/>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423" name="Google Shape;423;p29"/>
          <p:cNvPicPr preferRelativeResize="0"/>
          <p:nvPr/>
        </p:nvPicPr>
        <p:blipFill rotWithShape="1">
          <a:blip r:embed="rId4">
            <a:alphaModFix/>
          </a:blip>
          <a:srcRect/>
          <a:stretch/>
        </p:blipFill>
        <p:spPr>
          <a:xfrm>
            <a:off x="6331042" y="2113378"/>
            <a:ext cx="5211852" cy="4146232"/>
          </a:xfrm>
          <a:prstGeom prst="rect">
            <a:avLst/>
          </a:prstGeom>
          <a:noFill/>
          <a:ln>
            <a:noFill/>
          </a:ln>
        </p:spPr>
      </p:pic>
      <p:pic>
        <p:nvPicPr>
          <p:cNvPr id="424" name="Google Shape;424;p29"/>
          <p:cNvPicPr preferRelativeResize="0"/>
          <p:nvPr/>
        </p:nvPicPr>
        <p:blipFill rotWithShape="1">
          <a:blip r:embed="rId5">
            <a:alphaModFix/>
          </a:blip>
          <a:srcRect/>
          <a:stretch/>
        </p:blipFill>
        <p:spPr>
          <a:xfrm>
            <a:off x="649106" y="2113483"/>
            <a:ext cx="5211588" cy="41460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8"/>
        <p:cNvGrpSpPr/>
        <p:nvPr/>
      </p:nvGrpSpPr>
      <p:grpSpPr>
        <a:xfrm>
          <a:off x="0" y="0"/>
          <a:ext cx="0" cy="0"/>
          <a:chOff x="0" y="0"/>
          <a:chExt cx="0" cy="0"/>
        </a:xfrm>
      </p:grpSpPr>
      <p:sp>
        <p:nvSpPr>
          <p:cNvPr id="429" name="Google Shape;429;g8d0fc9ea0f_0_9"/>
          <p:cNvSpPr/>
          <p:nvPr/>
        </p:nvSpPr>
        <p:spPr>
          <a:xfrm>
            <a:off x="321564" y="320040"/>
            <a:ext cx="11548800" cy="62178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0" name="Google Shape;430;g8d0fc9ea0f_0_9"/>
          <p:cNvSpPr txBox="1">
            <a:spLocks noGrp="1"/>
          </p:cNvSpPr>
          <p:nvPr>
            <p:ph type="title"/>
          </p:nvPr>
        </p:nvSpPr>
        <p:spPr>
          <a:xfrm>
            <a:off x="838200" y="6318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2 Interpretation</a:t>
            </a:r>
            <a:endParaRPr/>
          </a:p>
        </p:txBody>
      </p:sp>
      <p:cxnSp>
        <p:nvCxnSpPr>
          <p:cNvPr id="431" name="Google Shape;431;g8d0fc9ea0f_0_9"/>
          <p:cNvCxnSpPr/>
          <p:nvPr/>
        </p:nvCxnSpPr>
        <p:spPr>
          <a:xfrm>
            <a:off x="897636" y="1957388"/>
            <a:ext cx="10396800" cy="0"/>
          </a:xfrm>
          <a:prstGeom prst="straightConnector1">
            <a:avLst/>
          </a:prstGeom>
          <a:noFill/>
          <a:ln w="22225" cap="flat" cmpd="sng">
            <a:solidFill>
              <a:schemeClr val="lt1"/>
            </a:solidFill>
            <a:prstDash val="solid"/>
            <a:miter lim="800000"/>
            <a:headEnd type="none" w="sm" len="sm"/>
            <a:tailEnd type="none" w="sm" len="sm"/>
          </a:ln>
        </p:spPr>
      </p:cxnSp>
      <p:sp>
        <p:nvSpPr>
          <p:cNvPr id="432" name="Google Shape;432;g8d0fc9ea0f_0_9"/>
          <p:cNvSpPr txBox="1">
            <a:spLocks noGrp="1"/>
          </p:cNvSpPr>
          <p:nvPr>
            <p:ph type="body" idx="1"/>
          </p:nvPr>
        </p:nvSpPr>
        <p:spPr>
          <a:xfrm>
            <a:off x="470975" y="1618999"/>
            <a:ext cx="10881900" cy="4612800"/>
          </a:xfrm>
          <a:prstGeom prst="rect">
            <a:avLst/>
          </a:prstGeom>
          <a:noFill/>
          <a:ln>
            <a:noFill/>
          </a:ln>
        </p:spPr>
        <p:txBody>
          <a:bodyPr spcFirstLastPara="1" wrap="square" lIns="91425" tIns="45700" rIns="91425" bIns="45700" anchor="t" anchorCtr="0">
            <a:noAutofit/>
          </a:bodyPr>
          <a:lstStyle/>
          <a:p>
            <a:pPr marL="228600" lvl="0" indent="-64135" algn="l" rtl="0">
              <a:lnSpc>
                <a:spcPct val="80000"/>
              </a:lnSpc>
              <a:spcBef>
                <a:spcPts val="0"/>
              </a:spcBef>
              <a:spcAft>
                <a:spcPts val="0"/>
              </a:spcAft>
              <a:buClr>
                <a:schemeClr val="dk1"/>
              </a:buClr>
              <a:buSzPts val="2590"/>
              <a:buNone/>
            </a:pPr>
            <a:endParaRPr sz="3000"/>
          </a:p>
          <a:p>
            <a:pPr marL="685800" lvl="1" indent="-304799" algn="l" rtl="0">
              <a:lnSpc>
                <a:spcPct val="90000"/>
              </a:lnSpc>
              <a:spcBef>
                <a:spcPts val="1000"/>
              </a:spcBef>
              <a:spcAft>
                <a:spcPts val="0"/>
              </a:spcAft>
              <a:buClr>
                <a:schemeClr val="lt1"/>
              </a:buClr>
              <a:buSzPts val="3000"/>
              <a:buChar char="•"/>
            </a:pPr>
            <a:r>
              <a:rPr lang="en-US" sz="3000">
                <a:solidFill>
                  <a:srgbClr val="FFFFFF"/>
                </a:solidFill>
              </a:rPr>
              <a:t>Odd Fronts:</a:t>
            </a:r>
            <a:endParaRPr sz="3000">
              <a:solidFill>
                <a:srgbClr val="FFFFFF"/>
              </a:solidFill>
            </a:endParaRPr>
          </a:p>
          <a:p>
            <a:pPr marL="1143000" lvl="2" indent="-304798" algn="l" rtl="0">
              <a:lnSpc>
                <a:spcPct val="90000"/>
              </a:lnSpc>
              <a:spcBef>
                <a:spcPts val="0"/>
              </a:spcBef>
              <a:spcAft>
                <a:spcPts val="0"/>
              </a:spcAft>
              <a:buClr>
                <a:schemeClr val="lt1"/>
              </a:buClr>
              <a:buSzPts val="3000"/>
              <a:buChar char="•"/>
            </a:pPr>
            <a:r>
              <a:rPr lang="en-US" sz="3000">
                <a:solidFill>
                  <a:srgbClr val="FFFFFF"/>
                </a:solidFill>
              </a:rPr>
              <a:t>DEs and Edge defenders have similar average Marginal EPAs; DTs generate less value </a:t>
            </a:r>
            <a:endParaRPr sz="3000">
              <a:solidFill>
                <a:srgbClr val="FFFFFF"/>
              </a:solidFill>
            </a:endParaRPr>
          </a:p>
          <a:p>
            <a:pPr marL="1143000" lvl="2" indent="-304798" algn="l" rtl="0">
              <a:lnSpc>
                <a:spcPct val="90000"/>
              </a:lnSpc>
              <a:spcBef>
                <a:spcPts val="0"/>
              </a:spcBef>
              <a:spcAft>
                <a:spcPts val="0"/>
              </a:spcAft>
              <a:buClr>
                <a:schemeClr val="lt1"/>
              </a:buClr>
              <a:buSzPts val="3000"/>
              <a:buChar char="•"/>
            </a:pPr>
            <a:r>
              <a:rPr lang="en-US" sz="3000">
                <a:solidFill>
                  <a:srgbClr val="FFFFFF"/>
                </a:solidFill>
              </a:rPr>
              <a:t>Edge defenders’ talent is heavily clustered</a:t>
            </a:r>
            <a:endParaRPr sz="3000">
              <a:solidFill>
                <a:srgbClr val="FFFFFF"/>
              </a:solidFill>
            </a:endParaRPr>
          </a:p>
          <a:p>
            <a:pPr marL="0" lvl="0" indent="0" algn="l" rtl="0">
              <a:lnSpc>
                <a:spcPct val="90000"/>
              </a:lnSpc>
              <a:spcBef>
                <a:spcPts val="0"/>
              </a:spcBef>
              <a:spcAft>
                <a:spcPts val="0"/>
              </a:spcAft>
              <a:buNone/>
            </a:pPr>
            <a:endParaRPr sz="3000">
              <a:solidFill>
                <a:srgbClr val="FFFFFF"/>
              </a:solidFill>
            </a:endParaRPr>
          </a:p>
          <a:p>
            <a:pPr marL="685800" lvl="1" indent="-304798" algn="l" rtl="0">
              <a:lnSpc>
                <a:spcPct val="90000"/>
              </a:lnSpc>
              <a:spcBef>
                <a:spcPts val="0"/>
              </a:spcBef>
              <a:spcAft>
                <a:spcPts val="0"/>
              </a:spcAft>
              <a:buClr>
                <a:schemeClr val="lt1"/>
              </a:buClr>
              <a:buSzPts val="3000"/>
              <a:buChar char="•"/>
            </a:pPr>
            <a:r>
              <a:rPr lang="en-US" sz="3000">
                <a:solidFill>
                  <a:srgbClr val="FFFFFF"/>
                </a:solidFill>
              </a:rPr>
              <a:t>Even:</a:t>
            </a:r>
            <a:endParaRPr sz="3000">
              <a:solidFill>
                <a:srgbClr val="FFFFFF"/>
              </a:solidFill>
            </a:endParaRPr>
          </a:p>
          <a:p>
            <a:pPr marL="1143000" lvl="2" indent="-304799" algn="l" rtl="0">
              <a:lnSpc>
                <a:spcPct val="90000"/>
              </a:lnSpc>
              <a:spcBef>
                <a:spcPts val="0"/>
              </a:spcBef>
              <a:spcAft>
                <a:spcPts val="0"/>
              </a:spcAft>
              <a:buClr>
                <a:schemeClr val="lt1"/>
              </a:buClr>
              <a:buSzPts val="3000"/>
              <a:buChar char="•"/>
            </a:pPr>
            <a:r>
              <a:rPr lang="en-US" sz="3000">
                <a:solidFill>
                  <a:srgbClr val="FFFFFF"/>
                </a:solidFill>
              </a:rPr>
              <a:t>DTs provide best average Marginal EPA</a:t>
            </a:r>
            <a:endParaRPr sz="3000">
              <a:solidFill>
                <a:srgbClr val="FFFFFF"/>
              </a:solidFill>
            </a:endParaRPr>
          </a:p>
          <a:p>
            <a:pPr marL="1143000" lvl="2" indent="-304798" algn="l" rtl="0">
              <a:lnSpc>
                <a:spcPct val="90000"/>
              </a:lnSpc>
              <a:spcBef>
                <a:spcPts val="0"/>
              </a:spcBef>
              <a:spcAft>
                <a:spcPts val="0"/>
              </a:spcAft>
              <a:buClr>
                <a:schemeClr val="lt1"/>
              </a:buClr>
              <a:buSzPts val="3000"/>
              <a:buChar char="•"/>
            </a:pPr>
            <a:r>
              <a:rPr lang="en-US" sz="3000">
                <a:solidFill>
                  <a:srgbClr val="FFFFFF"/>
                </a:solidFill>
              </a:rPr>
              <a:t>DEs have the largest dispersion of talent </a:t>
            </a:r>
            <a:endParaRPr sz="3000">
              <a:solidFill>
                <a:schemeClr val="lt1"/>
              </a:solidFill>
            </a:endParaRPr>
          </a:p>
          <a:p>
            <a:pPr marL="228600" lvl="0" indent="-134620" algn="l" rtl="0">
              <a:lnSpc>
                <a:spcPct val="80000"/>
              </a:lnSpc>
              <a:spcBef>
                <a:spcPts val="1000"/>
              </a:spcBef>
              <a:spcAft>
                <a:spcPts val="0"/>
              </a:spcAft>
              <a:buClr>
                <a:schemeClr val="dk1"/>
              </a:buClr>
              <a:buSzPts val="1480"/>
              <a:buFont typeface="Calibri"/>
              <a:buNone/>
            </a:pPr>
            <a:endParaRPr sz="3000">
              <a:solidFill>
                <a:schemeClr val="lt1"/>
              </a:solidFill>
            </a:endParaRPr>
          </a:p>
        </p:txBody>
      </p:sp>
      <p:pic>
        <p:nvPicPr>
          <p:cNvPr id="433" name="Google Shape;433;g8d0fc9ea0f_0_9"/>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434" name="Google Shape;434;g8d0fc9ea0f_0_9"/>
          <p:cNvSpPr txBox="1">
            <a:spLocks noGrp="1"/>
          </p:cNvSpPr>
          <p:nvPr>
            <p:ph type="sldNum" idx="12"/>
          </p:nvPr>
        </p:nvSpPr>
        <p:spPr>
          <a:xfrm>
            <a:off x="8609681" y="6231829"/>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8"/>
        <p:cNvGrpSpPr/>
        <p:nvPr/>
      </p:nvGrpSpPr>
      <p:grpSpPr>
        <a:xfrm>
          <a:off x="0" y="0"/>
          <a:ext cx="0" cy="0"/>
          <a:chOff x="0" y="0"/>
          <a:chExt cx="0" cy="0"/>
        </a:xfrm>
      </p:grpSpPr>
      <p:sp>
        <p:nvSpPr>
          <p:cNvPr id="439" name="Google Shape;439;g8d0fc9ea0f_0_19"/>
          <p:cNvSpPr/>
          <p:nvPr/>
        </p:nvSpPr>
        <p:spPr>
          <a:xfrm>
            <a:off x="321564" y="320040"/>
            <a:ext cx="11548800" cy="62178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Google Shape;440;g8d0fc9ea0f_0_19"/>
          <p:cNvSpPr txBox="1">
            <a:spLocks noGrp="1"/>
          </p:cNvSpPr>
          <p:nvPr>
            <p:ph type="title"/>
          </p:nvPr>
        </p:nvSpPr>
        <p:spPr>
          <a:xfrm>
            <a:off x="838200" y="6318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Set 3</a:t>
            </a:r>
            <a:endParaRPr/>
          </a:p>
        </p:txBody>
      </p:sp>
      <p:cxnSp>
        <p:nvCxnSpPr>
          <p:cNvPr id="441" name="Google Shape;441;g8d0fc9ea0f_0_19"/>
          <p:cNvCxnSpPr/>
          <p:nvPr/>
        </p:nvCxnSpPr>
        <p:spPr>
          <a:xfrm>
            <a:off x="897636" y="1957388"/>
            <a:ext cx="10396800" cy="0"/>
          </a:xfrm>
          <a:prstGeom prst="straightConnector1">
            <a:avLst/>
          </a:prstGeom>
          <a:noFill/>
          <a:ln w="22225" cap="flat" cmpd="sng">
            <a:solidFill>
              <a:schemeClr val="lt1"/>
            </a:solidFill>
            <a:prstDash val="solid"/>
            <a:miter lim="800000"/>
            <a:headEnd type="none" w="sm" len="sm"/>
            <a:tailEnd type="none" w="sm" len="sm"/>
          </a:ln>
        </p:spPr>
      </p:cxnSp>
      <p:sp>
        <p:nvSpPr>
          <p:cNvPr id="442" name="Google Shape;442;g8d0fc9ea0f_0_19"/>
          <p:cNvSpPr txBox="1">
            <a:spLocks noGrp="1"/>
          </p:cNvSpPr>
          <p:nvPr>
            <p:ph type="body" idx="1"/>
          </p:nvPr>
        </p:nvSpPr>
        <p:spPr>
          <a:xfrm>
            <a:off x="838200" y="2113275"/>
            <a:ext cx="10706100" cy="4239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Arial"/>
              <a:buNone/>
            </a:pPr>
            <a:r>
              <a:rPr lang="en-US" sz="3000" b="1">
                <a:solidFill>
                  <a:schemeClr val="lt1"/>
                </a:solidFill>
              </a:rPr>
              <a:t>Stage 0: Split data by run/pass play </a:t>
            </a:r>
            <a:endParaRPr sz="3000" b="1">
              <a:solidFill>
                <a:schemeClr val="lt1"/>
              </a:solidFill>
            </a:endParaRPr>
          </a:p>
          <a:p>
            <a:pPr marL="0" lvl="0" indent="0" algn="l" rtl="0">
              <a:lnSpc>
                <a:spcPct val="90000"/>
              </a:lnSpc>
              <a:spcBef>
                <a:spcPts val="0"/>
              </a:spcBef>
              <a:spcAft>
                <a:spcPts val="0"/>
              </a:spcAft>
              <a:buClr>
                <a:schemeClr val="lt1"/>
              </a:buClr>
              <a:buSzPts val="2800"/>
              <a:buFont typeface="Arial"/>
              <a:buNone/>
            </a:pPr>
            <a:r>
              <a:rPr lang="en-US" sz="3000" b="1">
                <a:solidFill>
                  <a:schemeClr val="lt1"/>
                </a:solidFill>
              </a:rPr>
              <a:t>Stage 1: OLS Regression </a:t>
            </a:r>
            <a:endParaRPr sz="3000" b="1">
              <a:solidFill>
                <a:schemeClr val="lt1"/>
              </a:solidFill>
            </a:endParaRPr>
          </a:p>
          <a:p>
            <a:pPr marL="228600" lvl="0" indent="0" algn="ctr" rtl="0">
              <a:lnSpc>
                <a:spcPct val="90000"/>
              </a:lnSpc>
              <a:spcBef>
                <a:spcPts val="1000"/>
              </a:spcBef>
              <a:spcAft>
                <a:spcPts val="0"/>
              </a:spcAft>
              <a:buClr>
                <a:schemeClr val="dk1"/>
              </a:buClr>
              <a:buSzPts val="1100"/>
              <a:buFont typeface="Arial"/>
              <a:buNone/>
            </a:pPr>
            <a:r>
              <a:rPr lang="en-US" sz="3000">
                <a:solidFill>
                  <a:schemeClr val="lt1"/>
                </a:solidFill>
              </a:rPr>
              <a:t>EPA</a:t>
            </a:r>
            <a:r>
              <a:rPr lang="en-US" sz="3000" baseline="-25000">
                <a:solidFill>
                  <a:schemeClr val="lt1"/>
                </a:solidFill>
              </a:rPr>
              <a:t>ijk</a:t>
            </a:r>
            <a:r>
              <a:rPr lang="en-US" sz="3000">
                <a:solidFill>
                  <a:schemeClr val="lt1"/>
                </a:solidFill>
              </a:rPr>
              <a:t> = 𝛼</a:t>
            </a:r>
            <a:r>
              <a:rPr lang="en-US" sz="3000" baseline="-25000">
                <a:solidFill>
                  <a:schemeClr val="lt1"/>
                </a:solidFill>
              </a:rPr>
              <a:t>0</a:t>
            </a:r>
            <a:r>
              <a:rPr lang="en-US" sz="3000">
                <a:solidFill>
                  <a:schemeClr val="lt1"/>
                </a:solidFill>
              </a:rPr>
              <a:t> + 𝛴 𝛼</a:t>
            </a:r>
            <a:r>
              <a:rPr lang="en-US" sz="3000" baseline="-25000">
                <a:solidFill>
                  <a:schemeClr val="lt1"/>
                </a:solidFill>
              </a:rPr>
              <a:t>k</a:t>
            </a:r>
            <a:r>
              <a:rPr lang="en-US" sz="3000">
                <a:solidFill>
                  <a:schemeClr val="lt1"/>
                </a:solidFill>
              </a:rPr>
              <a:t>+ 𝛴 𝛾</a:t>
            </a:r>
            <a:r>
              <a:rPr lang="en-US" sz="3000" baseline="-25000">
                <a:solidFill>
                  <a:schemeClr val="lt1"/>
                </a:solidFill>
              </a:rPr>
              <a:t>k</a:t>
            </a:r>
            <a:r>
              <a:rPr lang="en-US" sz="3000">
                <a:solidFill>
                  <a:schemeClr val="lt1"/>
                </a:solidFill>
              </a:rPr>
              <a:t> + </a:t>
            </a:r>
            <a:r>
              <a:rPr lang="en-US" sz="3000" b="1" i="1">
                <a:solidFill>
                  <a:schemeClr val="lt1"/>
                </a:solidFill>
              </a:rPr>
              <a:t>β X</a:t>
            </a:r>
            <a:r>
              <a:rPr lang="en-US" sz="3000" i="1">
                <a:solidFill>
                  <a:schemeClr val="lt1"/>
                </a:solidFill>
              </a:rPr>
              <a:t> + </a:t>
            </a:r>
            <a:r>
              <a:rPr lang="en-US" sz="3000">
                <a:solidFill>
                  <a:schemeClr val="lt1"/>
                </a:solidFill>
              </a:rPr>
              <a:t>𝛴 𝛿</a:t>
            </a:r>
            <a:r>
              <a:rPr lang="en-US" sz="3000" baseline="-25000">
                <a:solidFill>
                  <a:schemeClr val="lt1"/>
                </a:solidFill>
              </a:rPr>
              <a:t>ij</a:t>
            </a:r>
            <a:r>
              <a:rPr lang="en-US" sz="3000">
                <a:solidFill>
                  <a:schemeClr val="lt1"/>
                </a:solidFill>
              </a:rPr>
              <a:t> + 𝛴 𝜃</a:t>
            </a:r>
            <a:r>
              <a:rPr lang="en-US" sz="3000" baseline="-25000">
                <a:solidFill>
                  <a:schemeClr val="lt1"/>
                </a:solidFill>
              </a:rPr>
              <a:t>ij</a:t>
            </a:r>
            <a:r>
              <a:rPr lang="en-US" sz="3000">
                <a:solidFill>
                  <a:schemeClr val="lt1"/>
                </a:solidFill>
              </a:rPr>
              <a:t> + ε</a:t>
            </a:r>
            <a:r>
              <a:rPr lang="en-US" sz="3000" baseline="-25000">
                <a:solidFill>
                  <a:schemeClr val="lt1"/>
                </a:solidFill>
              </a:rPr>
              <a:t>ijk</a:t>
            </a:r>
            <a:endParaRPr sz="2700">
              <a:solidFill>
                <a:schemeClr val="lt1"/>
              </a:solidFill>
            </a:endParaRPr>
          </a:p>
          <a:p>
            <a:pPr marL="685800" lvl="0" indent="0" algn="l" rtl="0">
              <a:lnSpc>
                <a:spcPct val="90000"/>
              </a:lnSpc>
              <a:spcBef>
                <a:spcPts val="1000"/>
              </a:spcBef>
              <a:spcAft>
                <a:spcPts val="0"/>
              </a:spcAft>
              <a:buClr>
                <a:schemeClr val="dk1"/>
              </a:buClr>
              <a:buSzPts val="1100"/>
              <a:buFont typeface="Arial"/>
              <a:buNone/>
            </a:pPr>
            <a:r>
              <a:rPr lang="en-US" sz="2700">
                <a:solidFill>
                  <a:schemeClr val="lt1"/>
                </a:solidFill>
              </a:rPr>
              <a:t>𝛿</a:t>
            </a:r>
            <a:r>
              <a:rPr lang="en-US" sz="2700" baseline="-25000">
                <a:solidFill>
                  <a:schemeClr val="lt1"/>
                </a:solidFill>
              </a:rPr>
              <a:t>ij</a:t>
            </a:r>
            <a:r>
              <a:rPr lang="en-US" sz="2700">
                <a:solidFill>
                  <a:schemeClr val="lt1"/>
                </a:solidFill>
              </a:rPr>
              <a:t> : Coefficients for the on-field value of player </a:t>
            </a:r>
            <a:r>
              <a:rPr lang="en-US" sz="2700" i="1">
                <a:solidFill>
                  <a:schemeClr val="lt1"/>
                </a:solidFill>
              </a:rPr>
              <a:t>i</a:t>
            </a:r>
            <a:r>
              <a:rPr lang="en-US" sz="2700">
                <a:solidFill>
                  <a:schemeClr val="lt1"/>
                </a:solidFill>
              </a:rPr>
              <a:t> in position </a:t>
            </a:r>
            <a:r>
              <a:rPr lang="en-US" sz="2700" i="1">
                <a:solidFill>
                  <a:schemeClr val="lt1"/>
                </a:solidFill>
              </a:rPr>
              <a:t>j</a:t>
            </a:r>
            <a:endParaRPr sz="2700" i="1">
              <a:solidFill>
                <a:schemeClr val="lt1"/>
              </a:solidFill>
            </a:endParaRPr>
          </a:p>
          <a:p>
            <a:pPr marL="685800" lvl="0" indent="0" algn="l" rtl="0">
              <a:spcBef>
                <a:spcPts val="1000"/>
              </a:spcBef>
              <a:spcAft>
                <a:spcPts val="0"/>
              </a:spcAft>
              <a:buClr>
                <a:schemeClr val="dk1"/>
              </a:buClr>
              <a:buSzPts val="1100"/>
              <a:buFont typeface="Arial"/>
              <a:buNone/>
            </a:pPr>
            <a:r>
              <a:rPr lang="en-US" sz="2700">
                <a:solidFill>
                  <a:schemeClr val="lt1"/>
                </a:solidFill>
              </a:rPr>
              <a:t>𝜃</a:t>
            </a:r>
            <a:r>
              <a:rPr lang="en-US" sz="2700" baseline="-25000">
                <a:solidFill>
                  <a:schemeClr val="lt1"/>
                </a:solidFill>
              </a:rPr>
              <a:t>ij </a:t>
            </a:r>
            <a:r>
              <a:rPr lang="en-US" sz="2700">
                <a:solidFill>
                  <a:schemeClr val="lt1"/>
                </a:solidFill>
              </a:rPr>
              <a:t>: Coefficients for </a:t>
            </a:r>
            <a:r>
              <a:rPr lang="en-US" sz="2700" b="1">
                <a:solidFill>
                  <a:schemeClr val="lt1"/>
                </a:solidFill>
              </a:rPr>
              <a:t>gap-proximity effect</a:t>
            </a:r>
            <a:r>
              <a:rPr lang="en-US" sz="2700">
                <a:solidFill>
                  <a:schemeClr val="lt1"/>
                </a:solidFill>
              </a:rPr>
              <a:t> of player </a:t>
            </a:r>
            <a:r>
              <a:rPr lang="en-US" sz="2700" i="1">
                <a:solidFill>
                  <a:schemeClr val="lt1"/>
                </a:solidFill>
              </a:rPr>
              <a:t>i</a:t>
            </a:r>
            <a:r>
              <a:rPr lang="en-US" sz="2700">
                <a:solidFill>
                  <a:schemeClr val="lt1"/>
                </a:solidFill>
              </a:rPr>
              <a:t> in position </a:t>
            </a:r>
            <a:r>
              <a:rPr lang="en-US" sz="2700" i="1">
                <a:solidFill>
                  <a:schemeClr val="lt1"/>
                </a:solidFill>
              </a:rPr>
              <a:t>j</a:t>
            </a:r>
            <a:endParaRPr sz="2700">
              <a:solidFill>
                <a:schemeClr val="lt1"/>
              </a:solidFill>
            </a:endParaRPr>
          </a:p>
          <a:p>
            <a:pPr marL="0" lvl="0" indent="0" algn="l" rtl="0">
              <a:lnSpc>
                <a:spcPct val="90000"/>
              </a:lnSpc>
              <a:spcBef>
                <a:spcPts val="1000"/>
              </a:spcBef>
              <a:spcAft>
                <a:spcPts val="0"/>
              </a:spcAft>
              <a:buClr>
                <a:schemeClr val="dk1"/>
              </a:buClr>
              <a:buSzPts val="1800"/>
              <a:buFont typeface="Arial"/>
              <a:buNone/>
            </a:pPr>
            <a:r>
              <a:rPr lang="en-US" sz="3000" b="1">
                <a:solidFill>
                  <a:schemeClr val="lt1"/>
                </a:solidFill>
              </a:rPr>
              <a:t>Stage 2: Coefficient Extraction (Indicator &amp; Gaps-Away) </a:t>
            </a:r>
            <a:endParaRPr sz="3000" b="1">
              <a:solidFill>
                <a:schemeClr val="lt1"/>
              </a:solidFill>
            </a:endParaRPr>
          </a:p>
          <a:p>
            <a:pPr marL="228600" lvl="0" indent="0" algn="ctr" rtl="0">
              <a:lnSpc>
                <a:spcPct val="90000"/>
              </a:lnSpc>
              <a:spcBef>
                <a:spcPts val="1000"/>
              </a:spcBef>
              <a:spcAft>
                <a:spcPts val="0"/>
              </a:spcAft>
              <a:buClr>
                <a:schemeClr val="dk1"/>
              </a:buClr>
              <a:buSzPts val="1800"/>
              <a:buFont typeface="Arial"/>
              <a:buNone/>
            </a:pPr>
            <a:r>
              <a:rPr lang="en-US" sz="3000">
                <a:solidFill>
                  <a:schemeClr val="lt1"/>
                </a:solidFill>
              </a:rPr>
              <a:t>Extract 𝛿</a:t>
            </a:r>
            <a:r>
              <a:rPr lang="en-US" sz="3000" baseline="-25000">
                <a:solidFill>
                  <a:schemeClr val="lt1"/>
                </a:solidFill>
              </a:rPr>
              <a:t>ij</a:t>
            </a:r>
            <a:r>
              <a:rPr lang="en-US" sz="3000">
                <a:solidFill>
                  <a:schemeClr val="lt1"/>
                </a:solidFill>
              </a:rPr>
              <a:t> and 𝜃</a:t>
            </a:r>
            <a:r>
              <a:rPr lang="en-US" sz="3000" baseline="-25000">
                <a:solidFill>
                  <a:schemeClr val="lt1"/>
                </a:solidFill>
              </a:rPr>
              <a:t>ij</a:t>
            </a:r>
            <a:r>
              <a:rPr lang="en-US" sz="3000">
                <a:solidFill>
                  <a:schemeClr val="lt1"/>
                </a:solidFill>
              </a:rPr>
              <a:t>, group by position based on play-specific alignment (𝜃</a:t>
            </a:r>
            <a:r>
              <a:rPr lang="en-US" sz="3000" baseline="-25000">
                <a:solidFill>
                  <a:schemeClr val="lt1"/>
                </a:solidFill>
              </a:rPr>
              <a:t>ij</a:t>
            </a:r>
            <a:r>
              <a:rPr lang="en-US" sz="3000">
                <a:solidFill>
                  <a:schemeClr val="lt1"/>
                </a:solidFill>
              </a:rPr>
              <a:t> estimated for run plays only)</a:t>
            </a:r>
            <a:endParaRPr sz="2400" u="sng">
              <a:solidFill>
                <a:schemeClr val="lt1"/>
              </a:solidFill>
            </a:endParaRPr>
          </a:p>
        </p:txBody>
      </p:sp>
      <p:pic>
        <p:nvPicPr>
          <p:cNvPr id="443" name="Google Shape;443;g8d0fc9ea0f_0_19"/>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444" name="Google Shape;444;g8d0fc9ea0f_0_19"/>
          <p:cNvSpPr txBox="1">
            <a:spLocks noGrp="1"/>
          </p:cNvSpPr>
          <p:nvPr>
            <p:ph type="sldNum" idx="12"/>
          </p:nvPr>
        </p:nvSpPr>
        <p:spPr>
          <a:xfrm>
            <a:off x="8610600" y="625078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4"/>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4"/>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Core Consideration 1: Context</a:t>
            </a:r>
            <a:endParaRPr/>
          </a:p>
        </p:txBody>
      </p:sp>
      <p:cxnSp>
        <p:nvCxnSpPr>
          <p:cNvPr id="112" name="Google Shape;112;p4"/>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113" name="Google Shape;113;p4"/>
          <p:cNvSpPr txBox="1">
            <a:spLocks noGrp="1"/>
          </p:cNvSpPr>
          <p:nvPr>
            <p:ph type="body" idx="1"/>
          </p:nvPr>
        </p:nvSpPr>
        <p:spPr>
          <a:xfrm>
            <a:off x="838200" y="2269172"/>
            <a:ext cx="10825480" cy="40986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2100">
                <a:solidFill>
                  <a:schemeClr val="lt1"/>
                </a:solidFill>
              </a:rPr>
              <a:t>Context is critical in evaluating player quality </a:t>
            </a:r>
            <a:endParaRPr sz="2100"/>
          </a:p>
          <a:p>
            <a:pPr marL="685800" lvl="1" indent="-184150" algn="l" rtl="0">
              <a:spcBef>
                <a:spcPts val="500"/>
              </a:spcBef>
              <a:spcAft>
                <a:spcPts val="0"/>
              </a:spcAft>
              <a:buClr>
                <a:schemeClr val="lt1"/>
              </a:buClr>
              <a:buSzPts val="2100"/>
              <a:buChar char="•"/>
            </a:pPr>
            <a:r>
              <a:rPr lang="en-US" sz="2100">
                <a:solidFill>
                  <a:schemeClr val="lt1"/>
                </a:solidFill>
              </a:rPr>
              <a:t>Performance depends on many factors: </a:t>
            </a:r>
            <a:endParaRPr sz="2100">
              <a:solidFill>
                <a:schemeClr val="lt1"/>
              </a:solidFill>
            </a:endParaRPr>
          </a:p>
          <a:p>
            <a:pPr marL="1371600" lvl="2" indent="-361950" algn="l" rtl="0">
              <a:spcBef>
                <a:spcPts val="500"/>
              </a:spcBef>
              <a:spcAft>
                <a:spcPts val="0"/>
              </a:spcAft>
              <a:buClr>
                <a:schemeClr val="lt1"/>
              </a:buClr>
              <a:buSzPts val="2100"/>
              <a:buChar char="•"/>
            </a:pPr>
            <a:r>
              <a:rPr lang="en-US" sz="2100">
                <a:solidFill>
                  <a:schemeClr val="lt1"/>
                </a:solidFill>
              </a:rPr>
              <a:t>Situation</a:t>
            </a:r>
            <a:endParaRPr sz="2100">
              <a:solidFill>
                <a:schemeClr val="lt1"/>
              </a:solidFill>
            </a:endParaRPr>
          </a:p>
          <a:p>
            <a:pPr marL="1828800" lvl="3" indent="-361950" algn="l" rtl="0">
              <a:spcBef>
                <a:spcPts val="500"/>
              </a:spcBef>
              <a:spcAft>
                <a:spcPts val="0"/>
              </a:spcAft>
              <a:buClr>
                <a:schemeClr val="lt1"/>
              </a:buClr>
              <a:buSzPts val="2100"/>
              <a:buChar char="•"/>
            </a:pPr>
            <a:r>
              <a:rPr lang="en-US" sz="2100">
                <a:solidFill>
                  <a:schemeClr val="lt1"/>
                </a:solidFill>
              </a:rPr>
              <a:t>2nd &amp; 1 vs. 3rd &amp; 12</a:t>
            </a:r>
            <a:endParaRPr sz="2100">
              <a:solidFill>
                <a:schemeClr val="lt1"/>
              </a:solidFill>
            </a:endParaRPr>
          </a:p>
          <a:p>
            <a:pPr marL="1371600" lvl="2" indent="-361950" algn="l" rtl="0">
              <a:spcBef>
                <a:spcPts val="500"/>
              </a:spcBef>
              <a:spcAft>
                <a:spcPts val="0"/>
              </a:spcAft>
              <a:buClr>
                <a:schemeClr val="lt1"/>
              </a:buClr>
              <a:buSzPts val="2100"/>
              <a:buChar char="•"/>
            </a:pPr>
            <a:r>
              <a:rPr lang="en-US" sz="2100">
                <a:solidFill>
                  <a:schemeClr val="lt1"/>
                </a:solidFill>
              </a:rPr>
              <a:t>Responsibility/Assignment </a:t>
            </a:r>
            <a:endParaRPr sz="2100">
              <a:solidFill>
                <a:schemeClr val="lt1"/>
              </a:solidFill>
            </a:endParaRPr>
          </a:p>
          <a:p>
            <a:pPr marL="1828800" lvl="3" indent="-361950" algn="l" rtl="0">
              <a:spcBef>
                <a:spcPts val="500"/>
              </a:spcBef>
              <a:spcAft>
                <a:spcPts val="0"/>
              </a:spcAft>
              <a:buClr>
                <a:schemeClr val="lt1"/>
              </a:buClr>
              <a:buSzPts val="2100"/>
              <a:buChar char="•"/>
            </a:pPr>
            <a:r>
              <a:rPr lang="en-US" sz="2100">
                <a:solidFill>
                  <a:schemeClr val="lt1"/>
                </a:solidFill>
              </a:rPr>
              <a:t>Inter-position variation</a:t>
            </a:r>
            <a:endParaRPr sz="2100">
              <a:solidFill>
                <a:schemeClr val="lt1"/>
              </a:solidFill>
            </a:endParaRPr>
          </a:p>
          <a:p>
            <a:pPr marL="2286000" lvl="4" indent="-361950" algn="l" rtl="0">
              <a:spcBef>
                <a:spcPts val="500"/>
              </a:spcBef>
              <a:spcAft>
                <a:spcPts val="0"/>
              </a:spcAft>
              <a:buClr>
                <a:schemeClr val="lt1"/>
              </a:buClr>
              <a:buSzPts val="2100"/>
              <a:buChar char="•"/>
            </a:pPr>
            <a:r>
              <a:rPr lang="en-US" sz="2100">
                <a:solidFill>
                  <a:schemeClr val="lt1"/>
                </a:solidFill>
              </a:rPr>
              <a:t>DEs. vs. DTs.</a:t>
            </a:r>
            <a:endParaRPr sz="2100">
              <a:solidFill>
                <a:schemeClr val="lt1"/>
              </a:solidFill>
            </a:endParaRPr>
          </a:p>
          <a:p>
            <a:pPr marL="1828800" lvl="3" indent="-361950" algn="l" rtl="0">
              <a:spcBef>
                <a:spcPts val="500"/>
              </a:spcBef>
              <a:spcAft>
                <a:spcPts val="0"/>
              </a:spcAft>
              <a:buClr>
                <a:schemeClr val="lt1"/>
              </a:buClr>
              <a:buSzPts val="2100"/>
              <a:buChar char="•"/>
            </a:pPr>
            <a:r>
              <a:rPr lang="en-US" sz="2100">
                <a:solidFill>
                  <a:schemeClr val="lt1"/>
                </a:solidFill>
              </a:rPr>
              <a:t>Intra-position variation</a:t>
            </a:r>
            <a:endParaRPr sz="2100">
              <a:solidFill>
                <a:schemeClr val="lt1"/>
              </a:solidFill>
            </a:endParaRPr>
          </a:p>
          <a:p>
            <a:pPr marL="2286000" lvl="4" indent="-361950" algn="l" rtl="0">
              <a:spcBef>
                <a:spcPts val="500"/>
              </a:spcBef>
              <a:spcAft>
                <a:spcPts val="0"/>
              </a:spcAft>
              <a:buClr>
                <a:schemeClr val="lt1"/>
              </a:buClr>
              <a:buSzPts val="2100"/>
              <a:buChar char="•"/>
            </a:pPr>
            <a:r>
              <a:rPr lang="en-US" sz="2100">
                <a:solidFill>
                  <a:schemeClr val="lt1"/>
                </a:solidFill>
              </a:rPr>
              <a:t>0 Tech. vs. 1 Tech.</a:t>
            </a:r>
            <a:endParaRPr sz="2100">
              <a:solidFill>
                <a:schemeClr val="lt1"/>
              </a:solidFill>
            </a:endParaRPr>
          </a:p>
          <a:p>
            <a:pPr marL="1828800" lvl="3" indent="-361950" algn="l" rtl="0">
              <a:spcBef>
                <a:spcPts val="500"/>
              </a:spcBef>
              <a:spcAft>
                <a:spcPts val="0"/>
              </a:spcAft>
              <a:buClr>
                <a:schemeClr val="lt1"/>
              </a:buClr>
              <a:buSzPts val="2100"/>
              <a:buChar char="•"/>
            </a:pPr>
            <a:r>
              <a:rPr lang="en-US" sz="2100">
                <a:solidFill>
                  <a:schemeClr val="lt1"/>
                </a:solidFill>
              </a:rPr>
              <a:t>Intra-player variation</a:t>
            </a:r>
            <a:endParaRPr sz="2100">
              <a:solidFill>
                <a:schemeClr val="lt1"/>
              </a:solidFill>
            </a:endParaRPr>
          </a:p>
          <a:p>
            <a:pPr marL="2286000" lvl="4" indent="-361950" algn="l" rtl="0">
              <a:spcBef>
                <a:spcPts val="500"/>
              </a:spcBef>
              <a:spcAft>
                <a:spcPts val="0"/>
              </a:spcAft>
              <a:buClr>
                <a:schemeClr val="lt1"/>
              </a:buClr>
              <a:buSzPts val="2100"/>
              <a:buChar char="•"/>
            </a:pPr>
            <a:r>
              <a:rPr lang="en-US" sz="2100">
                <a:solidFill>
                  <a:schemeClr val="lt1"/>
                </a:solidFill>
              </a:rPr>
              <a:t>Joey Bosa at 5-technique vs. Joey Bosa as a 4-technique</a:t>
            </a:r>
            <a:endParaRPr sz="2100">
              <a:solidFill>
                <a:schemeClr val="lt1"/>
              </a:solidFill>
            </a:endParaRPr>
          </a:p>
          <a:p>
            <a:pPr marL="1371600" lvl="2" indent="-368300" algn="l" rtl="0">
              <a:lnSpc>
                <a:spcPct val="90000"/>
              </a:lnSpc>
              <a:spcBef>
                <a:spcPts val="500"/>
              </a:spcBef>
              <a:spcAft>
                <a:spcPts val="0"/>
              </a:spcAft>
              <a:buClr>
                <a:schemeClr val="lt1"/>
              </a:buClr>
              <a:buSzPts val="2200"/>
              <a:buChar char="•"/>
            </a:pPr>
            <a:r>
              <a:rPr lang="en-US" sz="2200">
                <a:solidFill>
                  <a:schemeClr val="lt1"/>
                </a:solidFill>
              </a:rPr>
              <a:t>Scheme, Formation/Front, Alignment </a:t>
            </a:r>
            <a:endParaRPr sz="2200">
              <a:solidFill>
                <a:schemeClr val="lt1"/>
              </a:solidFill>
            </a:endParaRPr>
          </a:p>
          <a:p>
            <a:pPr marL="228600" lvl="0" indent="-50800" algn="l" rtl="0">
              <a:lnSpc>
                <a:spcPct val="90000"/>
              </a:lnSpc>
              <a:spcBef>
                <a:spcPts val="1000"/>
              </a:spcBef>
              <a:spcAft>
                <a:spcPts val="0"/>
              </a:spcAft>
              <a:buClr>
                <a:schemeClr val="dk1"/>
              </a:buClr>
              <a:buSzPts val="2800"/>
              <a:buNone/>
            </a:pPr>
            <a:endParaRPr sz="2900">
              <a:solidFill>
                <a:schemeClr val="lt1"/>
              </a:solidFill>
            </a:endParaRPr>
          </a:p>
          <a:p>
            <a:pPr marL="228600" lvl="0" indent="-50800" algn="l" rtl="0">
              <a:lnSpc>
                <a:spcPct val="90000"/>
              </a:lnSpc>
              <a:spcBef>
                <a:spcPts val="1000"/>
              </a:spcBef>
              <a:spcAft>
                <a:spcPts val="0"/>
              </a:spcAft>
              <a:buClr>
                <a:schemeClr val="dk1"/>
              </a:buClr>
              <a:buSzPts val="2800"/>
              <a:buNone/>
            </a:pPr>
            <a:endParaRPr sz="2900">
              <a:solidFill>
                <a:schemeClr val="lt1"/>
              </a:solidFill>
            </a:endParaRPr>
          </a:p>
          <a:p>
            <a:pPr marL="0" lvl="0" indent="0" algn="l" rtl="0">
              <a:lnSpc>
                <a:spcPct val="90000"/>
              </a:lnSpc>
              <a:spcBef>
                <a:spcPts val="1000"/>
              </a:spcBef>
              <a:spcAft>
                <a:spcPts val="0"/>
              </a:spcAft>
              <a:buClr>
                <a:schemeClr val="dk1"/>
              </a:buClr>
              <a:buSzPts val="2800"/>
              <a:buNone/>
            </a:pPr>
            <a:endParaRPr sz="2900">
              <a:solidFill>
                <a:schemeClr val="lt1"/>
              </a:solidFill>
            </a:endParaRPr>
          </a:p>
          <a:p>
            <a:pPr marL="685800" lvl="1" indent="-76200" algn="l" rtl="0">
              <a:lnSpc>
                <a:spcPct val="90000"/>
              </a:lnSpc>
              <a:spcBef>
                <a:spcPts val="500"/>
              </a:spcBef>
              <a:spcAft>
                <a:spcPts val="0"/>
              </a:spcAft>
              <a:buClr>
                <a:schemeClr val="dk1"/>
              </a:buClr>
              <a:buSzPts val="2400"/>
              <a:buNone/>
            </a:pPr>
            <a:endParaRPr sz="2900">
              <a:solidFill>
                <a:schemeClr val="lt1"/>
              </a:solidFill>
            </a:endParaRPr>
          </a:p>
          <a:p>
            <a:pPr marL="457200" lvl="1" indent="0" algn="l" rtl="0">
              <a:lnSpc>
                <a:spcPct val="90000"/>
              </a:lnSpc>
              <a:spcBef>
                <a:spcPts val="500"/>
              </a:spcBef>
              <a:spcAft>
                <a:spcPts val="0"/>
              </a:spcAft>
              <a:buClr>
                <a:schemeClr val="dk1"/>
              </a:buClr>
              <a:buSzPts val="2400"/>
              <a:buNone/>
            </a:pPr>
            <a:endParaRPr sz="2900">
              <a:solidFill>
                <a:schemeClr val="lt1"/>
              </a:solidFill>
            </a:endParaRPr>
          </a:p>
        </p:txBody>
      </p:sp>
      <p:pic>
        <p:nvPicPr>
          <p:cNvPr id="114" name="Google Shape;114;p4" descr="A close up of a sign&#10;&#10;Description automatically generated"/>
          <p:cNvPicPr preferRelativeResize="0"/>
          <p:nvPr/>
        </p:nvPicPr>
        <p:blipFill rotWithShape="1">
          <a:blip r:embed="rId3">
            <a:alphaModFix/>
          </a:blip>
          <a:srcRect/>
          <a:stretch/>
        </p:blipFill>
        <p:spPr>
          <a:xfrm>
            <a:off x="9120249" y="280968"/>
            <a:ext cx="2750187" cy="1832312"/>
          </a:xfrm>
          <a:prstGeom prst="rect">
            <a:avLst/>
          </a:prstGeom>
          <a:noFill/>
          <a:ln>
            <a:noFill/>
          </a:ln>
        </p:spPr>
      </p:pic>
      <p:sp>
        <p:nvSpPr>
          <p:cNvPr id="115" name="Google Shape;115;p4"/>
          <p:cNvSpPr txBox="1">
            <a:spLocks noGrp="1"/>
          </p:cNvSpPr>
          <p:nvPr>
            <p:ph type="sldNum" idx="12"/>
          </p:nvPr>
        </p:nvSpPr>
        <p:spPr>
          <a:xfrm>
            <a:off x="8610600" y="621190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8"/>
        <p:cNvGrpSpPr/>
        <p:nvPr/>
      </p:nvGrpSpPr>
      <p:grpSpPr>
        <a:xfrm>
          <a:off x="0" y="0"/>
          <a:ext cx="0" cy="0"/>
          <a:chOff x="0" y="0"/>
          <a:chExt cx="0" cy="0"/>
        </a:xfrm>
      </p:grpSpPr>
      <p:sp>
        <p:nvSpPr>
          <p:cNvPr id="449" name="Google Shape;449;p33"/>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33"/>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Model 3a Summary Stats (Run Plays)</a:t>
            </a:r>
            <a:endParaRPr/>
          </a:p>
        </p:txBody>
      </p:sp>
      <p:cxnSp>
        <p:nvCxnSpPr>
          <p:cNvPr id="451" name="Google Shape;451;p33"/>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452" name="Google Shape;452;p33"/>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453" name="Google Shape;453;p33"/>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454" name="Google Shape;454;p33"/>
          <p:cNvSpPr/>
          <p:nvPr/>
        </p:nvSpPr>
        <p:spPr>
          <a:xfrm>
            <a:off x="633842" y="2113288"/>
            <a:ext cx="10924316" cy="4112887"/>
          </a:xfrm>
          <a:prstGeom prst="rect">
            <a:avLst/>
          </a:prstGeom>
          <a:solidFill>
            <a:schemeClr val="l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55" name="Google Shape;455;p33"/>
          <p:cNvPicPr preferRelativeResize="0"/>
          <p:nvPr/>
        </p:nvPicPr>
        <p:blipFill rotWithShape="1">
          <a:blip r:embed="rId4">
            <a:alphaModFix/>
          </a:blip>
          <a:srcRect/>
          <a:stretch/>
        </p:blipFill>
        <p:spPr>
          <a:xfrm>
            <a:off x="1344706" y="2649072"/>
            <a:ext cx="9970456" cy="1503924"/>
          </a:xfrm>
          <a:prstGeom prst="rect">
            <a:avLst/>
          </a:prstGeom>
          <a:noFill/>
          <a:ln>
            <a:noFill/>
          </a:ln>
        </p:spPr>
      </p:pic>
      <p:pic>
        <p:nvPicPr>
          <p:cNvPr id="456" name="Google Shape;456;p33"/>
          <p:cNvPicPr preferRelativeResize="0"/>
          <p:nvPr/>
        </p:nvPicPr>
        <p:blipFill rotWithShape="1">
          <a:blip r:embed="rId5">
            <a:alphaModFix/>
          </a:blip>
          <a:srcRect/>
          <a:stretch/>
        </p:blipFill>
        <p:spPr>
          <a:xfrm>
            <a:off x="1344706" y="4411832"/>
            <a:ext cx="9949656" cy="14391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0"/>
        <p:cNvGrpSpPr/>
        <p:nvPr/>
      </p:nvGrpSpPr>
      <p:grpSpPr>
        <a:xfrm>
          <a:off x="0" y="0"/>
          <a:ext cx="0" cy="0"/>
          <a:chOff x="0" y="0"/>
          <a:chExt cx="0" cy="0"/>
        </a:xfrm>
      </p:grpSpPr>
      <p:sp>
        <p:nvSpPr>
          <p:cNvPr id="461" name="Google Shape;461;p34"/>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2" name="Google Shape;462;p34"/>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Model 3a Visualization (Run Plays)</a:t>
            </a:r>
            <a:endParaRPr/>
          </a:p>
        </p:txBody>
      </p:sp>
      <p:cxnSp>
        <p:nvCxnSpPr>
          <p:cNvPr id="463" name="Google Shape;463;p34"/>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464" name="Google Shape;464;p34"/>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465" name="Google Shape;465;p34"/>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466" name="Google Shape;466;p34"/>
          <p:cNvPicPr preferRelativeResize="0"/>
          <p:nvPr/>
        </p:nvPicPr>
        <p:blipFill rotWithShape="1">
          <a:blip r:embed="rId4">
            <a:alphaModFix/>
          </a:blip>
          <a:srcRect/>
          <a:stretch/>
        </p:blipFill>
        <p:spPr>
          <a:xfrm>
            <a:off x="3439144" y="2113280"/>
            <a:ext cx="5313711" cy="42272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0"/>
        <p:cNvGrpSpPr/>
        <p:nvPr/>
      </p:nvGrpSpPr>
      <p:grpSpPr>
        <a:xfrm>
          <a:off x="0" y="0"/>
          <a:ext cx="0" cy="0"/>
          <a:chOff x="0" y="0"/>
          <a:chExt cx="0" cy="0"/>
        </a:xfrm>
      </p:grpSpPr>
      <p:sp>
        <p:nvSpPr>
          <p:cNvPr id="471" name="Google Shape;471;p35"/>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35"/>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Model 3b Summary Stats (Pass Plays)</a:t>
            </a:r>
            <a:endParaRPr/>
          </a:p>
        </p:txBody>
      </p:sp>
      <p:cxnSp>
        <p:nvCxnSpPr>
          <p:cNvPr id="473" name="Google Shape;473;p35"/>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474" name="Google Shape;474;p35"/>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475" name="Google Shape;475;p35"/>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476" name="Google Shape;476;p35"/>
          <p:cNvSpPr/>
          <p:nvPr/>
        </p:nvSpPr>
        <p:spPr>
          <a:xfrm>
            <a:off x="1045408" y="2732054"/>
            <a:ext cx="10101184" cy="2676281"/>
          </a:xfrm>
          <a:prstGeom prst="rect">
            <a:avLst/>
          </a:prstGeom>
          <a:solidFill>
            <a:schemeClr val="l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77" name="Google Shape;477;p35"/>
          <p:cNvPicPr preferRelativeResize="0"/>
          <p:nvPr/>
        </p:nvPicPr>
        <p:blipFill rotWithShape="1">
          <a:blip r:embed="rId4">
            <a:alphaModFix/>
          </a:blip>
          <a:srcRect/>
          <a:stretch/>
        </p:blipFill>
        <p:spPr>
          <a:xfrm>
            <a:off x="1459769" y="3354351"/>
            <a:ext cx="9272462" cy="12994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1"/>
        <p:cNvGrpSpPr/>
        <p:nvPr/>
      </p:nvGrpSpPr>
      <p:grpSpPr>
        <a:xfrm>
          <a:off x="0" y="0"/>
          <a:ext cx="0" cy="0"/>
          <a:chOff x="0" y="0"/>
          <a:chExt cx="0" cy="0"/>
        </a:xfrm>
      </p:grpSpPr>
      <p:sp>
        <p:nvSpPr>
          <p:cNvPr id="482" name="Google Shape;482;p36"/>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3" name="Google Shape;483;p36"/>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Model 3b Visualization (Pass Plays)</a:t>
            </a:r>
            <a:endParaRPr/>
          </a:p>
        </p:txBody>
      </p:sp>
      <p:cxnSp>
        <p:nvCxnSpPr>
          <p:cNvPr id="484" name="Google Shape;484;p36"/>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485" name="Google Shape;485;p36"/>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486" name="Google Shape;486;p36"/>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pic>
        <p:nvPicPr>
          <p:cNvPr id="487" name="Google Shape;487;p36"/>
          <p:cNvPicPr preferRelativeResize="0"/>
          <p:nvPr/>
        </p:nvPicPr>
        <p:blipFill rotWithShape="1">
          <a:blip r:embed="rId4">
            <a:alphaModFix/>
          </a:blip>
          <a:srcRect/>
          <a:stretch/>
        </p:blipFill>
        <p:spPr>
          <a:xfrm>
            <a:off x="3489325" y="2113280"/>
            <a:ext cx="5213350" cy="4147423"/>
          </a:xfrm>
          <a:prstGeom prst="rect">
            <a:avLst/>
          </a:prstGeom>
          <a:noFill/>
          <a:ln>
            <a:noFill/>
          </a:ln>
        </p:spPr>
      </p:pic>
      <p:pic>
        <p:nvPicPr>
          <p:cNvPr id="488" name="Google Shape;488;p36"/>
          <p:cNvPicPr preferRelativeResize="0"/>
          <p:nvPr/>
        </p:nvPicPr>
        <p:blipFill rotWithShape="1">
          <a:blip r:embed="rId3">
            <a:alphaModFix/>
          </a:blip>
          <a:srcRect/>
          <a:stretch/>
        </p:blipFill>
        <p:spPr>
          <a:xfrm>
            <a:off x="3895104" y="2507941"/>
            <a:ext cx="1163241" cy="7750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2"/>
        <p:cNvGrpSpPr/>
        <p:nvPr/>
      </p:nvGrpSpPr>
      <p:grpSpPr>
        <a:xfrm>
          <a:off x="0" y="0"/>
          <a:ext cx="0" cy="0"/>
          <a:chOff x="0" y="0"/>
          <a:chExt cx="0" cy="0"/>
        </a:xfrm>
      </p:grpSpPr>
      <p:sp>
        <p:nvSpPr>
          <p:cNvPr id="493" name="Google Shape;493;g8d0fc9ea0f_0_28"/>
          <p:cNvSpPr/>
          <p:nvPr/>
        </p:nvSpPr>
        <p:spPr>
          <a:xfrm>
            <a:off x="321564" y="320040"/>
            <a:ext cx="11548800" cy="62178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4" name="Google Shape;494;g8d0fc9ea0f_0_28"/>
          <p:cNvSpPr txBox="1">
            <a:spLocks noGrp="1"/>
          </p:cNvSpPr>
          <p:nvPr>
            <p:ph type="title"/>
          </p:nvPr>
        </p:nvSpPr>
        <p:spPr>
          <a:xfrm>
            <a:off x="838200" y="6318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Model 3 Interpretation</a:t>
            </a:r>
            <a:endParaRPr/>
          </a:p>
        </p:txBody>
      </p:sp>
      <p:cxnSp>
        <p:nvCxnSpPr>
          <p:cNvPr id="495" name="Google Shape;495;g8d0fc9ea0f_0_28"/>
          <p:cNvCxnSpPr/>
          <p:nvPr/>
        </p:nvCxnSpPr>
        <p:spPr>
          <a:xfrm>
            <a:off x="897636" y="1957388"/>
            <a:ext cx="10396800" cy="0"/>
          </a:xfrm>
          <a:prstGeom prst="straightConnector1">
            <a:avLst/>
          </a:prstGeom>
          <a:noFill/>
          <a:ln w="22225" cap="flat" cmpd="sng">
            <a:solidFill>
              <a:schemeClr val="lt1"/>
            </a:solidFill>
            <a:prstDash val="solid"/>
            <a:miter lim="800000"/>
            <a:headEnd type="none" w="sm" len="sm"/>
            <a:tailEnd type="none" w="sm" len="sm"/>
          </a:ln>
        </p:spPr>
      </p:cxnSp>
      <p:sp>
        <p:nvSpPr>
          <p:cNvPr id="496" name="Google Shape;496;g8d0fc9ea0f_0_28"/>
          <p:cNvSpPr txBox="1">
            <a:spLocks noGrp="1"/>
          </p:cNvSpPr>
          <p:nvPr>
            <p:ph type="body" idx="1"/>
          </p:nvPr>
        </p:nvSpPr>
        <p:spPr>
          <a:xfrm>
            <a:off x="470896" y="1853637"/>
            <a:ext cx="10881900" cy="4222200"/>
          </a:xfrm>
          <a:prstGeom prst="rect">
            <a:avLst/>
          </a:prstGeom>
          <a:noFill/>
          <a:ln>
            <a:noFill/>
          </a:ln>
        </p:spPr>
        <p:txBody>
          <a:bodyPr spcFirstLastPara="1" wrap="square" lIns="91425" tIns="45700" rIns="91425" bIns="45700" anchor="t" anchorCtr="0">
            <a:noAutofit/>
          </a:bodyPr>
          <a:lstStyle/>
          <a:p>
            <a:pPr marL="685800" lvl="1" indent="-304798" algn="l" rtl="0">
              <a:spcBef>
                <a:spcPts val="1000"/>
              </a:spcBef>
              <a:spcAft>
                <a:spcPts val="0"/>
              </a:spcAft>
              <a:buClr>
                <a:schemeClr val="lt1"/>
              </a:buClr>
              <a:buSzPts val="3000"/>
              <a:buChar char="•"/>
            </a:pPr>
            <a:r>
              <a:rPr lang="en-US" sz="3000">
                <a:solidFill>
                  <a:schemeClr val="lt1"/>
                </a:solidFill>
              </a:rPr>
              <a:t>Run Plays:</a:t>
            </a:r>
            <a:endParaRPr sz="3000">
              <a:solidFill>
                <a:schemeClr val="lt1"/>
              </a:solidFill>
            </a:endParaRPr>
          </a:p>
          <a:p>
            <a:pPr marL="1143000" lvl="2" indent="-304798" algn="l" rtl="0">
              <a:spcBef>
                <a:spcPts val="0"/>
              </a:spcBef>
              <a:spcAft>
                <a:spcPts val="0"/>
              </a:spcAft>
              <a:buClr>
                <a:schemeClr val="lt1"/>
              </a:buClr>
              <a:buSzPts val="3000"/>
              <a:buChar char="•"/>
            </a:pPr>
            <a:r>
              <a:rPr lang="en-US" sz="3000">
                <a:solidFill>
                  <a:schemeClr val="lt1"/>
                </a:solidFill>
              </a:rPr>
              <a:t>DEs generate the highest average value, followed by DTs then Edges</a:t>
            </a:r>
            <a:endParaRPr sz="3000">
              <a:solidFill>
                <a:schemeClr val="lt1"/>
              </a:solidFill>
            </a:endParaRPr>
          </a:p>
          <a:p>
            <a:pPr marL="1828800" lvl="3" indent="-419100" algn="l" rtl="0">
              <a:spcBef>
                <a:spcPts val="0"/>
              </a:spcBef>
              <a:spcAft>
                <a:spcPts val="0"/>
              </a:spcAft>
              <a:buClr>
                <a:schemeClr val="lt1"/>
              </a:buClr>
              <a:buSzPts val="3000"/>
              <a:buChar char="•"/>
            </a:pPr>
            <a:r>
              <a:rPr lang="en-US" sz="3000">
                <a:solidFill>
                  <a:schemeClr val="lt1"/>
                </a:solidFill>
              </a:rPr>
              <a:t>LBs have the greatest dispersion of value </a:t>
            </a:r>
            <a:endParaRPr sz="3000">
              <a:solidFill>
                <a:schemeClr val="lt1"/>
              </a:solidFill>
            </a:endParaRPr>
          </a:p>
          <a:p>
            <a:pPr marL="1143000" lvl="2" indent="-304798" algn="l" rtl="0">
              <a:spcBef>
                <a:spcPts val="0"/>
              </a:spcBef>
              <a:spcAft>
                <a:spcPts val="0"/>
              </a:spcAft>
              <a:buClr>
                <a:schemeClr val="lt1"/>
              </a:buClr>
              <a:buSzPts val="3000"/>
              <a:buChar char="•"/>
            </a:pPr>
            <a:r>
              <a:rPr lang="en-US" sz="3000">
                <a:solidFill>
                  <a:schemeClr val="lt1"/>
                </a:solidFill>
              </a:rPr>
              <a:t>Good players generate more value when closer to intended gap → especially DTs</a:t>
            </a:r>
            <a:endParaRPr sz="3000">
              <a:solidFill>
                <a:schemeClr val="lt1"/>
              </a:solidFill>
            </a:endParaRPr>
          </a:p>
          <a:p>
            <a:pPr marL="0" lvl="0" indent="0" algn="l" rtl="0">
              <a:spcBef>
                <a:spcPts val="0"/>
              </a:spcBef>
              <a:spcAft>
                <a:spcPts val="0"/>
              </a:spcAft>
              <a:buClr>
                <a:schemeClr val="dk1"/>
              </a:buClr>
              <a:buSzPts val="1100"/>
              <a:buFont typeface="Arial"/>
              <a:buNone/>
            </a:pPr>
            <a:endParaRPr sz="3000">
              <a:solidFill>
                <a:schemeClr val="lt1"/>
              </a:solidFill>
            </a:endParaRPr>
          </a:p>
          <a:p>
            <a:pPr marL="685800" lvl="1" indent="-304798" algn="l" rtl="0">
              <a:spcBef>
                <a:spcPts val="0"/>
              </a:spcBef>
              <a:spcAft>
                <a:spcPts val="0"/>
              </a:spcAft>
              <a:buClr>
                <a:schemeClr val="lt1"/>
              </a:buClr>
              <a:buSzPts val="3000"/>
              <a:buChar char="•"/>
            </a:pPr>
            <a:r>
              <a:rPr lang="en-US" sz="3000">
                <a:solidFill>
                  <a:schemeClr val="lt1"/>
                </a:solidFill>
              </a:rPr>
              <a:t>Pass Plays:</a:t>
            </a:r>
            <a:endParaRPr sz="3000">
              <a:solidFill>
                <a:schemeClr val="lt1"/>
              </a:solidFill>
            </a:endParaRPr>
          </a:p>
          <a:p>
            <a:pPr marL="1143000" lvl="2" indent="-304798" algn="l" rtl="0">
              <a:spcBef>
                <a:spcPts val="0"/>
              </a:spcBef>
              <a:spcAft>
                <a:spcPts val="0"/>
              </a:spcAft>
              <a:buClr>
                <a:schemeClr val="lt1"/>
              </a:buClr>
              <a:buSzPts val="3000"/>
              <a:buChar char="•"/>
            </a:pPr>
            <a:r>
              <a:rPr lang="en-US" sz="3000">
                <a:solidFill>
                  <a:schemeClr val="lt1"/>
                </a:solidFill>
              </a:rPr>
              <a:t>DEs provide best average Marginal EPA &amp; dispersion of value</a:t>
            </a:r>
            <a:endParaRPr sz="3000">
              <a:solidFill>
                <a:schemeClr val="lt1"/>
              </a:solidFill>
            </a:endParaRPr>
          </a:p>
          <a:p>
            <a:pPr marL="1143000" lvl="2" indent="-304798" algn="l" rtl="0">
              <a:spcBef>
                <a:spcPts val="0"/>
              </a:spcBef>
              <a:spcAft>
                <a:spcPts val="0"/>
              </a:spcAft>
              <a:buClr>
                <a:schemeClr val="lt1"/>
              </a:buClr>
              <a:buSzPts val="3000"/>
              <a:buChar char="•"/>
            </a:pPr>
            <a:r>
              <a:rPr lang="en-US" sz="3000">
                <a:solidFill>
                  <a:schemeClr val="lt1"/>
                </a:solidFill>
              </a:rPr>
              <a:t>LBs have the least value &amp; have the smallest dispersion</a:t>
            </a:r>
            <a:endParaRPr sz="3000">
              <a:solidFill>
                <a:schemeClr val="lt1"/>
              </a:solidFill>
            </a:endParaRPr>
          </a:p>
        </p:txBody>
      </p:sp>
      <p:pic>
        <p:nvPicPr>
          <p:cNvPr id="497" name="Google Shape;497;g8d0fc9ea0f_0_28"/>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498" name="Google Shape;498;g8d0fc9ea0f_0_28"/>
          <p:cNvSpPr txBox="1">
            <a:spLocks noGrp="1"/>
          </p:cNvSpPr>
          <p:nvPr>
            <p:ph type="sldNum" idx="12"/>
          </p:nvPr>
        </p:nvSpPr>
        <p:spPr>
          <a:xfrm>
            <a:off x="8609681" y="6231829"/>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2"/>
        <p:cNvGrpSpPr/>
        <p:nvPr/>
      </p:nvGrpSpPr>
      <p:grpSpPr>
        <a:xfrm>
          <a:off x="0" y="0"/>
          <a:ext cx="0" cy="0"/>
          <a:chOff x="0" y="0"/>
          <a:chExt cx="0" cy="0"/>
        </a:xfrm>
      </p:grpSpPr>
      <p:sp>
        <p:nvSpPr>
          <p:cNvPr id="503" name="Google Shape;503;g8d0fc9ea0f_0_38"/>
          <p:cNvSpPr/>
          <p:nvPr/>
        </p:nvSpPr>
        <p:spPr>
          <a:xfrm>
            <a:off x="0" y="-3324"/>
            <a:ext cx="12192000" cy="6861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4" name="Google Shape;504;g8d0fc9ea0f_0_38"/>
          <p:cNvSpPr/>
          <p:nvPr/>
        </p:nvSpPr>
        <p:spPr>
          <a:xfrm>
            <a:off x="321734" y="321733"/>
            <a:ext cx="11573400" cy="62145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5" name="Google Shape;505;g8d0fc9ea0f_0_38"/>
          <p:cNvSpPr txBox="1">
            <a:spLocks noGrp="1"/>
          </p:cNvSpPr>
          <p:nvPr>
            <p:ph type="ctrTitle"/>
          </p:nvPr>
        </p:nvSpPr>
        <p:spPr>
          <a:xfrm>
            <a:off x="1524000" y="1122362"/>
            <a:ext cx="9144000" cy="2840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800"/>
              <a:buFont typeface="Calibri"/>
              <a:buNone/>
            </a:pPr>
            <a:r>
              <a:rPr lang="en-US" sz="4800"/>
              <a:t>Conclusions</a:t>
            </a:r>
            <a:endParaRPr/>
          </a:p>
        </p:txBody>
      </p:sp>
      <p:cxnSp>
        <p:nvCxnSpPr>
          <p:cNvPr id="506" name="Google Shape;506;g8d0fc9ea0f_0_38"/>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pic>
        <p:nvPicPr>
          <p:cNvPr id="507" name="Google Shape;507;g8d0fc9ea0f_0_38"/>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508" name="Google Shape;508;g8d0fc9ea0f_0_38"/>
          <p:cNvSpPr txBox="1">
            <a:spLocks noGrp="1"/>
          </p:cNvSpPr>
          <p:nvPr>
            <p:ph type="sldNum" idx="12"/>
          </p:nvPr>
        </p:nvSpPr>
        <p:spPr>
          <a:xfrm>
            <a:off x="8610600" y="6244651"/>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2"/>
        <p:cNvGrpSpPr/>
        <p:nvPr/>
      </p:nvGrpSpPr>
      <p:grpSpPr>
        <a:xfrm>
          <a:off x="0" y="0"/>
          <a:ext cx="0" cy="0"/>
          <a:chOff x="0" y="0"/>
          <a:chExt cx="0" cy="0"/>
        </a:xfrm>
      </p:grpSpPr>
      <p:sp>
        <p:nvSpPr>
          <p:cNvPr id="513" name="Google Shape;513;g8ea13e9530_0_2"/>
          <p:cNvSpPr/>
          <p:nvPr/>
        </p:nvSpPr>
        <p:spPr>
          <a:xfrm>
            <a:off x="321564" y="320040"/>
            <a:ext cx="11548800" cy="62178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4" name="Google Shape;514;g8ea13e9530_0_2"/>
          <p:cNvSpPr txBox="1">
            <a:spLocks noGrp="1"/>
          </p:cNvSpPr>
          <p:nvPr>
            <p:ph type="title"/>
          </p:nvPr>
        </p:nvSpPr>
        <p:spPr>
          <a:xfrm>
            <a:off x="838200" y="6318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Conclusions</a:t>
            </a:r>
            <a:endParaRPr/>
          </a:p>
        </p:txBody>
      </p:sp>
      <p:cxnSp>
        <p:nvCxnSpPr>
          <p:cNvPr id="515" name="Google Shape;515;g8ea13e9530_0_2"/>
          <p:cNvCxnSpPr/>
          <p:nvPr/>
        </p:nvCxnSpPr>
        <p:spPr>
          <a:xfrm>
            <a:off x="897636" y="1957388"/>
            <a:ext cx="10396800" cy="0"/>
          </a:xfrm>
          <a:prstGeom prst="straightConnector1">
            <a:avLst/>
          </a:prstGeom>
          <a:noFill/>
          <a:ln w="22225" cap="flat" cmpd="sng">
            <a:solidFill>
              <a:schemeClr val="lt1"/>
            </a:solidFill>
            <a:prstDash val="solid"/>
            <a:miter lim="800000"/>
            <a:headEnd type="none" w="sm" len="sm"/>
            <a:tailEnd type="none" w="sm" len="sm"/>
          </a:ln>
        </p:spPr>
      </p:cxnSp>
      <p:sp>
        <p:nvSpPr>
          <p:cNvPr id="516" name="Google Shape;516;g8ea13e9530_0_2"/>
          <p:cNvSpPr txBox="1">
            <a:spLocks noGrp="1"/>
          </p:cNvSpPr>
          <p:nvPr>
            <p:ph type="body" idx="1"/>
          </p:nvPr>
        </p:nvSpPr>
        <p:spPr>
          <a:xfrm>
            <a:off x="471896" y="1632962"/>
            <a:ext cx="10881900" cy="4222200"/>
          </a:xfrm>
          <a:prstGeom prst="rect">
            <a:avLst/>
          </a:prstGeom>
          <a:noFill/>
          <a:ln>
            <a:noFill/>
          </a:ln>
        </p:spPr>
        <p:txBody>
          <a:bodyPr spcFirstLastPara="1" wrap="square" lIns="91425" tIns="45700" rIns="91425" bIns="45700" anchor="t" anchorCtr="0">
            <a:noAutofit/>
          </a:bodyPr>
          <a:lstStyle/>
          <a:p>
            <a:pPr marL="228600" lvl="0" indent="-64135" algn="l" rtl="0">
              <a:lnSpc>
                <a:spcPct val="80000"/>
              </a:lnSpc>
              <a:spcBef>
                <a:spcPts val="0"/>
              </a:spcBef>
              <a:spcAft>
                <a:spcPts val="0"/>
              </a:spcAft>
              <a:buClr>
                <a:schemeClr val="dk1"/>
              </a:buClr>
              <a:buSzPts val="2590"/>
              <a:buNone/>
            </a:pPr>
            <a:endParaRPr sz="2700"/>
          </a:p>
          <a:p>
            <a:pPr marL="685800" lvl="1" indent="-285750" algn="l" rtl="0">
              <a:lnSpc>
                <a:spcPct val="90000"/>
              </a:lnSpc>
              <a:spcBef>
                <a:spcPts val="1000"/>
              </a:spcBef>
              <a:spcAft>
                <a:spcPts val="0"/>
              </a:spcAft>
              <a:buClr>
                <a:schemeClr val="lt1"/>
              </a:buClr>
              <a:buSzPts val="2700"/>
              <a:buChar char="•"/>
            </a:pPr>
            <a:r>
              <a:rPr lang="en-US" sz="2700">
                <a:solidFill>
                  <a:srgbClr val="FFFFFF"/>
                </a:solidFill>
              </a:rPr>
              <a:t>Questions 1 and 2:</a:t>
            </a:r>
            <a:endParaRPr sz="2700">
              <a:solidFill>
                <a:srgbClr val="FFFFFF"/>
              </a:solidFill>
            </a:endParaRPr>
          </a:p>
          <a:p>
            <a:pPr marL="1371600" lvl="2" indent="-400050" algn="l" rtl="0">
              <a:lnSpc>
                <a:spcPct val="90000"/>
              </a:lnSpc>
              <a:spcBef>
                <a:spcPts val="1000"/>
              </a:spcBef>
              <a:spcAft>
                <a:spcPts val="0"/>
              </a:spcAft>
              <a:buClr>
                <a:schemeClr val="lt1"/>
              </a:buClr>
              <a:buSzPts val="2700"/>
              <a:buChar char="•"/>
            </a:pPr>
            <a:r>
              <a:rPr lang="en-US" sz="2700">
                <a:solidFill>
                  <a:srgbClr val="FFFFFF"/>
                </a:solidFill>
              </a:rPr>
              <a:t>Marginal EPA is broadly comparable across positions </a:t>
            </a:r>
            <a:endParaRPr sz="2700">
              <a:solidFill>
                <a:srgbClr val="FFFFFF"/>
              </a:solidFill>
            </a:endParaRPr>
          </a:p>
          <a:p>
            <a:pPr marL="1828800" lvl="3" indent="-400050" algn="l" rtl="0">
              <a:spcBef>
                <a:spcPts val="0"/>
              </a:spcBef>
              <a:spcAft>
                <a:spcPts val="0"/>
              </a:spcAft>
              <a:buClr>
                <a:srgbClr val="FFFFFF"/>
              </a:buClr>
              <a:buSzPts val="2700"/>
              <a:buChar char="•"/>
            </a:pPr>
            <a:r>
              <a:rPr lang="en-US" sz="2700">
                <a:solidFill>
                  <a:schemeClr val="lt1"/>
                </a:solidFill>
              </a:rPr>
              <a:t>DTs generate higher value in even fronts; DEs have superior marg. EPA in odd fronts </a:t>
            </a:r>
            <a:endParaRPr sz="2700">
              <a:solidFill>
                <a:schemeClr val="lt1"/>
              </a:solidFill>
            </a:endParaRPr>
          </a:p>
          <a:p>
            <a:pPr marL="1828800" lvl="3" indent="-400050" algn="l" rtl="0">
              <a:spcBef>
                <a:spcPts val="0"/>
              </a:spcBef>
              <a:spcAft>
                <a:spcPts val="0"/>
              </a:spcAft>
              <a:buClr>
                <a:schemeClr val="lt1"/>
              </a:buClr>
              <a:buSzPts val="2700"/>
              <a:buChar char="•"/>
            </a:pPr>
            <a:r>
              <a:rPr lang="en-US" sz="2700">
                <a:solidFill>
                  <a:schemeClr val="lt1"/>
                </a:solidFill>
              </a:rPr>
              <a:t>DEs have the widest dispersion of talent → Top DEs generate more value vs. peers than DTs/LBs</a:t>
            </a:r>
            <a:endParaRPr sz="2700">
              <a:solidFill>
                <a:schemeClr val="lt1"/>
              </a:solidFill>
            </a:endParaRPr>
          </a:p>
          <a:p>
            <a:pPr marL="742950" lvl="0" indent="-342900" algn="l" rtl="0">
              <a:spcBef>
                <a:spcPts val="0"/>
              </a:spcBef>
              <a:spcAft>
                <a:spcPts val="0"/>
              </a:spcAft>
              <a:buClr>
                <a:schemeClr val="lt1"/>
              </a:buClr>
              <a:buSzPts val="2700"/>
              <a:buChar char="•"/>
            </a:pPr>
            <a:r>
              <a:rPr lang="en-US" sz="2700">
                <a:solidFill>
                  <a:schemeClr val="lt1"/>
                </a:solidFill>
              </a:rPr>
              <a:t>Question 3:</a:t>
            </a:r>
            <a:endParaRPr sz="2700">
              <a:solidFill>
                <a:schemeClr val="lt1"/>
              </a:solidFill>
            </a:endParaRPr>
          </a:p>
          <a:p>
            <a:pPr marL="1428750" lvl="1" indent="-400050" algn="l" rtl="0">
              <a:spcBef>
                <a:spcPts val="0"/>
              </a:spcBef>
              <a:spcAft>
                <a:spcPts val="0"/>
              </a:spcAft>
              <a:buClr>
                <a:schemeClr val="lt1"/>
              </a:buClr>
              <a:buSzPts val="2700"/>
              <a:buChar char="•"/>
            </a:pPr>
            <a:r>
              <a:rPr lang="en-US" sz="2700">
                <a:solidFill>
                  <a:schemeClr val="lt1"/>
                </a:solidFill>
              </a:rPr>
              <a:t>Teams should consider the number of snaps they run at each front in the roster construction process</a:t>
            </a:r>
            <a:endParaRPr sz="2700">
              <a:solidFill>
                <a:srgbClr val="FFFFFF"/>
              </a:solidFill>
            </a:endParaRPr>
          </a:p>
          <a:p>
            <a:pPr marL="1371600" lvl="2" indent="-342900" algn="l" rtl="0">
              <a:lnSpc>
                <a:spcPct val="90000"/>
              </a:lnSpc>
              <a:spcBef>
                <a:spcPts val="0"/>
              </a:spcBef>
              <a:spcAft>
                <a:spcPts val="0"/>
              </a:spcAft>
              <a:buClr>
                <a:srgbClr val="FFFFFF"/>
              </a:buClr>
              <a:buSzPts val="2700"/>
              <a:buChar char="•"/>
            </a:pPr>
            <a:r>
              <a:rPr lang="en-US" sz="2700">
                <a:solidFill>
                  <a:srgbClr val="FFFFFF"/>
                </a:solidFill>
              </a:rPr>
              <a:t>Above-baseline players generate more value when closer to intended gaps → strongest for </a:t>
            </a:r>
            <a:r>
              <a:rPr lang="en-US" sz="2700">
                <a:solidFill>
                  <a:srgbClr val="FFFFFF"/>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DTs</a:t>
            </a:r>
            <a:r>
              <a:rPr lang="en-US" sz="2700">
                <a:solidFill>
                  <a:srgbClr val="FFFFFF"/>
                </a:solidFill>
              </a:rPr>
              <a:t>, negligible for LBs</a:t>
            </a:r>
            <a:endParaRPr sz="2700">
              <a:solidFill>
                <a:srgbClr val="FFFFFF"/>
              </a:solidFill>
            </a:endParaRPr>
          </a:p>
          <a:p>
            <a:pPr marL="228600" lvl="0" indent="-134620" algn="l" rtl="0">
              <a:lnSpc>
                <a:spcPct val="80000"/>
              </a:lnSpc>
              <a:spcBef>
                <a:spcPts val="1000"/>
              </a:spcBef>
              <a:spcAft>
                <a:spcPts val="0"/>
              </a:spcAft>
              <a:buClr>
                <a:schemeClr val="dk1"/>
              </a:buClr>
              <a:buSzPts val="1480"/>
              <a:buFont typeface="Calibri"/>
              <a:buNone/>
            </a:pPr>
            <a:endParaRPr sz="2700">
              <a:solidFill>
                <a:schemeClr val="lt1"/>
              </a:solidFill>
            </a:endParaRPr>
          </a:p>
        </p:txBody>
      </p:sp>
      <p:pic>
        <p:nvPicPr>
          <p:cNvPr id="517" name="Google Shape;517;g8ea13e9530_0_2"/>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518" name="Google Shape;518;g8ea13e9530_0_2"/>
          <p:cNvSpPr txBox="1">
            <a:spLocks noGrp="1"/>
          </p:cNvSpPr>
          <p:nvPr>
            <p:ph type="sldNum" idx="12"/>
          </p:nvPr>
        </p:nvSpPr>
        <p:spPr>
          <a:xfrm>
            <a:off x="8609681" y="6231829"/>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2"/>
        <p:cNvGrpSpPr/>
        <p:nvPr/>
      </p:nvGrpSpPr>
      <p:grpSpPr>
        <a:xfrm>
          <a:off x="0" y="0"/>
          <a:ext cx="0" cy="0"/>
          <a:chOff x="0" y="0"/>
          <a:chExt cx="0" cy="0"/>
        </a:xfrm>
      </p:grpSpPr>
      <p:sp>
        <p:nvSpPr>
          <p:cNvPr id="523" name="Google Shape;523;g8d2d564c01_0_0"/>
          <p:cNvSpPr/>
          <p:nvPr/>
        </p:nvSpPr>
        <p:spPr>
          <a:xfrm>
            <a:off x="321564" y="320040"/>
            <a:ext cx="11548800" cy="62178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g8d2d564c01_0_0"/>
          <p:cNvSpPr txBox="1">
            <a:spLocks noGrp="1"/>
          </p:cNvSpPr>
          <p:nvPr>
            <p:ph type="title"/>
          </p:nvPr>
        </p:nvSpPr>
        <p:spPr>
          <a:xfrm>
            <a:off x="838200" y="6318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Limitations &amp; Extensions</a:t>
            </a:r>
            <a:endParaRPr/>
          </a:p>
        </p:txBody>
      </p:sp>
      <p:cxnSp>
        <p:nvCxnSpPr>
          <p:cNvPr id="525" name="Google Shape;525;g8d2d564c01_0_0"/>
          <p:cNvCxnSpPr/>
          <p:nvPr/>
        </p:nvCxnSpPr>
        <p:spPr>
          <a:xfrm>
            <a:off x="897636" y="1957388"/>
            <a:ext cx="10396800" cy="0"/>
          </a:xfrm>
          <a:prstGeom prst="straightConnector1">
            <a:avLst/>
          </a:prstGeom>
          <a:noFill/>
          <a:ln w="22225" cap="flat" cmpd="sng">
            <a:solidFill>
              <a:schemeClr val="lt1"/>
            </a:solidFill>
            <a:prstDash val="solid"/>
            <a:miter lim="800000"/>
            <a:headEnd type="none" w="sm" len="sm"/>
            <a:tailEnd type="none" w="sm" len="sm"/>
          </a:ln>
        </p:spPr>
      </p:cxnSp>
      <p:sp>
        <p:nvSpPr>
          <p:cNvPr id="526" name="Google Shape;526;g8d2d564c01_0_0"/>
          <p:cNvSpPr txBox="1">
            <a:spLocks noGrp="1"/>
          </p:cNvSpPr>
          <p:nvPr>
            <p:ph type="body" idx="1"/>
          </p:nvPr>
        </p:nvSpPr>
        <p:spPr>
          <a:xfrm>
            <a:off x="471900" y="1632949"/>
            <a:ext cx="10881900" cy="4741500"/>
          </a:xfrm>
          <a:prstGeom prst="rect">
            <a:avLst/>
          </a:prstGeom>
          <a:noFill/>
          <a:ln>
            <a:noFill/>
          </a:ln>
        </p:spPr>
        <p:txBody>
          <a:bodyPr spcFirstLastPara="1" wrap="square" lIns="91425" tIns="45700" rIns="91425" bIns="45700" anchor="t" anchorCtr="0">
            <a:noAutofit/>
          </a:bodyPr>
          <a:lstStyle/>
          <a:p>
            <a:pPr marL="685800" lvl="0" indent="-228600" algn="l" rtl="0">
              <a:lnSpc>
                <a:spcPct val="90000"/>
              </a:lnSpc>
              <a:spcBef>
                <a:spcPts val="0"/>
              </a:spcBef>
              <a:spcAft>
                <a:spcPts val="0"/>
              </a:spcAft>
              <a:buClr>
                <a:schemeClr val="dk1"/>
              </a:buClr>
              <a:buSzPts val="2590"/>
              <a:buNone/>
            </a:pPr>
            <a:endParaRPr sz="3000"/>
          </a:p>
          <a:p>
            <a:pPr marL="685800" lvl="0" indent="-228600" algn="l" rtl="0">
              <a:lnSpc>
                <a:spcPct val="90000"/>
              </a:lnSpc>
              <a:spcBef>
                <a:spcPts val="0"/>
              </a:spcBef>
              <a:spcAft>
                <a:spcPts val="0"/>
              </a:spcAft>
              <a:buNone/>
            </a:pPr>
            <a:endParaRPr sz="3000">
              <a:solidFill>
                <a:srgbClr val="FFFFFF"/>
              </a:solidFill>
            </a:endParaRPr>
          </a:p>
          <a:p>
            <a:pPr marL="685800" lvl="2" indent="-419100" algn="l" rtl="0">
              <a:lnSpc>
                <a:spcPct val="90000"/>
              </a:lnSpc>
              <a:spcBef>
                <a:spcPts val="0"/>
              </a:spcBef>
              <a:spcAft>
                <a:spcPts val="0"/>
              </a:spcAft>
              <a:buClr>
                <a:srgbClr val="FFFFFF"/>
              </a:buClr>
              <a:buSzPts val="3000"/>
              <a:buChar char="•"/>
            </a:pPr>
            <a:r>
              <a:rPr lang="en-US" sz="3000">
                <a:solidFill>
                  <a:srgbClr val="FFFFFF"/>
                </a:solidFill>
              </a:rPr>
              <a:t>Control for the interaction between situational factors </a:t>
            </a:r>
            <a:endParaRPr sz="3000">
              <a:solidFill>
                <a:srgbClr val="FFFFFF"/>
              </a:solidFill>
            </a:endParaRPr>
          </a:p>
          <a:p>
            <a:pPr marL="685800" lvl="2" indent="-419100" algn="l" rtl="0">
              <a:lnSpc>
                <a:spcPct val="90000"/>
              </a:lnSpc>
              <a:spcBef>
                <a:spcPts val="0"/>
              </a:spcBef>
              <a:spcAft>
                <a:spcPts val="0"/>
              </a:spcAft>
              <a:buClr>
                <a:srgbClr val="FFFFFF"/>
              </a:buClr>
              <a:buSzPts val="3000"/>
              <a:buChar char="•"/>
            </a:pPr>
            <a:r>
              <a:rPr lang="en-US" sz="3000">
                <a:solidFill>
                  <a:srgbClr val="FFFFFF"/>
                </a:solidFill>
              </a:rPr>
              <a:t>Include additional controls for offensive scheme</a:t>
            </a:r>
            <a:endParaRPr sz="3000">
              <a:solidFill>
                <a:srgbClr val="FFFFFF"/>
              </a:solidFill>
            </a:endParaRPr>
          </a:p>
          <a:p>
            <a:pPr marL="685800" lvl="2" indent="-419100" algn="l" rtl="0">
              <a:lnSpc>
                <a:spcPct val="90000"/>
              </a:lnSpc>
              <a:spcBef>
                <a:spcPts val="0"/>
              </a:spcBef>
              <a:spcAft>
                <a:spcPts val="0"/>
              </a:spcAft>
              <a:buClr>
                <a:srgbClr val="FFFFFF"/>
              </a:buClr>
              <a:buSzPts val="3000"/>
              <a:buChar char="•"/>
            </a:pPr>
            <a:r>
              <a:rPr lang="en-US" sz="3000">
                <a:solidFill>
                  <a:srgbClr val="FFFFFF"/>
                </a:solidFill>
              </a:rPr>
              <a:t>Account for teammate interactions &amp; synergy</a:t>
            </a:r>
            <a:endParaRPr sz="3000">
              <a:solidFill>
                <a:srgbClr val="FFFFFF"/>
              </a:solidFill>
            </a:endParaRPr>
          </a:p>
          <a:p>
            <a:pPr marL="685800" lvl="2" indent="-419100" algn="l" rtl="0">
              <a:lnSpc>
                <a:spcPct val="90000"/>
              </a:lnSpc>
              <a:spcBef>
                <a:spcPts val="0"/>
              </a:spcBef>
              <a:spcAft>
                <a:spcPts val="0"/>
              </a:spcAft>
              <a:buClr>
                <a:srgbClr val="FFFFFF"/>
              </a:buClr>
              <a:buSzPts val="3000"/>
              <a:buChar char="•"/>
            </a:pPr>
            <a:r>
              <a:rPr lang="en-US" sz="3000">
                <a:solidFill>
                  <a:srgbClr val="FFFFFF"/>
                </a:solidFill>
              </a:rPr>
              <a:t>Gap and assignment variation</a:t>
            </a:r>
            <a:endParaRPr sz="3000">
              <a:solidFill>
                <a:srgbClr val="FFFFFF"/>
              </a:solidFill>
            </a:endParaRPr>
          </a:p>
          <a:p>
            <a:pPr marL="1371600" lvl="3" indent="-419100" algn="l" rtl="0">
              <a:lnSpc>
                <a:spcPct val="90000"/>
              </a:lnSpc>
              <a:spcBef>
                <a:spcPts val="0"/>
              </a:spcBef>
              <a:spcAft>
                <a:spcPts val="0"/>
              </a:spcAft>
              <a:buClr>
                <a:srgbClr val="FFFFFF"/>
              </a:buClr>
              <a:buSzPts val="3000"/>
              <a:buChar char="•"/>
            </a:pPr>
            <a:r>
              <a:rPr lang="en-US" sz="3000">
                <a:solidFill>
                  <a:srgbClr val="FFFFFF"/>
                </a:solidFill>
              </a:rPr>
              <a:t>A remedy for this would be to record the gap the player played after the snap </a:t>
            </a:r>
            <a:endParaRPr sz="3000">
              <a:solidFill>
                <a:srgbClr val="FFFFFF"/>
              </a:solidFill>
            </a:endParaRPr>
          </a:p>
          <a:p>
            <a:pPr marL="1371600" lvl="3" indent="-419100" algn="l" rtl="0">
              <a:lnSpc>
                <a:spcPct val="90000"/>
              </a:lnSpc>
              <a:spcBef>
                <a:spcPts val="0"/>
              </a:spcBef>
              <a:spcAft>
                <a:spcPts val="0"/>
              </a:spcAft>
              <a:buClr>
                <a:srgbClr val="FFFFFF"/>
              </a:buClr>
              <a:buSzPts val="3000"/>
              <a:buChar char="•"/>
            </a:pPr>
            <a:r>
              <a:rPr lang="en-US" sz="3000">
                <a:solidFill>
                  <a:srgbClr val="FFFFFF"/>
                </a:solidFill>
              </a:rPr>
              <a:t>Matchup information (ex: which offensive lineman they were blocked by)</a:t>
            </a:r>
            <a:endParaRPr sz="3000">
              <a:solidFill>
                <a:srgbClr val="FFFFFF"/>
              </a:solidFill>
            </a:endParaRPr>
          </a:p>
          <a:p>
            <a:pPr marL="685800" lvl="1" indent="-419100" algn="l" rtl="0">
              <a:lnSpc>
                <a:spcPct val="90000"/>
              </a:lnSpc>
              <a:spcBef>
                <a:spcPts val="0"/>
              </a:spcBef>
              <a:spcAft>
                <a:spcPts val="0"/>
              </a:spcAft>
              <a:buClr>
                <a:srgbClr val="FFFFFF"/>
              </a:buClr>
              <a:buSzPts val="3000"/>
              <a:buChar char="•"/>
            </a:pPr>
            <a:r>
              <a:rPr lang="en-US" sz="3000">
                <a:solidFill>
                  <a:srgbClr val="FFFFFF"/>
                </a:solidFill>
              </a:rPr>
              <a:t>Directional gaps away (in appendix)</a:t>
            </a:r>
            <a:endParaRPr sz="3000">
              <a:solidFill>
                <a:srgbClr val="FFFFFF"/>
              </a:solidFill>
            </a:endParaRPr>
          </a:p>
          <a:p>
            <a:pPr marL="685800" lvl="0" indent="-228600" algn="l" rtl="0">
              <a:lnSpc>
                <a:spcPct val="90000"/>
              </a:lnSpc>
              <a:spcBef>
                <a:spcPts val="0"/>
              </a:spcBef>
              <a:spcAft>
                <a:spcPts val="0"/>
              </a:spcAft>
              <a:buClr>
                <a:schemeClr val="dk1"/>
              </a:buClr>
              <a:buSzPts val="1480"/>
              <a:buFont typeface="Calibri"/>
              <a:buNone/>
            </a:pPr>
            <a:endParaRPr sz="3000">
              <a:solidFill>
                <a:schemeClr val="lt1"/>
              </a:solidFill>
            </a:endParaRPr>
          </a:p>
        </p:txBody>
      </p:sp>
      <p:pic>
        <p:nvPicPr>
          <p:cNvPr id="527" name="Google Shape;527;g8d2d564c01_0_0"/>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528" name="Google Shape;528;g8d2d564c01_0_0"/>
          <p:cNvSpPr txBox="1">
            <a:spLocks noGrp="1"/>
          </p:cNvSpPr>
          <p:nvPr>
            <p:ph type="sldNum" idx="12"/>
          </p:nvPr>
        </p:nvSpPr>
        <p:spPr>
          <a:xfrm>
            <a:off x="8609681" y="6231829"/>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2"/>
        <p:cNvGrpSpPr/>
        <p:nvPr/>
      </p:nvGrpSpPr>
      <p:grpSpPr>
        <a:xfrm>
          <a:off x="0" y="0"/>
          <a:ext cx="0" cy="0"/>
          <a:chOff x="0" y="0"/>
          <a:chExt cx="0" cy="0"/>
        </a:xfrm>
      </p:grpSpPr>
      <p:sp>
        <p:nvSpPr>
          <p:cNvPr id="533" name="Google Shape;533;g8d0fc9ea0f_0_47"/>
          <p:cNvSpPr/>
          <p:nvPr/>
        </p:nvSpPr>
        <p:spPr>
          <a:xfrm>
            <a:off x="321564" y="320040"/>
            <a:ext cx="11548800" cy="62178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4" name="Google Shape;534;g8d0fc9ea0f_0_47"/>
          <p:cNvSpPr txBox="1">
            <a:spLocks noGrp="1"/>
          </p:cNvSpPr>
          <p:nvPr>
            <p:ph type="title"/>
          </p:nvPr>
        </p:nvSpPr>
        <p:spPr>
          <a:xfrm>
            <a:off x="838200" y="6318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Comments and Questions?</a:t>
            </a:r>
            <a:endParaRPr/>
          </a:p>
        </p:txBody>
      </p:sp>
      <p:cxnSp>
        <p:nvCxnSpPr>
          <p:cNvPr id="535" name="Google Shape;535;g8d0fc9ea0f_0_47"/>
          <p:cNvCxnSpPr/>
          <p:nvPr/>
        </p:nvCxnSpPr>
        <p:spPr>
          <a:xfrm>
            <a:off x="897636" y="1957388"/>
            <a:ext cx="10396800" cy="0"/>
          </a:xfrm>
          <a:prstGeom prst="straightConnector1">
            <a:avLst/>
          </a:prstGeom>
          <a:noFill/>
          <a:ln w="22225" cap="flat" cmpd="sng">
            <a:solidFill>
              <a:schemeClr val="lt1"/>
            </a:solidFill>
            <a:prstDash val="solid"/>
            <a:miter lim="800000"/>
            <a:headEnd type="none" w="sm" len="sm"/>
            <a:tailEnd type="none" w="sm" len="sm"/>
          </a:ln>
        </p:spPr>
      </p:cxnSp>
      <p:sp>
        <p:nvSpPr>
          <p:cNvPr id="536" name="Google Shape;536;g8d0fc9ea0f_0_47"/>
          <p:cNvSpPr txBox="1">
            <a:spLocks noGrp="1"/>
          </p:cNvSpPr>
          <p:nvPr>
            <p:ph type="body" idx="1"/>
          </p:nvPr>
        </p:nvSpPr>
        <p:spPr>
          <a:xfrm>
            <a:off x="470896" y="1853637"/>
            <a:ext cx="10881900" cy="422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sz="3000">
              <a:solidFill>
                <a:srgbClr val="FFFFFF"/>
              </a:solidFill>
            </a:endParaRPr>
          </a:p>
          <a:p>
            <a:pPr marL="685800" lvl="0" indent="0" algn="l" rtl="0">
              <a:lnSpc>
                <a:spcPct val="90000"/>
              </a:lnSpc>
              <a:spcBef>
                <a:spcPts val="1000"/>
              </a:spcBef>
              <a:spcAft>
                <a:spcPts val="0"/>
              </a:spcAft>
              <a:buSzPts val="1800"/>
              <a:buNone/>
            </a:pPr>
            <a:endParaRPr sz="3000">
              <a:solidFill>
                <a:srgbClr val="FFFFFF"/>
              </a:solidFill>
            </a:endParaRPr>
          </a:p>
          <a:p>
            <a:pPr marL="685800" lvl="1" indent="-304800" algn="l" rtl="0">
              <a:lnSpc>
                <a:spcPct val="90000"/>
              </a:lnSpc>
              <a:spcBef>
                <a:spcPts val="1000"/>
              </a:spcBef>
              <a:spcAft>
                <a:spcPts val="0"/>
              </a:spcAft>
              <a:buClr>
                <a:schemeClr val="lt1"/>
              </a:buClr>
              <a:buSzPts val="3000"/>
              <a:buChar char="•"/>
            </a:pPr>
            <a:r>
              <a:rPr lang="en-US" sz="3000">
                <a:solidFill>
                  <a:srgbClr val="FFFFFF"/>
                </a:solidFill>
              </a:rPr>
              <a:t>Thank you for viewing our presentation. We are honored to have been selected for the final round. </a:t>
            </a:r>
            <a:endParaRPr sz="3000">
              <a:solidFill>
                <a:srgbClr val="FFFFFF"/>
              </a:solidFill>
            </a:endParaRPr>
          </a:p>
          <a:p>
            <a:pPr marL="685800" lvl="0" indent="0" algn="l" rtl="0">
              <a:lnSpc>
                <a:spcPct val="80000"/>
              </a:lnSpc>
              <a:spcBef>
                <a:spcPts val="500"/>
              </a:spcBef>
              <a:spcAft>
                <a:spcPts val="0"/>
              </a:spcAft>
              <a:buSzPts val="1800"/>
              <a:buNone/>
            </a:pPr>
            <a:endParaRPr sz="3000">
              <a:solidFill>
                <a:srgbClr val="FFFFFF"/>
              </a:solidFill>
            </a:endParaRPr>
          </a:p>
          <a:p>
            <a:pPr marL="228600" lvl="0" indent="-134620" algn="l" rtl="0">
              <a:lnSpc>
                <a:spcPct val="80000"/>
              </a:lnSpc>
              <a:spcBef>
                <a:spcPts val="1000"/>
              </a:spcBef>
              <a:spcAft>
                <a:spcPts val="0"/>
              </a:spcAft>
              <a:buClr>
                <a:schemeClr val="dk1"/>
              </a:buClr>
              <a:buSzPts val="1480"/>
              <a:buFont typeface="Calibri"/>
              <a:buNone/>
            </a:pPr>
            <a:endParaRPr sz="3000">
              <a:solidFill>
                <a:schemeClr val="lt1"/>
              </a:solidFill>
            </a:endParaRPr>
          </a:p>
        </p:txBody>
      </p:sp>
      <p:pic>
        <p:nvPicPr>
          <p:cNvPr id="537" name="Google Shape;537;g8d0fc9ea0f_0_47"/>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538" name="Google Shape;538;g8d0fc9ea0f_0_47"/>
          <p:cNvSpPr txBox="1">
            <a:spLocks noGrp="1"/>
          </p:cNvSpPr>
          <p:nvPr>
            <p:ph type="sldNum" idx="12"/>
          </p:nvPr>
        </p:nvSpPr>
        <p:spPr>
          <a:xfrm>
            <a:off x="8609681" y="6231829"/>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2"/>
        <p:cNvGrpSpPr/>
        <p:nvPr/>
      </p:nvGrpSpPr>
      <p:grpSpPr>
        <a:xfrm>
          <a:off x="0" y="0"/>
          <a:ext cx="0" cy="0"/>
          <a:chOff x="0" y="0"/>
          <a:chExt cx="0" cy="0"/>
        </a:xfrm>
      </p:grpSpPr>
      <p:sp>
        <p:nvSpPr>
          <p:cNvPr id="543" name="Google Shape;543;g8d35f92b85_0_0"/>
          <p:cNvSpPr/>
          <p:nvPr/>
        </p:nvSpPr>
        <p:spPr>
          <a:xfrm>
            <a:off x="321564" y="320040"/>
            <a:ext cx="11548800" cy="62178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4" name="Google Shape;544;g8d35f92b85_0_0"/>
          <p:cNvSpPr txBox="1">
            <a:spLocks noGrp="1"/>
          </p:cNvSpPr>
          <p:nvPr>
            <p:ph type="title"/>
          </p:nvPr>
        </p:nvSpPr>
        <p:spPr>
          <a:xfrm>
            <a:off x="838200" y="6318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Special Thanks</a:t>
            </a:r>
            <a:endParaRPr/>
          </a:p>
        </p:txBody>
      </p:sp>
      <p:cxnSp>
        <p:nvCxnSpPr>
          <p:cNvPr id="545" name="Google Shape;545;g8d35f92b85_0_0"/>
          <p:cNvCxnSpPr/>
          <p:nvPr/>
        </p:nvCxnSpPr>
        <p:spPr>
          <a:xfrm>
            <a:off x="897636" y="1957388"/>
            <a:ext cx="10396800" cy="0"/>
          </a:xfrm>
          <a:prstGeom prst="straightConnector1">
            <a:avLst/>
          </a:prstGeom>
          <a:noFill/>
          <a:ln w="22225" cap="flat" cmpd="sng">
            <a:solidFill>
              <a:schemeClr val="lt1"/>
            </a:solidFill>
            <a:prstDash val="solid"/>
            <a:miter lim="800000"/>
            <a:headEnd type="none" w="sm" len="sm"/>
            <a:tailEnd type="none" w="sm" len="sm"/>
          </a:ln>
        </p:spPr>
      </p:cxnSp>
      <p:sp>
        <p:nvSpPr>
          <p:cNvPr id="546" name="Google Shape;546;g8d35f92b85_0_0"/>
          <p:cNvSpPr txBox="1">
            <a:spLocks noGrp="1"/>
          </p:cNvSpPr>
          <p:nvPr>
            <p:ph type="body" idx="1"/>
          </p:nvPr>
        </p:nvSpPr>
        <p:spPr>
          <a:xfrm>
            <a:off x="470896" y="1853637"/>
            <a:ext cx="10881900" cy="4222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r>
              <a:rPr lang="en-US" sz="2100">
                <a:solidFill>
                  <a:srgbClr val="FFFFFF"/>
                </a:solidFill>
              </a:rPr>
              <a:t>A special thanks to those who have taught us all we know about football and data science:</a:t>
            </a:r>
            <a:endParaRPr sz="2100">
              <a:solidFill>
                <a:srgbClr val="FFFFFF"/>
              </a:solidFill>
            </a:endParaRPr>
          </a:p>
          <a:p>
            <a:pPr marL="685800" lvl="1" indent="-292100" algn="l" rtl="0">
              <a:lnSpc>
                <a:spcPct val="90000"/>
              </a:lnSpc>
              <a:spcBef>
                <a:spcPts val="1000"/>
              </a:spcBef>
              <a:spcAft>
                <a:spcPts val="0"/>
              </a:spcAft>
              <a:buClr>
                <a:schemeClr val="lt1"/>
              </a:buClr>
              <a:buSzPts val="2800"/>
              <a:buChar char="•"/>
            </a:pPr>
            <a:r>
              <a:rPr lang="en-US" sz="2800">
                <a:solidFill>
                  <a:srgbClr val="FFFFFF"/>
                </a:solidFill>
              </a:rPr>
              <a:t>Jake Dembow, Offensive Coordinator/OL Coach, Marist College</a:t>
            </a:r>
            <a:endParaRPr sz="2800">
              <a:solidFill>
                <a:srgbClr val="FFFFFF"/>
              </a:solidFill>
            </a:endParaRPr>
          </a:p>
          <a:p>
            <a:pPr marL="685800" lvl="1" indent="-292100" algn="l" rtl="0">
              <a:lnSpc>
                <a:spcPct val="90000"/>
              </a:lnSpc>
              <a:spcBef>
                <a:spcPts val="1000"/>
              </a:spcBef>
              <a:spcAft>
                <a:spcPts val="0"/>
              </a:spcAft>
              <a:buClr>
                <a:srgbClr val="FFFFFF"/>
              </a:buClr>
              <a:buSzPts val="2800"/>
              <a:buChar char="•"/>
            </a:pPr>
            <a:r>
              <a:rPr lang="en-US" sz="2800">
                <a:solidFill>
                  <a:srgbClr val="FFFFFF"/>
                </a:solidFill>
              </a:rPr>
              <a:t>Tank Wright, Defensive Line Coach, Army</a:t>
            </a:r>
            <a:endParaRPr sz="2800">
              <a:solidFill>
                <a:srgbClr val="FFFFFF"/>
              </a:solidFill>
            </a:endParaRPr>
          </a:p>
          <a:p>
            <a:pPr marL="685800" lvl="1" indent="-279400" algn="l" rtl="0">
              <a:lnSpc>
                <a:spcPct val="90000"/>
              </a:lnSpc>
              <a:spcBef>
                <a:spcPts val="1000"/>
              </a:spcBef>
              <a:spcAft>
                <a:spcPts val="0"/>
              </a:spcAft>
              <a:buClr>
                <a:srgbClr val="FFFFFF"/>
              </a:buClr>
              <a:buSzPts val="2600"/>
              <a:buChar char="•"/>
            </a:pPr>
            <a:r>
              <a:rPr lang="en-US" sz="2600">
                <a:solidFill>
                  <a:srgbClr val="FFFFFF"/>
                </a:solidFill>
              </a:rPr>
              <a:t>Dr. Phanindra Wunnava, Chair of Applied Economics, Middlebury College</a:t>
            </a:r>
            <a:endParaRPr sz="2600">
              <a:solidFill>
                <a:srgbClr val="FFFFFF"/>
              </a:solidFill>
            </a:endParaRPr>
          </a:p>
          <a:p>
            <a:pPr marL="685800" lvl="1" indent="-279400" algn="l" rtl="0">
              <a:lnSpc>
                <a:spcPct val="90000"/>
              </a:lnSpc>
              <a:spcBef>
                <a:spcPts val="1000"/>
              </a:spcBef>
              <a:spcAft>
                <a:spcPts val="0"/>
              </a:spcAft>
              <a:buClr>
                <a:srgbClr val="FFFFFF"/>
              </a:buClr>
              <a:buSzPts val="2600"/>
              <a:buChar char="•"/>
            </a:pPr>
            <a:r>
              <a:rPr lang="en-US" sz="2600">
                <a:solidFill>
                  <a:srgbClr val="FFFFFF"/>
                </a:solidFill>
              </a:rPr>
              <a:t>Dr. David Munro, Assistant Professor of Economics, Middlebury College</a:t>
            </a:r>
            <a:endParaRPr sz="2600">
              <a:solidFill>
                <a:srgbClr val="FFFFFF"/>
              </a:solidFill>
            </a:endParaRPr>
          </a:p>
          <a:p>
            <a:pPr marL="685800" lvl="1" indent="-260350" algn="l" rtl="0">
              <a:lnSpc>
                <a:spcPct val="90000"/>
              </a:lnSpc>
              <a:spcBef>
                <a:spcPts val="1000"/>
              </a:spcBef>
              <a:spcAft>
                <a:spcPts val="0"/>
              </a:spcAft>
              <a:buClr>
                <a:srgbClr val="FFFFFF"/>
              </a:buClr>
              <a:buSzPts val="2300"/>
              <a:buChar char="•"/>
            </a:pPr>
            <a:r>
              <a:rPr lang="en-US" sz="2300">
                <a:solidFill>
                  <a:srgbClr val="FFFFFF"/>
                </a:solidFill>
              </a:rPr>
              <a:t>Dr. Dan Bernhardt, Professor of Economics, University of Illinois Urbana-Champaign </a:t>
            </a:r>
            <a:endParaRPr sz="2300">
              <a:solidFill>
                <a:srgbClr val="FFFFFF"/>
              </a:solidFill>
            </a:endParaRPr>
          </a:p>
          <a:p>
            <a:pPr marL="685800" lvl="1" indent="-292100" algn="l" rtl="0">
              <a:lnSpc>
                <a:spcPct val="90000"/>
              </a:lnSpc>
              <a:spcBef>
                <a:spcPts val="1000"/>
              </a:spcBef>
              <a:spcAft>
                <a:spcPts val="0"/>
              </a:spcAft>
              <a:buClr>
                <a:srgbClr val="FFFFFF"/>
              </a:buClr>
              <a:buSzPts val="2800"/>
              <a:buChar char="•"/>
            </a:pPr>
            <a:r>
              <a:rPr lang="en-US" sz="2800">
                <a:solidFill>
                  <a:srgbClr val="FFFFFF"/>
                </a:solidFill>
              </a:rPr>
              <a:t>Dan Rogan</a:t>
            </a:r>
            <a:endParaRPr sz="2800">
              <a:solidFill>
                <a:srgbClr val="FFFFFF"/>
              </a:solidFill>
            </a:endParaRPr>
          </a:p>
          <a:p>
            <a:pPr marL="685800" lvl="1" indent="-292100" algn="l" rtl="0">
              <a:lnSpc>
                <a:spcPct val="90000"/>
              </a:lnSpc>
              <a:spcBef>
                <a:spcPts val="1000"/>
              </a:spcBef>
              <a:spcAft>
                <a:spcPts val="0"/>
              </a:spcAft>
              <a:buClr>
                <a:srgbClr val="FFFFFF"/>
              </a:buClr>
              <a:buSzPts val="2800"/>
              <a:buChar char="•"/>
            </a:pPr>
            <a:r>
              <a:rPr lang="en-US" sz="2800">
                <a:solidFill>
                  <a:srgbClr val="FFFFFF"/>
                </a:solidFill>
              </a:rPr>
              <a:t>Dave Caputi, Offensive Coordinator/OL Coach, Middlebury</a:t>
            </a:r>
            <a:endParaRPr sz="2800">
              <a:solidFill>
                <a:srgbClr val="FFFFFF"/>
              </a:solidFill>
            </a:endParaRPr>
          </a:p>
          <a:p>
            <a:pPr marL="1371600" lvl="2" indent="-406400" algn="l" rtl="0">
              <a:lnSpc>
                <a:spcPct val="90000"/>
              </a:lnSpc>
              <a:spcBef>
                <a:spcPts val="1000"/>
              </a:spcBef>
              <a:spcAft>
                <a:spcPts val="0"/>
              </a:spcAft>
              <a:buClr>
                <a:srgbClr val="FFFFFF"/>
              </a:buClr>
              <a:buSzPts val="2800"/>
              <a:buChar char="•"/>
            </a:pPr>
            <a:r>
              <a:rPr lang="en-US" sz="2800">
                <a:solidFill>
                  <a:srgbClr val="FFFFFF"/>
                </a:solidFill>
              </a:rPr>
              <a:t>The entire Middlebury football family. “Cheer Boys, Cheer!” </a:t>
            </a:r>
            <a:endParaRPr sz="2800">
              <a:solidFill>
                <a:srgbClr val="FFFFFF"/>
              </a:solidFill>
            </a:endParaRPr>
          </a:p>
          <a:p>
            <a:pPr marL="685800" lvl="0" indent="0" algn="l" rtl="0">
              <a:lnSpc>
                <a:spcPct val="80000"/>
              </a:lnSpc>
              <a:spcBef>
                <a:spcPts val="500"/>
              </a:spcBef>
              <a:spcAft>
                <a:spcPts val="0"/>
              </a:spcAft>
              <a:buSzPts val="1800"/>
              <a:buNone/>
            </a:pPr>
            <a:endParaRPr sz="3000">
              <a:solidFill>
                <a:srgbClr val="FFFFFF"/>
              </a:solidFill>
            </a:endParaRPr>
          </a:p>
          <a:p>
            <a:pPr marL="228600" lvl="0" indent="-134620" algn="l" rtl="0">
              <a:lnSpc>
                <a:spcPct val="80000"/>
              </a:lnSpc>
              <a:spcBef>
                <a:spcPts val="1000"/>
              </a:spcBef>
              <a:spcAft>
                <a:spcPts val="0"/>
              </a:spcAft>
              <a:buClr>
                <a:schemeClr val="dk1"/>
              </a:buClr>
              <a:buSzPts val="1480"/>
              <a:buFont typeface="Calibri"/>
              <a:buNone/>
            </a:pPr>
            <a:endParaRPr sz="3000">
              <a:solidFill>
                <a:schemeClr val="lt1"/>
              </a:solidFill>
            </a:endParaRPr>
          </a:p>
        </p:txBody>
      </p:sp>
      <p:pic>
        <p:nvPicPr>
          <p:cNvPr id="547" name="Google Shape;547;g8d35f92b85_0_0"/>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548" name="Google Shape;548;g8d35f92b85_0_0"/>
          <p:cNvSpPr txBox="1">
            <a:spLocks noGrp="1"/>
          </p:cNvSpPr>
          <p:nvPr>
            <p:ph type="sldNum" idx="12"/>
          </p:nvPr>
        </p:nvSpPr>
        <p:spPr>
          <a:xfrm>
            <a:off x="8609681" y="6231829"/>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7"/>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21" name="Google Shape;121;p7"/>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122" name="Google Shape;122;p7"/>
          <p:cNvSpPr txBox="1"/>
          <p:nvPr/>
        </p:nvSpPr>
        <p:spPr>
          <a:xfrm>
            <a:off x="965862" y="953387"/>
            <a:ext cx="10396728"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chemeClr val="lt1"/>
                </a:solidFill>
                <a:latin typeface="Calibri"/>
                <a:ea typeface="Calibri"/>
                <a:cs typeface="Calibri"/>
                <a:sym typeface="Calibri"/>
              </a:rPr>
              <a:t>Alignment &amp; Gap System</a:t>
            </a:r>
            <a:endParaRPr sz="1400" b="0" i="0" u="none" strike="noStrike" cap="none">
              <a:solidFill>
                <a:srgbClr val="000000"/>
              </a:solidFill>
              <a:latin typeface="Arial"/>
              <a:ea typeface="Arial"/>
              <a:cs typeface="Arial"/>
              <a:sym typeface="Arial"/>
            </a:endParaRPr>
          </a:p>
        </p:txBody>
      </p:sp>
      <p:sp>
        <p:nvSpPr>
          <p:cNvPr id="123" name="Google Shape;123;p7"/>
          <p:cNvSpPr txBox="1"/>
          <p:nvPr/>
        </p:nvSpPr>
        <p:spPr>
          <a:xfrm>
            <a:off x="912150" y="4485943"/>
            <a:ext cx="10367700" cy="64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500" b="0" i="0" u="none" strike="noStrike" cap="none">
                <a:solidFill>
                  <a:schemeClr val="lt1"/>
                </a:solidFill>
                <a:latin typeface="Calibri"/>
                <a:ea typeface="Calibri"/>
                <a:cs typeface="Calibri"/>
                <a:sym typeface="Calibri"/>
              </a:rPr>
              <a:t>Defensive Players are numbered based on the gap they are in on the snap</a:t>
            </a:r>
            <a:endParaRPr sz="2500" b="0" i="0" u="none" strike="noStrike" cap="none">
              <a:solidFill>
                <a:srgbClr val="000000"/>
              </a:solidFill>
              <a:latin typeface="Arial"/>
              <a:ea typeface="Arial"/>
              <a:cs typeface="Arial"/>
              <a:sym typeface="Arial"/>
            </a:endParaRPr>
          </a:p>
        </p:txBody>
      </p:sp>
      <p:grpSp>
        <p:nvGrpSpPr>
          <p:cNvPr id="124" name="Google Shape;124;p7"/>
          <p:cNvGrpSpPr/>
          <p:nvPr/>
        </p:nvGrpSpPr>
        <p:grpSpPr>
          <a:xfrm>
            <a:off x="897636" y="2148817"/>
            <a:ext cx="10492326" cy="2145699"/>
            <a:chOff x="1245408" y="2152608"/>
            <a:chExt cx="10492326" cy="2145699"/>
          </a:xfrm>
        </p:grpSpPr>
        <p:sp>
          <p:nvSpPr>
            <p:cNvPr id="125" name="Google Shape;125;p7"/>
            <p:cNvSpPr txBox="1"/>
            <p:nvPr/>
          </p:nvSpPr>
          <p:spPr>
            <a:xfrm>
              <a:off x="4264947" y="2152608"/>
              <a:ext cx="435765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Our Linear Gap System </a:t>
              </a:r>
              <a:endParaRPr sz="1400" b="0" i="0" u="none" strike="noStrike" cap="none">
                <a:solidFill>
                  <a:srgbClr val="000000"/>
                </a:solidFill>
                <a:latin typeface="Arial"/>
                <a:ea typeface="Arial"/>
                <a:cs typeface="Arial"/>
                <a:sym typeface="Arial"/>
              </a:endParaRPr>
            </a:p>
          </p:txBody>
        </p:sp>
        <p:grpSp>
          <p:nvGrpSpPr>
            <p:cNvPr id="126" name="Google Shape;126;p7"/>
            <p:cNvGrpSpPr/>
            <p:nvPr/>
          </p:nvGrpSpPr>
          <p:grpSpPr>
            <a:xfrm>
              <a:off x="1245408" y="2450511"/>
              <a:ext cx="10492326" cy="1847796"/>
              <a:chOff x="690556" y="927534"/>
              <a:chExt cx="10492326" cy="1847796"/>
            </a:xfrm>
          </p:grpSpPr>
          <p:sp>
            <p:nvSpPr>
              <p:cNvPr id="127" name="Google Shape;127;p7"/>
              <p:cNvSpPr txBox="1"/>
              <p:nvPr/>
            </p:nvSpPr>
            <p:spPr>
              <a:xfrm>
                <a:off x="955159" y="993680"/>
                <a:ext cx="69472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28" name="Google Shape;128;p7"/>
              <p:cNvSpPr txBox="1"/>
              <p:nvPr/>
            </p:nvSpPr>
            <p:spPr>
              <a:xfrm>
                <a:off x="3658236" y="949864"/>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129" name="Google Shape;129;p7"/>
              <p:cNvSpPr txBox="1"/>
              <p:nvPr/>
            </p:nvSpPr>
            <p:spPr>
              <a:xfrm>
                <a:off x="4962978" y="965527"/>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130" name="Google Shape;130;p7"/>
              <p:cNvSpPr txBox="1"/>
              <p:nvPr/>
            </p:nvSpPr>
            <p:spPr>
              <a:xfrm>
                <a:off x="6215044" y="2405998"/>
                <a:ext cx="2302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131" name="Google Shape;131;p7"/>
              <p:cNvSpPr txBox="1"/>
              <p:nvPr/>
            </p:nvSpPr>
            <p:spPr>
              <a:xfrm>
                <a:off x="7630032" y="2379217"/>
                <a:ext cx="101709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sp>
            <p:nvSpPr>
              <p:cNvPr id="132" name="Google Shape;132;p7"/>
              <p:cNvSpPr txBox="1"/>
              <p:nvPr/>
            </p:nvSpPr>
            <p:spPr>
              <a:xfrm>
                <a:off x="9086730" y="2388703"/>
                <a:ext cx="51674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7</a:t>
                </a:r>
                <a:endParaRPr sz="1400" b="0" i="0" u="none" strike="noStrike" cap="none">
                  <a:solidFill>
                    <a:srgbClr val="000000"/>
                  </a:solidFill>
                  <a:latin typeface="Arial"/>
                  <a:ea typeface="Arial"/>
                  <a:cs typeface="Arial"/>
                  <a:sym typeface="Arial"/>
                </a:endParaRPr>
              </a:p>
            </p:txBody>
          </p:sp>
          <p:sp>
            <p:nvSpPr>
              <p:cNvPr id="133" name="Google Shape;133;p7"/>
              <p:cNvSpPr txBox="1"/>
              <p:nvPr/>
            </p:nvSpPr>
            <p:spPr>
              <a:xfrm>
                <a:off x="10351342" y="2370059"/>
                <a:ext cx="8315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8</a:t>
                </a:r>
                <a:endParaRPr sz="1400" b="0" i="0" u="none" strike="noStrike" cap="none">
                  <a:solidFill>
                    <a:srgbClr val="000000"/>
                  </a:solidFill>
                  <a:latin typeface="Arial"/>
                  <a:ea typeface="Arial"/>
                  <a:cs typeface="Arial"/>
                  <a:sym typeface="Arial"/>
                </a:endParaRPr>
              </a:p>
            </p:txBody>
          </p:sp>
          <p:cxnSp>
            <p:nvCxnSpPr>
              <p:cNvPr id="134" name="Google Shape;134;p7"/>
              <p:cNvCxnSpPr/>
              <p:nvPr/>
            </p:nvCxnSpPr>
            <p:spPr>
              <a:xfrm>
                <a:off x="690556" y="927534"/>
                <a:ext cx="10409046" cy="0"/>
              </a:xfrm>
              <a:prstGeom prst="straightConnector1">
                <a:avLst/>
              </a:prstGeom>
              <a:noFill/>
              <a:ln w="9525" cap="flat" cmpd="sng">
                <a:solidFill>
                  <a:schemeClr val="accent1"/>
                </a:solidFill>
                <a:prstDash val="solid"/>
                <a:miter lim="800000"/>
                <a:headEnd type="none" w="sm" len="sm"/>
                <a:tailEnd type="triangle" w="med" len="med"/>
              </a:ln>
            </p:spPr>
          </p:cxnSp>
        </p:grpSp>
        <p:grpSp>
          <p:nvGrpSpPr>
            <p:cNvPr id="135" name="Google Shape;135;p7"/>
            <p:cNvGrpSpPr/>
            <p:nvPr/>
          </p:nvGrpSpPr>
          <p:grpSpPr>
            <a:xfrm>
              <a:off x="1598436" y="2971182"/>
              <a:ext cx="9686725" cy="904356"/>
              <a:chOff x="1849390" y="4258774"/>
              <a:chExt cx="8741844" cy="666209"/>
            </a:xfrm>
          </p:grpSpPr>
          <p:grpSp>
            <p:nvGrpSpPr>
              <p:cNvPr id="136" name="Google Shape;136;p7"/>
              <p:cNvGrpSpPr/>
              <p:nvPr/>
            </p:nvGrpSpPr>
            <p:grpSpPr>
              <a:xfrm>
                <a:off x="1849390" y="4258774"/>
                <a:ext cx="8741844" cy="615127"/>
                <a:chOff x="1800226" y="4638675"/>
                <a:chExt cx="8741844" cy="615127"/>
              </a:xfrm>
            </p:grpSpPr>
            <p:grpSp>
              <p:nvGrpSpPr>
                <p:cNvPr id="137" name="Google Shape;137;p7"/>
                <p:cNvGrpSpPr/>
                <p:nvPr/>
              </p:nvGrpSpPr>
              <p:grpSpPr>
                <a:xfrm>
                  <a:off x="1800226" y="4638675"/>
                  <a:ext cx="8741844" cy="615127"/>
                  <a:chOff x="366051" y="3790899"/>
                  <a:chExt cx="11120523" cy="945693"/>
                </a:xfrm>
              </p:grpSpPr>
              <p:sp>
                <p:nvSpPr>
                  <p:cNvPr id="138" name="Google Shape;138;p7"/>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7"/>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7"/>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7"/>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2" name="Google Shape;142;p7"/>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7"/>
                  <p:cNvSpPr/>
                  <p:nvPr/>
                </p:nvSpPr>
                <p:spPr>
                  <a:xfrm>
                    <a:off x="693959"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 name="Google Shape;144;p7"/>
                  <p:cNvSpPr txBox="1"/>
                  <p:nvPr/>
                </p:nvSpPr>
                <p:spPr>
                  <a:xfrm>
                    <a:off x="5464852" y="4246307"/>
                    <a:ext cx="11155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Ball</a:t>
                    </a:r>
                    <a:endParaRPr sz="1400" b="0" i="0" u="none" strike="noStrike" cap="none">
                      <a:solidFill>
                        <a:srgbClr val="000000"/>
                      </a:solidFill>
                      <a:latin typeface="Arial"/>
                      <a:ea typeface="Arial"/>
                      <a:cs typeface="Arial"/>
                      <a:sym typeface="Arial"/>
                    </a:endParaRPr>
                  </a:p>
                </p:txBody>
              </p:sp>
              <p:sp>
                <p:nvSpPr>
                  <p:cNvPr id="145" name="Google Shape;145;p7"/>
                  <p:cNvSpPr txBox="1"/>
                  <p:nvPr/>
                </p:nvSpPr>
                <p:spPr>
                  <a:xfrm>
                    <a:off x="6034525" y="3810819"/>
                    <a:ext cx="623237"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46" name="Google Shape;146;p7"/>
                  <p:cNvSpPr txBox="1"/>
                  <p:nvPr/>
                </p:nvSpPr>
                <p:spPr>
                  <a:xfrm>
                    <a:off x="5194383" y="3815940"/>
                    <a:ext cx="627753"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47" name="Google Shape;147;p7"/>
                  <p:cNvSpPr txBox="1"/>
                  <p:nvPr/>
                </p:nvSpPr>
                <p:spPr>
                  <a:xfrm>
                    <a:off x="3640012" y="3813009"/>
                    <a:ext cx="446259"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148" name="Google Shape;148;p7"/>
                  <p:cNvSpPr txBox="1"/>
                  <p:nvPr/>
                </p:nvSpPr>
                <p:spPr>
                  <a:xfrm>
                    <a:off x="7544174" y="3804076"/>
                    <a:ext cx="480064"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149" name="Google Shape;149;p7"/>
                  <p:cNvSpPr txBox="1"/>
                  <p:nvPr/>
                </p:nvSpPr>
                <p:spPr>
                  <a:xfrm>
                    <a:off x="2129998" y="3810819"/>
                    <a:ext cx="504423"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150" name="Google Shape;150;p7"/>
                  <p:cNvSpPr txBox="1"/>
                  <p:nvPr/>
                </p:nvSpPr>
                <p:spPr>
                  <a:xfrm>
                    <a:off x="9154594" y="3795027"/>
                    <a:ext cx="601161" cy="5678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151" name="Google Shape;151;p7"/>
                  <p:cNvSpPr txBox="1"/>
                  <p:nvPr/>
                </p:nvSpPr>
                <p:spPr>
                  <a:xfrm>
                    <a:off x="1611803" y="3809902"/>
                    <a:ext cx="467298" cy="5678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7</a:t>
                    </a:r>
                    <a:endParaRPr sz="1400" b="0" i="0" u="none" strike="noStrike" cap="none">
                      <a:solidFill>
                        <a:srgbClr val="000000"/>
                      </a:solidFill>
                      <a:latin typeface="Arial"/>
                      <a:ea typeface="Arial"/>
                      <a:cs typeface="Arial"/>
                      <a:sym typeface="Arial"/>
                    </a:endParaRPr>
                  </a:p>
                </p:txBody>
              </p:sp>
              <p:sp>
                <p:nvSpPr>
                  <p:cNvPr id="152" name="Google Shape;152;p7"/>
                  <p:cNvSpPr txBox="1"/>
                  <p:nvPr/>
                </p:nvSpPr>
                <p:spPr>
                  <a:xfrm>
                    <a:off x="4856117" y="4184734"/>
                    <a:ext cx="374178" cy="418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153" name="Google Shape;153;p7"/>
                  <p:cNvSpPr txBox="1"/>
                  <p:nvPr/>
                </p:nvSpPr>
                <p:spPr>
                  <a:xfrm>
                    <a:off x="6309359" y="4141703"/>
                    <a:ext cx="572862" cy="418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154" name="Google Shape;154;p7"/>
                  <p:cNvSpPr txBox="1"/>
                  <p:nvPr/>
                </p:nvSpPr>
                <p:spPr>
                  <a:xfrm>
                    <a:off x="3367715" y="4169664"/>
                    <a:ext cx="1493698" cy="418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155" name="Google Shape;155;p7"/>
                  <p:cNvSpPr txBox="1"/>
                  <p:nvPr/>
                </p:nvSpPr>
                <p:spPr>
                  <a:xfrm>
                    <a:off x="7887921" y="4149224"/>
                    <a:ext cx="458413" cy="418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156" name="Google Shape;156;p7"/>
                  <p:cNvSpPr txBox="1"/>
                  <p:nvPr/>
                </p:nvSpPr>
                <p:spPr>
                  <a:xfrm>
                    <a:off x="1841051" y="4145400"/>
                    <a:ext cx="595063" cy="418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C</a:t>
                    </a:r>
                    <a:endParaRPr sz="1400" b="0" i="0" u="none" strike="noStrike" cap="none">
                      <a:solidFill>
                        <a:srgbClr val="000000"/>
                      </a:solidFill>
                      <a:latin typeface="Arial"/>
                      <a:ea typeface="Arial"/>
                      <a:cs typeface="Arial"/>
                      <a:sym typeface="Arial"/>
                    </a:endParaRPr>
                  </a:p>
                </p:txBody>
              </p:sp>
              <p:sp>
                <p:nvSpPr>
                  <p:cNvPr id="157" name="Google Shape;157;p7"/>
                  <p:cNvSpPr txBox="1"/>
                  <p:nvPr/>
                </p:nvSpPr>
                <p:spPr>
                  <a:xfrm>
                    <a:off x="9533836" y="4124427"/>
                    <a:ext cx="1952738" cy="418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C</a:t>
                    </a:r>
                    <a:endParaRPr sz="1400" b="0" i="0" u="none" strike="noStrike" cap="none">
                      <a:solidFill>
                        <a:srgbClr val="000000"/>
                      </a:solidFill>
                      <a:latin typeface="Arial"/>
                      <a:ea typeface="Arial"/>
                      <a:cs typeface="Arial"/>
                      <a:sym typeface="Arial"/>
                    </a:endParaRPr>
                  </a:p>
                </p:txBody>
              </p:sp>
              <p:sp>
                <p:nvSpPr>
                  <p:cNvPr id="158" name="Google Shape;158;p7"/>
                  <p:cNvSpPr txBox="1"/>
                  <p:nvPr/>
                </p:nvSpPr>
                <p:spPr>
                  <a:xfrm>
                    <a:off x="366051" y="4196230"/>
                    <a:ext cx="1216644" cy="418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D</a:t>
                    </a:r>
                    <a:endParaRPr sz="1400" b="0" i="0" u="none" strike="noStrike" cap="none">
                      <a:solidFill>
                        <a:srgbClr val="000000"/>
                      </a:solidFill>
                      <a:latin typeface="Arial"/>
                      <a:ea typeface="Arial"/>
                      <a:cs typeface="Arial"/>
                      <a:sym typeface="Arial"/>
                    </a:endParaRPr>
                  </a:p>
                </p:txBody>
              </p:sp>
              <p:sp>
                <p:nvSpPr>
                  <p:cNvPr id="159" name="Google Shape;159;p7"/>
                  <p:cNvSpPr txBox="1"/>
                  <p:nvPr/>
                </p:nvSpPr>
                <p:spPr>
                  <a:xfrm>
                    <a:off x="4132180" y="3823148"/>
                    <a:ext cx="446259"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60" name="Google Shape;160;p7"/>
                  <p:cNvSpPr txBox="1"/>
                  <p:nvPr/>
                </p:nvSpPr>
                <p:spPr>
                  <a:xfrm>
                    <a:off x="7100384" y="3813771"/>
                    <a:ext cx="568222"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61" name="Google Shape;161;p7"/>
                  <p:cNvSpPr txBox="1"/>
                  <p:nvPr/>
                </p:nvSpPr>
                <p:spPr>
                  <a:xfrm>
                    <a:off x="8679802" y="3790899"/>
                    <a:ext cx="485984"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162" name="Google Shape;162;p7"/>
                  <p:cNvSpPr txBox="1"/>
                  <p:nvPr/>
                </p:nvSpPr>
                <p:spPr>
                  <a:xfrm>
                    <a:off x="2613797" y="3813009"/>
                    <a:ext cx="613128"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163" name="Google Shape;163;p7"/>
                  <p:cNvSpPr txBox="1"/>
                  <p:nvPr/>
                </p:nvSpPr>
                <p:spPr>
                  <a:xfrm>
                    <a:off x="1107530" y="3808677"/>
                    <a:ext cx="5305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sp>
                <p:nvSpPr>
                  <p:cNvPr id="164" name="Google Shape;164;p7"/>
                  <p:cNvSpPr txBox="1"/>
                  <p:nvPr/>
                </p:nvSpPr>
                <p:spPr>
                  <a:xfrm>
                    <a:off x="4552571" y="3815613"/>
                    <a:ext cx="516738"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2i</a:t>
                    </a:r>
                    <a:endParaRPr sz="1400" b="0" i="0" u="none" strike="noStrike" cap="none">
                      <a:solidFill>
                        <a:srgbClr val="000000"/>
                      </a:solidFill>
                      <a:latin typeface="Arial"/>
                      <a:ea typeface="Arial"/>
                      <a:cs typeface="Arial"/>
                      <a:sym typeface="Arial"/>
                    </a:endParaRPr>
                  </a:p>
                </p:txBody>
              </p:sp>
              <p:sp>
                <p:nvSpPr>
                  <p:cNvPr id="165" name="Google Shape;165;p7"/>
                  <p:cNvSpPr txBox="1"/>
                  <p:nvPr/>
                </p:nvSpPr>
                <p:spPr>
                  <a:xfrm>
                    <a:off x="6589930" y="3815933"/>
                    <a:ext cx="5386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2i</a:t>
                    </a:r>
                    <a:endParaRPr sz="1400" b="0" i="0" u="none" strike="noStrike" cap="none">
                      <a:solidFill>
                        <a:srgbClr val="000000"/>
                      </a:solidFill>
                      <a:latin typeface="Arial"/>
                      <a:ea typeface="Arial"/>
                      <a:cs typeface="Arial"/>
                      <a:sym typeface="Arial"/>
                    </a:endParaRPr>
                  </a:p>
                </p:txBody>
              </p:sp>
              <p:sp>
                <p:nvSpPr>
                  <p:cNvPr id="166" name="Google Shape;166;p7"/>
                  <p:cNvSpPr txBox="1"/>
                  <p:nvPr/>
                </p:nvSpPr>
                <p:spPr>
                  <a:xfrm>
                    <a:off x="3030018" y="3823148"/>
                    <a:ext cx="508335"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4i</a:t>
                    </a:r>
                    <a:endParaRPr sz="1400" b="0" i="0" u="none" strike="noStrike" cap="none">
                      <a:solidFill>
                        <a:srgbClr val="000000"/>
                      </a:solidFill>
                      <a:latin typeface="Arial"/>
                      <a:ea typeface="Arial"/>
                      <a:cs typeface="Arial"/>
                      <a:sym typeface="Arial"/>
                    </a:endParaRPr>
                  </a:p>
                </p:txBody>
              </p:sp>
              <p:sp>
                <p:nvSpPr>
                  <p:cNvPr id="167" name="Google Shape;167;p7"/>
                  <p:cNvSpPr txBox="1"/>
                  <p:nvPr/>
                </p:nvSpPr>
                <p:spPr>
                  <a:xfrm>
                    <a:off x="8198769" y="3813771"/>
                    <a:ext cx="532791" cy="5678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4i</a:t>
                    </a:r>
                    <a:endParaRPr sz="1400" b="0" i="0" u="none" strike="noStrike" cap="none">
                      <a:solidFill>
                        <a:srgbClr val="000000"/>
                      </a:solidFill>
                      <a:latin typeface="Arial"/>
                      <a:ea typeface="Arial"/>
                      <a:cs typeface="Arial"/>
                      <a:sym typeface="Arial"/>
                    </a:endParaRPr>
                  </a:p>
                </p:txBody>
              </p:sp>
              <p:sp>
                <p:nvSpPr>
                  <p:cNvPr id="168" name="Google Shape;168;p7"/>
                  <p:cNvSpPr txBox="1"/>
                  <p:nvPr/>
                </p:nvSpPr>
                <p:spPr>
                  <a:xfrm>
                    <a:off x="10123806" y="3808212"/>
                    <a:ext cx="601161" cy="5678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7</a:t>
                    </a:r>
                    <a:endParaRPr sz="1400" b="0" i="0" u="none" strike="noStrike" cap="none">
                      <a:solidFill>
                        <a:srgbClr val="000000"/>
                      </a:solidFill>
                      <a:latin typeface="Arial"/>
                      <a:ea typeface="Arial"/>
                      <a:cs typeface="Arial"/>
                      <a:sym typeface="Arial"/>
                    </a:endParaRPr>
                  </a:p>
                </p:txBody>
              </p:sp>
            </p:grpSp>
            <p:sp>
              <p:nvSpPr>
                <p:cNvPr id="169" name="Google Shape;169;p7"/>
                <p:cNvSpPr txBox="1"/>
                <p:nvPr/>
              </p:nvSpPr>
              <p:spPr>
                <a:xfrm>
                  <a:off x="1904182" y="4663467"/>
                  <a:ext cx="36734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9</a:t>
                  </a:r>
                  <a:endParaRPr sz="1400" b="0" i="0" u="none" strike="noStrike" cap="none">
                    <a:solidFill>
                      <a:srgbClr val="000000"/>
                    </a:solidFill>
                    <a:latin typeface="Arial"/>
                    <a:ea typeface="Arial"/>
                    <a:cs typeface="Arial"/>
                    <a:sym typeface="Arial"/>
                  </a:endParaRPr>
                </a:p>
              </p:txBody>
            </p:sp>
            <p:sp>
              <p:nvSpPr>
                <p:cNvPr id="170" name="Google Shape;170;p7"/>
                <p:cNvSpPr txBox="1"/>
                <p:nvPr/>
              </p:nvSpPr>
              <p:spPr>
                <a:xfrm>
                  <a:off x="5920807" y="4656928"/>
                  <a:ext cx="3070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0</a:t>
                  </a:r>
                  <a:endParaRPr sz="1400" b="0" i="0" u="none" strike="noStrike" cap="none">
                    <a:solidFill>
                      <a:srgbClr val="000000"/>
                    </a:solidFill>
                    <a:latin typeface="Arial"/>
                    <a:ea typeface="Arial"/>
                    <a:cs typeface="Arial"/>
                    <a:sym typeface="Arial"/>
                  </a:endParaRPr>
                </a:p>
              </p:txBody>
            </p:sp>
          </p:grpSp>
          <p:sp>
            <p:nvSpPr>
              <p:cNvPr id="171" name="Google Shape;171;p7"/>
              <p:cNvSpPr txBox="1"/>
              <p:nvPr/>
            </p:nvSpPr>
            <p:spPr>
              <a:xfrm>
                <a:off x="2435302" y="4555651"/>
                <a:ext cx="2596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Y</a:t>
                </a:r>
                <a:endParaRPr sz="1400" b="0" i="0" u="none" strike="noStrike" cap="none">
                  <a:solidFill>
                    <a:srgbClr val="000000"/>
                  </a:solidFill>
                  <a:latin typeface="Arial"/>
                  <a:ea typeface="Arial"/>
                  <a:cs typeface="Arial"/>
                  <a:sym typeface="Arial"/>
                </a:endParaRPr>
              </a:p>
            </p:txBody>
          </p:sp>
        </p:grpSp>
        <p:sp>
          <p:nvSpPr>
            <p:cNvPr id="172" name="Google Shape;172;p7"/>
            <p:cNvSpPr txBox="1"/>
            <p:nvPr/>
          </p:nvSpPr>
          <p:spPr>
            <a:xfrm>
              <a:off x="2883260" y="2458118"/>
              <a:ext cx="3911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73" name="Google Shape;173;p7"/>
            <p:cNvSpPr txBox="1"/>
            <p:nvPr/>
          </p:nvSpPr>
          <p:spPr>
            <a:xfrm>
              <a:off x="6761492" y="2479507"/>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174" name="Google Shape;174;p7"/>
            <p:cNvSpPr txBox="1"/>
            <p:nvPr/>
          </p:nvSpPr>
          <p:spPr>
            <a:xfrm>
              <a:off x="8138959" y="2479507"/>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sp>
          <p:nvSpPr>
            <p:cNvPr id="175" name="Google Shape;175;p7"/>
            <p:cNvSpPr txBox="1"/>
            <p:nvPr/>
          </p:nvSpPr>
          <p:spPr>
            <a:xfrm>
              <a:off x="9585200" y="2504112"/>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7</a:t>
              </a:r>
              <a:endParaRPr sz="1400" b="0" i="0" u="none" strike="noStrike" cap="none">
                <a:solidFill>
                  <a:srgbClr val="000000"/>
                </a:solidFill>
                <a:latin typeface="Arial"/>
                <a:ea typeface="Arial"/>
                <a:cs typeface="Arial"/>
                <a:sym typeface="Arial"/>
              </a:endParaRPr>
            </a:p>
          </p:txBody>
        </p:sp>
        <p:sp>
          <p:nvSpPr>
            <p:cNvPr id="176" name="Google Shape;176;p7"/>
            <p:cNvSpPr txBox="1"/>
            <p:nvPr/>
          </p:nvSpPr>
          <p:spPr>
            <a:xfrm>
              <a:off x="10843701" y="2520000"/>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8</a:t>
              </a:r>
              <a:endParaRPr sz="1400" b="0" i="0" u="none" strike="noStrike" cap="none">
                <a:solidFill>
                  <a:srgbClr val="000000"/>
                </a:solidFill>
                <a:latin typeface="Arial"/>
                <a:ea typeface="Arial"/>
                <a:cs typeface="Arial"/>
                <a:sym typeface="Arial"/>
              </a:endParaRPr>
            </a:p>
          </p:txBody>
        </p:sp>
      </p:grpSp>
      <p:sp>
        <p:nvSpPr>
          <p:cNvPr id="177" name="Google Shape;177;p7"/>
          <p:cNvSpPr txBox="1"/>
          <p:nvPr/>
        </p:nvSpPr>
        <p:spPr>
          <a:xfrm>
            <a:off x="5172174" y="3941876"/>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178" name="Google Shape;178;p7"/>
          <p:cNvSpPr txBox="1"/>
          <p:nvPr/>
        </p:nvSpPr>
        <p:spPr>
          <a:xfrm>
            <a:off x="3890048" y="3952594"/>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179" name="Google Shape;179;p7"/>
          <p:cNvSpPr txBox="1"/>
          <p:nvPr/>
        </p:nvSpPr>
        <p:spPr>
          <a:xfrm>
            <a:off x="2525293" y="3958090"/>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80" name="Google Shape;180;p7"/>
          <p:cNvSpPr txBox="1"/>
          <p:nvPr/>
        </p:nvSpPr>
        <p:spPr>
          <a:xfrm>
            <a:off x="1162239" y="3925184"/>
            <a:ext cx="69472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pic>
        <p:nvPicPr>
          <p:cNvPr id="181" name="Google Shape;181;p7"/>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182" name="Google Shape;182;p7"/>
          <p:cNvSpPr txBox="1"/>
          <p:nvPr/>
        </p:nvSpPr>
        <p:spPr>
          <a:xfrm>
            <a:off x="662700" y="5364138"/>
            <a:ext cx="10866600" cy="64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500" b="0" i="0" u="none" strike="noStrike" cap="none">
                <a:solidFill>
                  <a:schemeClr val="lt1"/>
                </a:solidFill>
                <a:latin typeface="Calibri"/>
                <a:ea typeface="Calibri"/>
                <a:cs typeface="Calibri"/>
                <a:sym typeface="Calibri"/>
              </a:rPr>
              <a:t>Offensive runs are numbered on the same scale, with the number indicating the intended gap </a:t>
            </a:r>
            <a:endParaRPr sz="2500" b="0" i="0" u="none" strike="noStrike" cap="none">
              <a:solidFill>
                <a:srgbClr val="000000"/>
              </a:solidFill>
              <a:latin typeface="Arial"/>
              <a:ea typeface="Arial"/>
              <a:cs typeface="Arial"/>
              <a:sym typeface="Arial"/>
            </a:endParaRPr>
          </a:p>
        </p:txBody>
      </p:sp>
      <p:sp>
        <p:nvSpPr>
          <p:cNvPr id="183" name="Google Shape;183;p7"/>
          <p:cNvSpPr txBox="1">
            <a:spLocks noGrp="1"/>
          </p:cNvSpPr>
          <p:nvPr>
            <p:ph type="sldNum" idx="12"/>
          </p:nvPr>
        </p:nvSpPr>
        <p:spPr>
          <a:xfrm>
            <a:off x="8596948" y="6242323"/>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84" name="Google Shape;184;p7"/>
          <p:cNvSpPr txBox="1"/>
          <p:nvPr/>
        </p:nvSpPr>
        <p:spPr>
          <a:xfrm>
            <a:off x="10508742" y="3251736"/>
            <a:ext cx="10597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4"/>
                </a:solidFill>
                <a:latin typeface="Calibri"/>
                <a:ea typeface="Calibri"/>
                <a:cs typeface="Calibri"/>
                <a:sym typeface="Calibri"/>
              </a:rPr>
              <a:t>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2"/>
        <p:cNvGrpSpPr/>
        <p:nvPr/>
      </p:nvGrpSpPr>
      <p:grpSpPr>
        <a:xfrm>
          <a:off x="0" y="0"/>
          <a:ext cx="0" cy="0"/>
          <a:chOff x="0" y="0"/>
          <a:chExt cx="0" cy="0"/>
        </a:xfrm>
      </p:grpSpPr>
      <p:sp>
        <p:nvSpPr>
          <p:cNvPr id="553" name="Google Shape;553;p46"/>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4" name="Google Shape;554;p46"/>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5" name="Google Shape;555;p46"/>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Calibri"/>
              <a:buNone/>
            </a:pPr>
            <a:r>
              <a:rPr lang="en-US" sz="4800"/>
              <a:t>Appendix</a:t>
            </a:r>
            <a:endParaRPr/>
          </a:p>
        </p:txBody>
      </p:sp>
      <p:cxnSp>
        <p:nvCxnSpPr>
          <p:cNvPr id="556" name="Google Shape;556;p46"/>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pic>
        <p:nvPicPr>
          <p:cNvPr id="557" name="Google Shape;557;p46"/>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558" name="Google Shape;558;p46"/>
          <p:cNvSpPr txBox="1">
            <a:spLocks noGrp="1"/>
          </p:cNvSpPr>
          <p:nvPr>
            <p:ph type="sldNum" idx="12"/>
          </p:nvPr>
        </p:nvSpPr>
        <p:spPr>
          <a:xfrm>
            <a:off x="8598244" y="6244651"/>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2"/>
        <p:cNvGrpSpPr/>
        <p:nvPr/>
      </p:nvGrpSpPr>
      <p:grpSpPr>
        <a:xfrm>
          <a:off x="0" y="0"/>
          <a:ext cx="0" cy="0"/>
          <a:chOff x="0" y="0"/>
          <a:chExt cx="0" cy="0"/>
        </a:xfrm>
      </p:grpSpPr>
      <p:sp>
        <p:nvSpPr>
          <p:cNvPr id="563" name="Google Shape;563;p30"/>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4" name="Google Shape;564;p30"/>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Model 2 Visualizations (Odd alignments) </a:t>
            </a:r>
            <a:endParaRPr/>
          </a:p>
        </p:txBody>
      </p:sp>
      <p:cxnSp>
        <p:nvCxnSpPr>
          <p:cNvPr id="565" name="Google Shape;565;p30"/>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566" name="Google Shape;566;p30"/>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567" name="Google Shape;567;p30"/>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pic>
        <p:nvPicPr>
          <p:cNvPr id="568" name="Google Shape;568;p30"/>
          <p:cNvPicPr preferRelativeResize="0"/>
          <p:nvPr/>
        </p:nvPicPr>
        <p:blipFill rotWithShape="1">
          <a:blip r:embed="rId4">
            <a:alphaModFix/>
          </a:blip>
          <a:srcRect/>
          <a:stretch/>
        </p:blipFill>
        <p:spPr>
          <a:xfrm>
            <a:off x="4387850" y="2667609"/>
            <a:ext cx="3416300" cy="2717800"/>
          </a:xfrm>
          <a:prstGeom prst="rect">
            <a:avLst/>
          </a:prstGeom>
          <a:noFill/>
          <a:ln>
            <a:noFill/>
          </a:ln>
        </p:spPr>
      </p:pic>
      <p:pic>
        <p:nvPicPr>
          <p:cNvPr id="569" name="Google Shape;569;p30"/>
          <p:cNvPicPr preferRelativeResize="0"/>
          <p:nvPr/>
        </p:nvPicPr>
        <p:blipFill rotWithShape="1">
          <a:blip r:embed="rId5">
            <a:alphaModFix/>
          </a:blip>
          <a:srcRect/>
          <a:stretch/>
        </p:blipFill>
        <p:spPr>
          <a:xfrm>
            <a:off x="607670" y="2658791"/>
            <a:ext cx="3416300" cy="2717800"/>
          </a:xfrm>
          <a:prstGeom prst="rect">
            <a:avLst/>
          </a:prstGeom>
          <a:noFill/>
          <a:ln>
            <a:noFill/>
          </a:ln>
        </p:spPr>
      </p:pic>
      <p:pic>
        <p:nvPicPr>
          <p:cNvPr id="570" name="Google Shape;570;p30"/>
          <p:cNvPicPr preferRelativeResize="0"/>
          <p:nvPr/>
        </p:nvPicPr>
        <p:blipFill rotWithShape="1">
          <a:blip r:embed="rId6">
            <a:alphaModFix/>
          </a:blip>
          <a:srcRect/>
          <a:stretch/>
        </p:blipFill>
        <p:spPr>
          <a:xfrm>
            <a:off x="8274050" y="2667609"/>
            <a:ext cx="3416300" cy="271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4"/>
        <p:cNvGrpSpPr/>
        <p:nvPr/>
      </p:nvGrpSpPr>
      <p:grpSpPr>
        <a:xfrm>
          <a:off x="0" y="0"/>
          <a:ext cx="0" cy="0"/>
          <a:chOff x="0" y="0"/>
          <a:chExt cx="0" cy="0"/>
        </a:xfrm>
      </p:grpSpPr>
      <p:sp>
        <p:nvSpPr>
          <p:cNvPr id="575" name="Google Shape;575;p31"/>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6" name="Google Shape;576;p31"/>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Model 2 Visualizations (Even alignments) </a:t>
            </a:r>
            <a:endParaRPr/>
          </a:p>
        </p:txBody>
      </p:sp>
      <p:cxnSp>
        <p:nvCxnSpPr>
          <p:cNvPr id="577" name="Google Shape;577;p31"/>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578" name="Google Shape;578;p31"/>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579" name="Google Shape;579;p31"/>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pic>
        <p:nvPicPr>
          <p:cNvPr id="580" name="Google Shape;580;p31"/>
          <p:cNvPicPr preferRelativeResize="0"/>
          <p:nvPr/>
        </p:nvPicPr>
        <p:blipFill rotWithShape="1">
          <a:blip r:embed="rId4">
            <a:alphaModFix/>
          </a:blip>
          <a:srcRect/>
          <a:stretch/>
        </p:blipFill>
        <p:spPr>
          <a:xfrm>
            <a:off x="4387599" y="2674709"/>
            <a:ext cx="3416300" cy="2717800"/>
          </a:xfrm>
          <a:prstGeom prst="rect">
            <a:avLst/>
          </a:prstGeom>
          <a:noFill/>
          <a:ln>
            <a:noFill/>
          </a:ln>
        </p:spPr>
      </p:pic>
      <p:pic>
        <p:nvPicPr>
          <p:cNvPr id="581" name="Google Shape;581;p31"/>
          <p:cNvPicPr preferRelativeResize="0"/>
          <p:nvPr/>
        </p:nvPicPr>
        <p:blipFill rotWithShape="1">
          <a:blip r:embed="rId5">
            <a:alphaModFix/>
          </a:blip>
          <a:srcRect/>
          <a:stretch/>
        </p:blipFill>
        <p:spPr>
          <a:xfrm>
            <a:off x="646432" y="2682421"/>
            <a:ext cx="3416300" cy="2717800"/>
          </a:xfrm>
          <a:prstGeom prst="rect">
            <a:avLst/>
          </a:prstGeom>
          <a:noFill/>
          <a:ln>
            <a:noFill/>
          </a:ln>
        </p:spPr>
      </p:pic>
      <p:pic>
        <p:nvPicPr>
          <p:cNvPr id="582" name="Google Shape;582;p31"/>
          <p:cNvPicPr preferRelativeResize="0"/>
          <p:nvPr/>
        </p:nvPicPr>
        <p:blipFill rotWithShape="1">
          <a:blip r:embed="rId6">
            <a:alphaModFix/>
          </a:blip>
          <a:srcRect/>
          <a:stretch/>
        </p:blipFill>
        <p:spPr>
          <a:xfrm>
            <a:off x="8274050" y="2674709"/>
            <a:ext cx="3416300" cy="2717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6"/>
        <p:cNvGrpSpPr/>
        <p:nvPr/>
      </p:nvGrpSpPr>
      <p:grpSpPr>
        <a:xfrm>
          <a:off x="0" y="0"/>
          <a:ext cx="0" cy="0"/>
          <a:chOff x="0" y="0"/>
          <a:chExt cx="0" cy="0"/>
        </a:xfrm>
      </p:grpSpPr>
      <p:sp>
        <p:nvSpPr>
          <p:cNvPr id="587" name="Google Shape;587;p47"/>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Google Shape;588;p47"/>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9" name="Google Shape;589;p47"/>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Calibri"/>
              <a:buNone/>
            </a:pPr>
            <a:r>
              <a:rPr lang="en-US" sz="4800"/>
              <a:t>Front Identification</a:t>
            </a:r>
            <a:endParaRPr/>
          </a:p>
        </p:txBody>
      </p:sp>
      <p:cxnSp>
        <p:nvCxnSpPr>
          <p:cNvPr id="590" name="Google Shape;590;p47"/>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pic>
        <p:nvPicPr>
          <p:cNvPr id="591" name="Google Shape;591;p47"/>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592" name="Google Shape;592;p47"/>
          <p:cNvSpPr txBox="1">
            <a:spLocks noGrp="1"/>
          </p:cNvSpPr>
          <p:nvPr>
            <p:ph type="sldNum" idx="12"/>
          </p:nvPr>
        </p:nvSpPr>
        <p:spPr>
          <a:xfrm>
            <a:off x="8610600" y="6244651"/>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6"/>
        <p:cNvGrpSpPr/>
        <p:nvPr/>
      </p:nvGrpSpPr>
      <p:grpSpPr>
        <a:xfrm>
          <a:off x="0" y="0"/>
          <a:ext cx="0" cy="0"/>
          <a:chOff x="0" y="0"/>
          <a:chExt cx="0" cy="0"/>
        </a:xfrm>
      </p:grpSpPr>
      <p:sp>
        <p:nvSpPr>
          <p:cNvPr id="597" name="Google Shape;597;p15"/>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Google Shape;598;p15"/>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Front Identification</a:t>
            </a:r>
            <a:endParaRPr/>
          </a:p>
        </p:txBody>
      </p:sp>
      <p:cxnSp>
        <p:nvCxnSpPr>
          <p:cNvPr id="599" name="Google Shape;599;p15"/>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600" name="Google Shape;600;p15"/>
          <p:cNvSpPr txBox="1">
            <a:spLocks noGrp="1"/>
          </p:cNvSpPr>
          <p:nvPr>
            <p:ph type="body" idx="1"/>
          </p:nvPr>
        </p:nvSpPr>
        <p:spPr>
          <a:xfrm>
            <a:off x="734027" y="1987688"/>
            <a:ext cx="11234195" cy="4870312"/>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lt1"/>
              </a:buClr>
              <a:buSzPts val="1572"/>
              <a:buChar char="•"/>
            </a:pPr>
            <a:r>
              <a:rPr lang="en-US" sz="1572">
                <a:solidFill>
                  <a:schemeClr val="lt1"/>
                </a:solidFill>
              </a:rPr>
              <a:t>Fronts are often identified by the offense based off which of the interior OL are “covered” by the DL at the snap</a:t>
            </a:r>
            <a:endParaRPr/>
          </a:p>
          <a:p>
            <a:pPr marL="685800" lvl="1" indent="-228600" algn="l" rtl="0">
              <a:lnSpc>
                <a:spcPct val="80000"/>
              </a:lnSpc>
              <a:spcBef>
                <a:spcPts val="500"/>
              </a:spcBef>
              <a:spcAft>
                <a:spcPts val="0"/>
              </a:spcAft>
              <a:buClr>
                <a:schemeClr val="lt1"/>
              </a:buClr>
              <a:buSzPts val="1572"/>
              <a:buChar char="•"/>
            </a:pPr>
            <a:r>
              <a:rPr lang="en-US" sz="1572">
                <a:solidFill>
                  <a:schemeClr val="lt1"/>
                </a:solidFill>
              </a:rPr>
              <a:t>For purposes of defensive line evaluation, identifying fronts is preferable to identifying entire defenses, especially given current data (ex: 4-3 and Nickel are different defenses on a high-level, but they are generally functionally equivalent for the DL, and treated similarly by the offensive line)</a:t>
            </a:r>
            <a:endParaRPr/>
          </a:p>
          <a:p>
            <a:pPr marL="228600" lvl="0" indent="-228600" algn="l" rtl="0">
              <a:lnSpc>
                <a:spcPct val="80000"/>
              </a:lnSpc>
              <a:spcBef>
                <a:spcPts val="1000"/>
              </a:spcBef>
              <a:spcAft>
                <a:spcPts val="0"/>
              </a:spcAft>
              <a:buClr>
                <a:schemeClr val="lt1"/>
              </a:buClr>
              <a:buSzPts val="1572"/>
              <a:buChar char="•"/>
            </a:pPr>
            <a:r>
              <a:rPr lang="en-US" sz="1572">
                <a:solidFill>
                  <a:schemeClr val="lt1"/>
                </a:solidFill>
              </a:rPr>
              <a:t>Almost all functional front possibilities can be classified into 5 basic front types:</a:t>
            </a:r>
            <a:endParaRPr/>
          </a:p>
          <a:p>
            <a:pPr marL="685800" lvl="1" indent="-228600" algn="l" rtl="0">
              <a:lnSpc>
                <a:spcPct val="80000"/>
              </a:lnSpc>
              <a:spcBef>
                <a:spcPts val="500"/>
              </a:spcBef>
              <a:spcAft>
                <a:spcPts val="0"/>
              </a:spcAft>
              <a:buClr>
                <a:schemeClr val="lt1"/>
              </a:buClr>
              <a:buSzPts val="1572"/>
              <a:buChar char="•"/>
            </a:pPr>
            <a:r>
              <a:rPr lang="en-US" sz="1572">
                <a:solidFill>
                  <a:schemeClr val="lt1"/>
                </a:solidFill>
              </a:rPr>
              <a:t>Even (64% of observations in final data set)</a:t>
            </a:r>
            <a:endParaRPr/>
          </a:p>
          <a:p>
            <a:pPr marL="1143000" lvl="2" indent="-228600" algn="l" rtl="0">
              <a:lnSpc>
                <a:spcPct val="80000"/>
              </a:lnSpc>
              <a:spcBef>
                <a:spcPts val="500"/>
              </a:spcBef>
              <a:spcAft>
                <a:spcPts val="0"/>
              </a:spcAft>
              <a:buClr>
                <a:schemeClr val="lt1"/>
              </a:buClr>
              <a:buSzPts val="1572"/>
              <a:buChar char="•"/>
            </a:pPr>
            <a:r>
              <a:rPr lang="en-US" sz="1572">
                <a:solidFill>
                  <a:schemeClr val="lt1"/>
                </a:solidFill>
              </a:rPr>
              <a:t>Typically a four-man, single-gap front (4-3, 4-2-5/nickel, dime) with one guard covered and the center covered by DL (or both guards covered and the center uncovered)</a:t>
            </a:r>
            <a:endParaRPr/>
          </a:p>
          <a:p>
            <a:pPr marL="685800" lvl="1" indent="-228600" algn="l" rtl="0">
              <a:lnSpc>
                <a:spcPct val="80000"/>
              </a:lnSpc>
              <a:spcBef>
                <a:spcPts val="500"/>
              </a:spcBef>
              <a:spcAft>
                <a:spcPts val="0"/>
              </a:spcAft>
              <a:buClr>
                <a:schemeClr val="lt1"/>
              </a:buClr>
              <a:buSzPts val="1572"/>
              <a:buChar char="•"/>
            </a:pPr>
            <a:r>
              <a:rPr lang="en-US" sz="1572">
                <a:solidFill>
                  <a:schemeClr val="lt1"/>
                </a:solidFill>
              </a:rPr>
              <a:t>Odd (24% of observations)</a:t>
            </a:r>
            <a:endParaRPr/>
          </a:p>
          <a:p>
            <a:pPr marL="1143000" lvl="2" indent="-228600" algn="l" rtl="0">
              <a:lnSpc>
                <a:spcPct val="80000"/>
              </a:lnSpc>
              <a:spcBef>
                <a:spcPts val="500"/>
              </a:spcBef>
              <a:spcAft>
                <a:spcPts val="0"/>
              </a:spcAft>
              <a:buClr>
                <a:schemeClr val="lt1"/>
              </a:buClr>
              <a:buSzPts val="1572"/>
              <a:buChar char="•"/>
            </a:pPr>
            <a:r>
              <a:rPr lang="en-US" sz="1572">
                <a:solidFill>
                  <a:schemeClr val="lt1"/>
                </a:solidFill>
              </a:rPr>
              <a:t>A 3-man front that involves either one-gap or two-gap (or both) DL (3-4, Quarter/3-man rush), with the center covered and guards covered (in rare instances, just one guard covered but the center and other OG uncovered)</a:t>
            </a:r>
            <a:endParaRPr/>
          </a:p>
          <a:p>
            <a:pPr marL="685800" lvl="1" indent="-228600" algn="l" rtl="0">
              <a:lnSpc>
                <a:spcPct val="80000"/>
              </a:lnSpc>
              <a:spcBef>
                <a:spcPts val="500"/>
              </a:spcBef>
              <a:spcAft>
                <a:spcPts val="0"/>
              </a:spcAft>
              <a:buClr>
                <a:schemeClr val="lt1"/>
              </a:buClr>
              <a:buSzPts val="1572"/>
              <a:buChar char="•"/>
            </a:pPr>
            <a:r>
              <a:rPr lang="en-US" sz="1572">
                <a:solidFill>
                  <a:schemeClr val="lt1"/>
                </a:solidFill>
              </a:rPr>
              <a:t>Bear (also known as a “triple” or “90” front,  7% of observations)</a:t>
            </a:r>
            <a:endParaRPr/>
          </a:p>
          <a:p>
            <a:pPr marL="1143000" lvl="2" indent="-228600" algn="l" rtl="0">
              <a:lnSpc>
                <a:spcPct val="80000"/>
              </a:lnSpc>
              <a:spcBef>
                <a:spcPts val="500"/>
              </a:spcBef>
              <a:spcAft>
                <a:spcPts val="0"/>
              </a:spcAft>
              <a:buClr>
                <a:schemeClr val="lt1"/>
              </a:buClr>
              <a:buSzPts val="1572"/>
              <a:buChar char="•"/>
            </a:pPr>
            <a:r>
              <a:rPr lang="en-US" sz="1572">
                <a:solidFill>
                  <a:schemeClr val="lt1"/>
                </a:solidFill>
              </a:rPr>
              <a:t>Five-DL front used in short-yardage situations or against heavy personnel, with the center covered and both guards covered</a:t>
            </a:r>
            <a:endParaRPr/>
          </a:p>
          <a:p>
            <a:pPr marL="685800" lvl="1" indent="-228600" algn="l" rtl="0">
              <a:lnSpc>
                <a:spcPct val="80000"/>
              </a:lnSpc>
              <a:spcBef>
                <a:spcPts val="500"/>
              </a:spcBef>
              <a:spcAft>
                <a:spcPts val="0"/>
              </a:spcAft>
              <a:buClr>
                <a:schemeClr val="lt1"/>
              </a:buClr>
              <a:buSzPts val="1572"/>
              <a:buChar char="•"/>
            </a:pPr>
            <a:r>
              <a:rPr lang="en-US" sz="1572">
                <a:solidFill>
                  <a:schemeClr val="lt1"/>
                </a:solidFill>
              </a:rPr>
              <a:t>Money  (5% of observations)</a:t>
            </a:r>
            <a:endParaRPr/>
          </a:p>
          <a:p>
            <a:pPr marL="1143000" lvl="2" indent="-228600" algn="l" rtl="0">
              <a:lnSpc>
                <a:spcPct val="80000"/>
              </a:lnSpc>
              <a:spcBef>
                <a:spcPts val="500"/>
              </a:spcBef>
              <a:spcAft>
                <a:spcPts val="0"/>
              </a:spcAft>
              <a:buClr>
                <a:schemeClr val="lt1"/>
              </a:buClr>
              <a:buSzPts val="1572"/>
              <a:buChar char="•"/>
            </a:pPr>
            <a:r>
              <a:rPr lang="en-US" sz="1572">
                <a:solidFill>
                  <a:schemeClr val="lt1"/>
                </a:solidFill>
              </a:rPr>
              <a:t>Pass-rush situation front with none of the interior OL covered</a:t>
            </a:r>
            <a:endParaRPr/>
          </a:p>
          <a:p>
            <a:pPr marL="685800" lvl="1" indent="-228600" algn="l" rtl="0">
              <a:lnSpc>
                <a:spcPct val="80000"/>
              </a:lnSpc>
              <a:spcBef>
                <a:spcPts val="500"/>
              </a:spcBef>
              <a:spcAft>
                <a:spcPts val="0"/>
              </a:spcAft>
              <a:buClr>
                <a:schemeClr val="lt1"/>
              </a:buClr>
              <a:buSzPts val="1572"/>
              <a:buChar char="•"/>
            </a:pPr>
            <a:r>
              <a:rPr lang="en-US" sz="1572">
                <a:solidFill>
                  <a:schemeClr val="lt1"/>
                </a:solidFill>
              </a:rPr>
              <a:t>Goal Line (.1% of observations)</a:t>
            </a:r>
            <a:endParaRPr/>
          </a:p>
          <a:p>
            <a:pPr marL="1143000" lvl="2" indent="-228600" algn="l" rtl="0">
              <a:lnSpc>
                <a:spcPct val="80000"/>
              </a:lnSpc>
              <a:spcBef>
                <a:spcPts val="500"/>
              </a:spcBef>
              <a:spcAft>
                <a:spcPts val="0"/>
              </a:spcAft>
              <a:buClr>
                <a:schemeClr val="lt1"/>
              </a:buClr>
              <a:buSzPts val="1387"/>
              <a:buChar char="•"/>
            </a:pPr>
            <a:r>
              <a:rPr lang="en-US" sz="1387">
                <a:solidFill>
                  <a:schemeClr val="lt1"/>
                </a:solidFill>
              </a:rPr>
              <a:t>Goal line/short-yardage situation front with both guards covered and the center double-covered (defense attempting to simply cancel gaps)</a:t>
            </a:r>
            <a:endParaRPr/>
          </a:p>
        </p:txBody>
      </p:sp>
      <p:pic>
        <p:nvPicPr>
          <p:cNvPr id="601" name="Google Shape;601;p15" descr="A close up of a sign&#10;&#10;Description automatically generated"/>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602" name="Google Shape;602;p15"/>
          <p:cNvSpPr txBox="1">
            <a:spLocks noGrp="1"/>
          </p:cNvSpPr>
          <p:nvPr>
            <p:ph type="sldNum" idx="12"/>
          </p:nvPr>
        </p:nvSpPr>
        <p:spPr>
          <a:xfrm>
            <a:off x="8610600" y="624534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6"/>
        <p:cNvGrpSpPr/>
        <p:nvPr/>
      </p:nvGrpSpPr>
      <p:grpSpPr>
        <a:xfrm>
          <a:off x="0" y="0"/>
          <a:ext cx="0" cy="0"/>
          <a:chOff x="0" y="0"/>
          <a:chExt cx="0" cy="0"/>
        </a:xfrm>
      </p:grpSpPr>
      <p:sp>
        <p:nvSpPr>
          <p:cNvPr id="607" name="Google Shape;607;p48"/>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608" name="Google Shape;608;p48"/>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609" name="Google Shape;609;p48"/>
          <p:cNvSpPr/>
          <p:nvPr/>
        </p:nvSpPr>
        <p:spPr>
          <a:xfrm>
            <a:off x="8397251" y="4325149"/>
            <a:ext cx="376628" cy="281293"/>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0" name="Google Shape;610;p48"/>
          <p:cNvSpPr/>
          <p:nvPr/>
        </p:nvSpPr>
        <p:spPr>
          <a:xfrm>
            <a:off x="2878361" y="4319752"/>
            <a:ext cx="376628" cy="281293"/>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1" name="Google Shape;611;p48"/>
          <p:cNvSpPr txBox="1">
            <a:spLocks noGrp="1"/>
          </p:cNvSpPr>
          <p:nvPr>
            <p:ph type="title"/>
          </p:nvPr>
        </p:nvSpPr>
        <p:spPr>
          <a:xfrm>
            <a:off x="493776" y="50272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Odd</a:t>
            </a:r>
            <a:endParaRPr/>
          </a:p>
        </p:txBody>
      </p:sp>
      <p:sp>
        <p:nvSpPr>
          <p:cNvPr id="612" name="Google Shape;612;p48"/>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3" name="Google Shape;613;p48"/>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4" name="Google Shape;614;p48"/>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5" name="Google Shape;615;p48"/>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Google Shape;616;p48"/>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7" name="Google Shape;617;p48"/>
          <p:cNvSpPr txBox="1"/>
          <p:nvPr/>
        </p:nvSpPr>
        <p:spPr>
          <a:xfrm>
            <a:off x="3367715" y="4169664"/>
            <a:ext cx="14936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18" name="Google Shape;618;p48"/>
          <p:cNvSpPr txBox="1"/>
          <p:nvPr/>
        </p:nvSpPr>
        <p:spPr>
          <a:xfrm>
            <a:off x="5503209" y="3447988"/>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N</a:t>
            </a:r>
            <a:endParaRPr sz="1400" b="0" i="0" u="none" strike="noStrike" cap="none">
              <a:solidFill>
                <a:srgbClr val="000000"/>
              </a:solidFill>
              <a:latin typeface="Arial"/>
              <a:ea typeface="Arial"/>
              <a:cs typeface="Arial"/>
              <a:sym typeface="Arial"/>
            </a:endParaRPr>
          </a:p>
        </p:txBody>
      </p:sp>
      <p:sp>
        <p:nvSpPr>
          <p:cNvPr id="619" name="Google Shape;619;p48"/>
          <p:cNvSpPr txBox="1"/>
          <p:nvPr/>
        </p:nvSpPr>
        <p:spPr>
          <a:xfrm>
            <a:off x="2928983" y="3440469"/>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620" name="Google Shape;620;p48"/>
          <p:cNvSpPr txBox="1"/>
          <p:nvPr/>
        </p:nvSpPr>
        <p:spPr>
          <a:xfrm>
            <a:off x="8260574" y="3424535"/>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621" name="Google Shape;621;p48"/>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622" name="Google Shape;622;p48"/>
          <p:cNvSpPr txBox="1"/>
          <p:nvPr/>
        </p:nvSpPr>
        <p:spPr>
          <a:xfrm>
            <a:off x="6556761" y="5735100"/>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23" name="Google Shape;623;p48"/>
          <p:cNvSpPr txBox="1"/>
          <p:nvPr/>
        </p:nvSpPr>
        <p:spPr>
          <a:xfrm>
            <a:off x="6805313" y="2222719"/>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W</a:t>
            </a:r>
            <a:endParaRPr sz="3600" b="1" i="0" u="none" strike="noStrike" cap="none">
              <a:solidFill>
                <a:schemeClr val="lt1"/>
              </a:solidFill>
              <a:latin typeface="Calibri"/>
              <a:ea typeface="Calibri"/>
              <a:cs typeface="Calibri"/>
              <a:sym typeface="Calibri"/>
            </a:endParaRPr>
          </a:p>
        </p:txBody>
      </p:sp>
      <p:sp>
        <p:nvSpPr>
          <p:cNvPr id="624" name="Google Shape;624;p48"/>
          <p:cNvSpPr txBox="1"/>
          <p:nvPr/>
        </p:nvSpPr>
        <p:spPr>
          <a:xfrm>
            <a:off x="4049286" y="231279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M</a:t>
            </a:r>
            <a:endParaRPr sz="3600" b="1" i="0" u="none" strike="noStrike" cap="none">
              <a:solidFill>
                <a:schemeClr val="lt1"/>
              </a:solidFill>
              <a:latin typeface="Calibri"/>
              <a:ea typeface="Calibri"/>
              <a:cs typeface="Calibri"/>
              <a:sym typeface="Calibri"/>
            </a:endParaRPr>
          </a:p>
        </p:txBody>
      </p:sp>
      <p:cxnSp>
        <p:nvCxnSpPr>
          <p:cNvPr id="625" name="Google Shape;625;p48"/>
          <p:cNvCxnSpPr>
            <a:stCxn id="612" idx="0"/>
            <a:endCxn id="612" idx="4"/>
          </p:cNvCxnSpPr>
          <p:nvPr/>
        </p:nvCxnSpPr>
        <p:spPr>
          <a:xfrm>
            <a:off x="5751576" y="4169664"/>
            <a:ext cx="0" cy="567000"/>
          </a:xfrm>
          <a:prstGeom prst="straightConnector1">
            <a:avLst/>
          </a:prstGeom>
          <a:noFill/>
          <a:ln w="9525" cap="flat" cmpd="sng">
            <a:solidFill>
              <a:schemeClr val="dk1"/>
            </a:solidFill>
            <a:prstDash val="solid"/>
            <a:miter lim="800000"/>
            <a:headEnd type="none" w="sm" len="sm"/>
            <a:tailEnd type="none" w="sm" len="sm"/>
          </a:ln>
        </p:spPr>
      </p:cxnSp>
      <p:sp>
        <p:nvSpPr>
          <p:cNvPr id="626" name="Google Shape;626;p48"/>
          <p:cNvSpPr/>
          <p:nvPr/>
        </p:nvSpPr>
        <p:spPr>
          <a:xfrm>
            <a:off x="3363846" y="2978935"/>
            <a:ext cx="4821308" cy="2569330"/>
          </a:xfrm>
          <a:prstGeom prst="frame">
            <a:avLst>
              <a:gd name="adj1" fmla="val 12500"/>
            </a:avLst>
          </a:prstGeom>
          <a:solidFill>
            <a:srgbClr val="AEABA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7" name="Google Shape;627;p48"/>
          <p:cNvSpPr txBox="1"/>
          <p:nvPr/>
        </p:nvSpPr>
        <p:spPr>
          <a:xfrm>
            <a:off x="823757" y="5654149"/>
            <a:ext cx="1932185"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Center covered, guards uncovered</a:t>
            </a:r>
            <a:endParaRPr sz="1400" b="0" i="0" u="none" strike="noStrike" cap="none">
              <a:solidFill>
                <a:srgbClr val="000000"/>
              </a:solidFill>
              <a:latin typeface="Arial"/>
              <a:ea typeface="Arial"/>
              <a:cs typeface="Arial"/>
              <a:sym typeface="Arial"/>
            </a:endParaRPr>
          </a:p>
        </p:txBody>
      </p:sp>
      <p:sp>
        <p:nvSpPr>
          <p:cNvPr id="628" name="Google Shape;628;p48"/>
          <p:cNvSpPr txBox="1"/>
          <p:nvPr/>
        </p:nvSpPr>
        <p:spPr>
          <a:xfrm>
            <a:off x="8921242" y="5469166"/>
            <a:ext cx="2213106"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Cylinder count: 1</a:t>
            </a:r>
            <a:endParaRPr sz="1400" b="0" i="0" u="none" strike="noStrike" cap="none">
              <a:solidFill>
                <a:srgbClr val="000000"/>
              </a:solidFill>
              <a:latin typeface="Arial"/>
              <a:ea typeface="Arial"/>
              <a:cs typeface="Arial"/>
              <a:sym typeface="Arial"/>
            </a:endParaRPr>
          </a:p>
        </p:txBody>
      </p:sp>
      <p:sp>
        <p:nvSpPr>
          <p:cNvPr id="629" name="Google Shape;629;p48"/>
          <p:cNvSpPr txBox="1"/>
          <p:nvPr/>
        </p:nvSpPr>
        <p:spPr>
          <a:xfrm>
            <a:off x="9521575" y="2921390"/>
            <a:ext cx="2555345"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Schemes/Situations: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- 3-4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- 3-man rush</a:t>
            </a:r>
            <a:endParaRPr sz="1400" b="0" i="0" u="none" strike="noStrike" cap="none">
              <a:solidFill>
                <a:srgbClr val="000000"/>
              </a:solidFill>
              <a:latin typeface="Arial"/>
              <a:ea typeface="Arial"/>
              <a:cs typeface="Arial"/>
              <a:sym typeface="Arial"/>
            </a:endParaRPr>
          </a:p>
        </p:txBody>
      </p:sp>
      <p:sp>
        <p:nvSpPr>
          <p:cNvPr id="630" name="Google Shape;630;p48"/>
          <p:cNvSpPr/>
          <p:nvPr/>
        </p:nvSpPr>
        <p:spPr>
          <a:xfrm>
            <a:off x="546871" y="5566104"/>
            <a:ext cx="2519804" cy="855054"/>
          </a:xfrm>
          <a:prstGeom prst="frame">
            <a:avLst>
              <a:gd name="adj1" fmla="val 12500"/>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1" name="Google Shape;631;p48"/>
          <p:cNvSpPr txBox="1">
            <a:spLocks noGrp="1"/>
          </p:cNvSpPr>
          <p:nvPr>
            <p:ph type="sldNum" idx="12"/>
          </p:nvPr>
        </p:nvSpPr>
        <p:spPr>
          <a:xfrm>
            <a:off x="8656195" y="6162258"/>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5"/>
        <p:cNvGrpSpPr/>
        <p:nvPr/>
      </p:nvGrpSpPr>
      <p:grpSpPr>
        <a:xfrm>
          <a:off x="0" y="0"/>
          <a:ext cx="0" cy="0"/>
          <a:chOff x="0" y="0"/>
          <a:chExt cx="0" cy="0"/>
        </a:xfrm>
      </p:grpSpPr>
      <p:sp>
        <p:nvSpPr>
          <p:cNvPr id="636" name="Google Shape;636;p49"/>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637" name="Google Shape;637;p49"/>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638" name="Google Shape;638;p49"/>
          <p:cNvSpPr/>
          <p:nvPr/>
        </p:nvSpPr>
        <p:spPr>
          <a:xfrm>
            <a:off x="2335986" y="4293594"/>
            <a:ext cx="317086" cy="340813"/>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9" name="Google Shape;639;p49"/>
          <p:cNvSpPr/>
          <p:nvPr/>
        </p:nvSpPr>
        <p:spPr>
          <a:xfrm>
            <a:off x="8967773" y="4275897"/>
            <a:ext cx="349341" cy="35446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0" name="Google Shape;640;p49"/>
          <p:cNvSpPr/>
          <p:nvPr/>
        </p:nvSpPr>
        <p:spPr>
          <a:xfrm>
            <a:off x="7373862" y="4281677"/>
            <a:ext cx="349341" cy="35446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1" name="Google Shape;641;p49"/>
          <p:cNvSpPr/>
          <p:nvPr/>
        </p:nvSpPr>
        <p:spPr>
          <a:xfrm>
            <a:off x="5333305" y="4281677"/>
            <a:ext cx="305566" cy="35446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2" name="Google Shape;642;p49"/>
          <p:cNvSpPr txBox="1">
            <a:spLocks noGrp="1"/>
          </p:cNvSpPr>
          <p:nvPr>
            <p:ph type="title"/>
          </p:nvPr>
        </p:nvSpPr>
        <p:spPr>
          <a:xfrm>
            <a:off x="539331" y="5047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Even</a:t>
            </a:r>
            <a:endParaRPr/>
          </a:p>
        </p:txBody>
      </p:sp>
      <p:sp>
        <p:nvSpPr>
          <p:cNvPr id="643" name="Google Shape;643;p49"/>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4" name="Google Shape;644;p49"/>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5" name="Google Shape;645;p49"/>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6" name="Google Shape;646;p49"/>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7" name="Google Shape;647;p49"/>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8" name="Google Shape;648;p49"/>
          <p:cNvSpPr txBox="1"/>
          <p:nvPr/>
        </p:nvSpPr>
        <p:spPr>
          <a:xfrm>
            <a:off x="3367715" y="4169664"/>
            <a:ext cx="14936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49" name="Google Shape;649;p49"/>
          <p:cNvSpPr txBox="1"/>
          <p:nvPr/>
        </p:nvSpPr>
        <p:spPr>
          <a:xfrm>
            <a:off x="5128381" y="354120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650" name="Google Shape;650;p49"/>
          <p:cNvSpPr txBox="1"/>
          <p:nvPr/>
        </p:nvSpPr>
        <p:spPr>
          <a:xfrm>
            <a:off x="7407081" y="352333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651" name="Google Shape;651;p49"/>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652" name="Google Shape;652;p49"/>
          <p:cNvSpPr txBox="1"/>
          <p:nvPr/>
        </p:nvSpPr>
        <p:spPr>
          <a:xfrm>
            <a:off x="6556761" y="5735100"/>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53" name="Google Shape;653;p49"/>
          <p:cNvSpPr txBox="1"/>
          <p:nvPr/>
        </p:nvSpPr>
        <p:spPr>
          <a:xfrm>
            <a:off x="6537622" y="2122126"/>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W</a:t>
            </a:r>
            <a:endParaRPr sz="3600" b="1" i="0" u="none" strike="noStrike" cap="none">
              <a:solidFill>
                <a:schemeClr val="lt1"/>
              </a:solidFill>
              <a:latin typeface="Calibri"/>
              <a:ea typeface="Calibri"/>
              <a:cs typeface="Calibri"/>
              <a:sym typeface="Calibri"/>
            </a:endParaRPr>
          </a:p>
        </p:txBody>
      </p:sp>
      <p:sp>
        <p:nvSpPr>
          <p:cNvPr id="654" name="Google Shape;654;p49"/>
          <p:cNvSpPr txBox="1"/>
          <p:nvPr/>
        </p:nvSpPr>
        <p:spPr>
          <a:xfrm>
            <a:off x="3650463" y="231279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M</a:t>
            </a:r>
            <a:endParaRPr sz="3600" b="1" i="0" u="none" strike="noStrike" cap="none">
              <a:solidFill>
                <a:schemeClr val="lt1"/>
              </a:solidFill>
              <a:latin typeface="Calibri"/>
              <a:ea typeface="Calibri"/>
              <a:cs typeface="Calibri"/>
              <a:sym typeface="Calibri"/>
            </a:endParaRPr>
          </a:p>
        </p:txBody>
      </p:sp>
      <p:sp>
        <p:nvSpPr>
          <p:cNvPr id="655" name="Google Shape;655;p49"/>
          <p:cNvSpPr/>
          <p:nvPr/>
        </p:nvSpPr>
        <p:spPr>
          <a:xfrm>
            <a:off x="3386477" y="2959123"/>
            <a:ext cx="4821308" cy="2569330"/>
          </a:xfrm>
          <a:prstGeom prst="frame">
            <a:avLst>
              <a:gd name="adj1" fmla="val 12500"/>
            </a:avLst>
          </a:prstGeom>
          <a:solidFill>
            <a:srgbClr val="AEABA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6" name="Google Shape;656;p49"/>
          <p:cNvSpPr txBox="1"/>
          <p:nvPr/>
        </p:nvSpPr>
        <p:spPr>
          <a:xfrm>
            <a:off x="9097592" y="357063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657" name="Google Shape;657;p49"/>
          <p:cNvSpPr txBox="1"/>
          <p:nvPr/>
        </p:nvSpPr>
        <p:spPr>
          <a:xfrm>
            <a:off x="2058618" y="3496270"/>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658" name="Google Shape;658;p49"/>
          <p:cNvSpPr txBox="1"/>
          <p:nvPr/>
        </p:nvSpPr>
        <p:spPr>
          <a:xfrm>
            <a:off x="520892" y="5653833"/>
            <a:ext cx="2398848"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Center covered,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one guard covered</a:t>
            </a:r>
            <a:endParaRPr sz="1400" b="0" i="0" u="none" strike="noStrike" cap="none">
              <a:solidFill>
                <a:srgbClr val="000000"/>
              </a:solidFill>
              <a:latin typeface="Arial"/>
              <a:ea typeface="Arial"/>
              <a:cs typeface="Arial"/>
              <a:sym typeface="Arial"/>
            </a:endParaRPr>
          </a:p>
        </p:txBody>
      </p:sp>
      <p:sp>
        <p:nvSpPr>
          <p:cNvPr id="659" name="Google Shape;659;p49"/>
          <p:cNvSpPr txBox="1"/>
          <p:nvPr/>
        </p:nvSpPr>
        <p:spPr>
          <a:xfrm>
            <a:off x="8963130" y="5452352"/>
            <a:ext cx="2213106"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Cylinder count: 2</a:t>
            </a:r>
            <a:endParaRPr sz="1400" b="0" i="0" u="none" strike="noStrike" cap="none">
              <a:solidFill>
                <a:srgbClr val="000000"/>
              </a:solidFill>
              <a:latin typeface="Arial"/>
              <a:ea typeface="Arial"/>
              <a:cs typeface="Arial"/>
              <a:sym typeface="Arial"/>
            </a:endParaRPr>
          </a:p>
        </p:txBody>
      </p:sp>
      <p:sp>
        <p:nvSpPr>
          <p:cNvPr id="660" name="Google Shape;660;p49"/>
          <p:cNvSpPr txBox="1"/>
          <p:nvPr/>
        </p:nvSpPr>
        <p:spPr>
          <a:xfrm>
            <a:off x="9650335" y="2599033"/>
            <a:ext cx="2555345"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Schemes/Situations: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4-3</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Dime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Nickel</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General four-man rush</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661" name="Google Shape;661;p49"/>
          <p:cNvSpPr/>
          <p:nvPr/>
        </p:nvSpPr>
        <p:spPr>
          <a:xfrm>
            <a:off x="460414" y="5572221"/>
            <a:ext cx="2519804" cy="855054"/>
          </a:xfrm>
          <a:prstGeom prst="frame">
            <a:avLst>
              <a:gd name="adj1" fmla="val 12500"/>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2" name="Google Shape;662;p49"/>
          <p:cNvSpPr txBox="1">
            <a:spLocks noGrp="1"/>
          </p:cNvSpPr>
          <p:nvPr>
            <p:ph type="sldNum" idx="12"/>
          </p:nvPr>
        </p:nvSpPr>
        <p:spPr>
          <a:xfrm>
            <a:off x="8641093" y="620559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6"/>
        <p:cNvGrpSpPr/>
        <p:nvPr/>
      </p:nvGrpSpPr>
      <p:grpSpPr>
        <a:xfrm>
          <a:off x="0" y="0"/>
          <a:ext cx="0" cy="0"/>
          <a:chOff x="0" y="0"/>
          <a:chExt cx="0" cy="0"/>
        </a:xfrm>
      </p:grpSpPr>
      <p:sp>
        <p:nvSpPr>
          <p:cNvPr id="667" name="Google Shape;667;p50"/>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668" name="Google Shape;668;p50"/>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669" name="Google Shape;669;p50"/>
          <p:cNvSpPr/>
          <p:nvPr/>
        </p:nvSpPr>
        <p:spPr>
          <a:xfrm>
            <a:off x="8997045" y="4305600"/>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0" name="Google Shape;670;p50"/>
          <p:cNvSpPr/>
          <p:nvPr/>
        </p:nvSpPr>
        <p:spPr>
          <a:xfrm>
            <a:off x="7407081" y="4316400"/>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1" name="Google Shape;671;p50"/>
          <p:cNvSpPr/>
          <p:nvPr/>
        </p:nvSpPr>
        <p:spPr>
          <a:xfrm>
            <a:off x="3798000" y="4316400"/>
            <a:ext cx="298800"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2" name="Google Shape;672;p50"/>
          <p:cNvSpPr txBox="1">
            <a:spLocks noGrp="1"/>
          </p:cNvSpPr>
          <p:nvPr>
            <p:ph type="title"/>
          </p:nvPr>
        </p:nvSpPr>
        <p:spPr>
          <a:xfrm>
            <a:off x="757849" y="51590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Bear</a:t>
            </a:r>
            <a:endParaRPr/>
          </a:p>
        </p:txBody>
      </p:sp>
      <p:sp>
        <p:nvSpPr>
          <p:cNvPr id="673" name="Google Shape;673;p50"/>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4" name="Google Shape;674;p50"/>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5" name="Google Shape;675;p50"/>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6" name="Google Shape;676;p50"/>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7" name="Google Shape;677;p50"/>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8" name="Google Shape;678;p50"/>
          <p:cNvSpPr txBox="1"/>
          <p:nvPr/>
        </p:nvSpPr>
        <p:spPr>
          <a:xfrm>
            <a:off x="3367715" y="4169664"/>
            <a:ext cx="14936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79" name="Google Shape;679;p50"/>
          <p:cNvSpPr txBox="1"/>
          <p:nvPr/>
        </p:nvSpPr>
        <p:spPr>
          <a:xfrm>
            <a:off x="3763983" y="352333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680" name="Google Shape;680;p50"/>
          <p:cNvSpPr txBox="1"/>
          <p:nvPr/>
        </p:nvSpPr>
        <p:spPr>
          <a:xfrm>
            <a:off x="7407081" y="352333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681" name="Google Shape;681;p50"/>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682" name="Google Shape;682;p50"/>
          <p:cNvSpPr txBox="1"/>
          <p:nvPr/>
        </p:nvSpPr>
        <p:spPr>
          <a:xfrm>
            <a:off x="6556761" y="5735100"/>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83" name="Google Shape;683;p50"/>
          <p:cNvSpPr txBox="1"/>
          <p:nvPr/>
        </p:nvSpPr>
        <p:spPr>
          <a:xfrm>
            <a:off x="6025158" y="2367142"/>
            <a:ext cx="11856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684" name="Google Shape;684;p50"/>
          <p:cNvSpPr txBox="1"/>
          <p:nvPr/>
        </p:nvSpPr>
        <p:spPr>
          <a:xfrm>
            <a:off x="2578402" y="2408305"/>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M</a:t>
            </a:r>
            <a:endParaRPr sz="3600" b="1" i="0" u="none" strike="noStrike" cap="none">
              <a:solidFill>
                <a:schemeClr val="lt1"/>
              </a:solidFill>
              <a:latin typeface="Calibri"/>
              <a:ea typeface="Calibri"/>
              <a:cs typeface="Calibri"/>
              <a:sym typeface="Calibri"/>
            </a:endParaRPr>
          </a:p>
        </p:txBody>
      </p:sp>
      <p:sp>
        <p:nvSpPr>
          <p:cNvPr id="685" name="Google Shape;685;p50"/>
          <p:cNvSpPr/>
          <p:nvPr/>
        </p:nvSpPr>
        <p:spPr>
          <a:xfrm>
            <a:off x="3386477" y="2959123"/>
            <a:ext cx="4821308" cy="2569330"/>
          </a:xfrm>
          <a:prstGeom prst="frame">
            <a:avLst>
              <a:gd name="adj1" fmla="val 12500"/>
            </a:avLst>
          </a:prstGeom>
          <a:solidFill>
            <a:srgbClr val="AEABA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6" name="Google Shape;686;p50"/>
          <p:cNvSpPr txBox="1"/>
          <p:nvPr/>
        </p:nvSpPr>
        <p:spPr>
          <a:xfrm>
            <a:off x="9097592" y="357063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687" name="Google Shape;687;p50"/>
          <p:cNvSpPr txBox="1"/>
          <p:nvPr/>
        </p:nvSpPr>
        <p:spPr>
          <a:xfrm>
            <a:off x="757849" y="3523331"/>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688" name="Google Shape;688;p50"/>
          <p:cNvSpPr txBox="1"/>
          <p:nvPr/>
        </p:nvSpPr>
        <p:spPr>
          <a:xfrm>
            <a:off x="5501916" y="3539147"/>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N</a:t>
            </a:r>
            <a:endParaRPr sz="1400" b="0" i="0" u="none" strike="noStrike" cap="none">
              <a:solidFill>
                <a:srgbClr val="000000"/>
              </a:solidFill>
              <a:latin typeface="Arial"/>
              <a:ea typeface="Arial"/>
              <a:cs typeface="Arial"/>
              <a:sym typeface="Arial"/>
            </a:endParaRPr>
          </a:p>
        </p:txBody>
      </p:sp>
      <p:cxnSp>
        <p:nvCxnSpPr>
          <p:cNvPr id="689" name="Google Shape;689;p50"/>
          <p:cNvCxnSpPr>
            <a:stCxn id="673" idx="0"/>
            <a:endCxn id="673" idx="4"/>
          </p:cNvCxnSpPr>
          <p:nvPr/>
        </p:nvCxnSpPr>
        <p:spPr>
          <a:xfrm>
            <a:off x="5751576" y="4169664"/>
            <a:ext cx="0" cy="567000"/>
          </a:xfrm>
          <a:prstGeom prst="straightConnector1">
            <a:avLst/>
          </a:prstGeom>
          <a:noFill/>
          <a:ln w="9525" cap="flat" cmpd="sng">
            <a:solidFill>
              <a:schemeClr val="dk1"/>
            </a:solidFill>
            <a:prstDash val="solid"/>
            <a:miter lim="800000"/>
            <a:headEnd type="none" w="sm" len="sm"/>
            <a:tailEnd type="none" w="sm" len="sm"/>
          </a:ln>
        </p:spPr>
      </p:cxnSp>
      <p:sp>
        <p:nvSpPr>
          <p:cNvPr id="690" name="Google Shape;690;p50"/>
          <p:cNvSpPr txBox="1"/>
          <p:nvPr/>
        </p:nvSpPr>
        <p:spPr>
          <a:xfrm>
            <a:off x="1233680" y="4129995"/>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Y</a:t>
            </a:r>
            <a:endParaRPr sz="1400" b="0" i="0" u="none" strike="noStrike" cap="none">
              <a:solidFill>
                <a:srgbClr val="000000"/>
              </a:solidFill>
              <a:latin typeface="Arial"/>
              <a:ea typeface="Arial"/>
              <a:cs typeface="Arial"/>
              <a:sym typeface="Arial"/>
            </a:endParaRPr>
          </a:p>
        </p:txBody>
      </p:sp>
      <p:sp>
        <p:nvSpPr>
          <p:cNvPr id="691" name="Google Shape;691;p50"/>
          <p:cNvSpPr/>
          <p:nvPr/>
        </p:nvSpPr>
        <p:spPr>
          <a:xfrm>
            <a:off x="552741" y="5650113"/>
            <a:ext cx="254745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Center covered, both guards covered</a:t>
            </a:r>
            <a:endParaRPr sz="1400" b="0" i="0" u="none" strike="noStrike" cap="none">
              <a:solidFill>
                <a:srgbClr val="000000"/>
              </a:solidFill>
              <a:latin typeface="Arial"/>
              <a:ea typeface="Arial"/>
              <a:cs typeface="Arial"/>
              <a:sym typeface="Arial"/>
            </a:endParaRPr>
          </a:p>
        </p:txBody>
      </p:sp>
      <p:sp>
        <p:nvSpPr>
          <p:cNvPr id="692" name="Google Shape;692;p50"/>
          <p:cNvSpPr txBox="1"/>
          <p:nvPr/>
        </p:nvSpPr>
        <p:spPr>
          <a:xfrm>
            <a:off x="8923796" y="5482524"/>
            <a:ext cx="2213106"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Cylinder count: 3</a:t>
            </a:r>
            <a:endParaRPr sz="1400" b="0" i="0" u="none" strike="noStrike" cap="none">
              <a:solidFill>
                <a:srgbClr val="000000"/>
              </a:solidFill>
              <a:latin typeface="Arial"/>
              <a:ea typeface="Arial"/>
              <a:cs typeface="Arial"/>
              <a:sym typeface="Arial"/>
            </a:endParaRPr>
          </a:p>
        </p:txBody>
      </p:sp>
      <p:sp>
        <p:nvSpPr>
          <p:cNvPr id="693" name="Google Shape;693;p50"/>
          <p:cNvSpPr txBox="1"/>
          <p:nvPr/>
        </p:nvSpPr>
        <p:spPr>
          <a:xfrm>
            <a:off x="9591267" y="2879657"/>
            <a:ext cx="255534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Schemes/Situations: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Short yardage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Heavy offensive personnel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4" name="Google Shape;694;p50"/>
          <p:cNvSpPr/>
          <p:nvPr/>
        </p:nvSpPr>
        <p:spPr>
          <a:xfrm>
            <a:off x="535524" y="5529523"/>
            <a:ext cx="2519804" cy="855054"/>
          </a:xfrm>
          <a:prstGeom prst="frame">
            <a:avLst>
              <a:gd name="adj1" fmla="val 12500"/>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5" name="Google Shape;695;p50"/>
          <p:cNvSpPr txBox="1">
            <a:spLocks noGrp="1"/>
          </p:cNvSpPr>
          <p:nvPr>
            <p:ph type="sldNum" idx="12"/>
          </p:nvPr>
        </p:nvSpPr>
        <p:spPr>
          <a:xfrm>
            <a:off x="8605076" y="625008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9"/>
        <p:cNvGrpSpPr/>
        <p:nvPr/>
      </p:nvGrpSpPr>
      <p:grpSpPr>
        <a:xfrm>
          <a:off x="0" y="0"/>
          <a:ext cx="0" cy="0"/>
          <a:chOff x="0" y="0"/>
          <a:chExt cx="0" cy="0"/>
        </a:xfrm>
      </p:grpSpPr>
      <p:sp>
        <p:nvSpPr>
          <p:cNvPr id="700" name="Google Shape;700;p51"/>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01" name="Google Shape;701;p51"/>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702" name="Google Shape;702;p51"/>
          <p:cNvSpPr/>
          <p:nvPr/>
        </p:nvSpPr>
        <p:spPr>
          <a:xfrm>
            <a:off x="8997045" y="4309128"/>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3" name="Google Shape;703;p51"/>
          <p:cNvSpPr/>
          <p:nvPr/>
        </p:nvSpPr>
        <p:spPr>
          <a:xfrm>
            <a:off x="7407081" y="4316400"/>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51"/>
          <p:cNvSpPr/>
          <p:nvPr/>
        </p:nvSpPr>
        <p:spPr>
          <a:xfrm>
            <a:off x="5829397" y="4299742"/>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5" name="Google Shape;705;p51"/>
          <p:cNvSpPr/>
          <p:nvPr/>
        </p:nvSpPr>
        <p:spPr>
          <a:xfrm>
            <a:off x="5311749" y="4309128"/>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6" name="Google Shape;706;p51"/>
          <p:cNvSpPr/>
          <p:nvPr/>
        </p:nvSpPr>
        <p:spPr>
          <a:xfrm>
            <a:off x="3791965" y="4309128"/>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7" name="Google Shape;70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Goal Line (cancelling gaps)</a:t>
            </a:r>
            <a:endParaRPr/>
          </a:p>
        </p:txBody>
      </p:sp>
      <p:sp>
        <p:nvSpPr>
          <p:cNvPr id="708" name="Google Shape;708;p51"/>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9" name="Google Shape;709;p51"/>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0" name="Google Shape;710;p51"/>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1" name="Google Shape;711;p51"/>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2" name="Google Shape;712;p51"/>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3" name="Google Shape;713;p51"/>
          <p:cNvSpPr txBox="1"/>
          <p:nvPr/>
        </p:nvSpPr>
        <p:spPr>
          <a:xfrm>
            <a:off x="5064594" y="3523330"/>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714" name="Google Shape;714;p51"/>
          <p:cNvSpPr txBox="1"/>
          <p:nvPr/>
        </p:nvSpPr>
        <p:spPr>
          <a:xfrm>
            <a:off x="5954401" y="3504254"/>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715" name="Google Shape;715;p51"/>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716" name="Google Shape;716;p51"/>
          <p:cNvSpPr txBox="1"/>
          <p:nvPr/>
        </p:nvSpPr>
        <p:spPr>
          <a:xfrm>
            <a:off x="6556761" y="5735100"/>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717" name="Google Shape;717;p51"/>
          <p:cNvSpPr txBox="1"/>
          <p:nvPr/>
        </p:nvSpPr>
        <p:spPr>
          <a:xfrm>
            <a:off x="5797131" y="229371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718" name="Google Shape;718;p51"/>
          <p:cNvSpPr txBox="1"/>
          <p:nvPr/>
        </p:nvSpPr>
        <p:spPr>
          <a:xfrm>
            <a:off x="2578402" y="2408305"/>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M</a:t>
            </a:r>
            <a:endParaRPr sz="3600" b="1" i="0" u="none" strike="noStrike" cap="none">
              <a:solidFill>
                <a:schemeClr val="lt1"/>
              </a:solidFill>
              <a:latin typeface="Calibri"/>
              <a:ea typeface="Calibri"/>
              <a:cs typeface="Calibri"/>
              <a:sym typeface="Calibri"/>
            </a:endParaRPr>
          </a:p>
        </p:txBody>
      </p:sp>
      <p:sp>
        <p:nvSpPr>
          <p:cNvPr id="719" name="Google Shape;719;p51"/>
          <p:cNvSpPr/>
          <p:nvPr/>
        </p:nvSpPr>
        <p:spPr>
          <a:xfrm>
            <a:off x="3386477" y="2959123"/>
            <a:ext cx="4821308" cy="2569330"/>
          </a:xfrm>
          <a:prstGeom prst="frame">
            <a:avLst>
              <a:gd name="adj1" fmla="val 12500"/>
            </a:avLst>
          </a:prstGeom>
          <a:solidFill>
            <a:srgbClr val="AEABA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0" name="Google Shape;720;p51"/>
          <p:cNvSpPr txBox="1"/>
          <p:nvPr/>
        </p:nvSpPr>
        <p:spPr>
          <a:xfrm>
            <a:off x="9097592" y="357063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721" name="Google Shape;721;p51"/>
          <p:cNvSpPr txBox="1"/>
          <p:nvPr/>
        </p:nvSpPr>
        <p:spPr>
          <a:xfrm>
            <a:off x="757849" y="3523331"/>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722" name="Google Shape;722;p51"/>
          <p:cNvSpPr txBox="1"/>
          <p:nvPr/>
        </p:nvSpPr>
        <p:spPr>
          <a:xfrm>
            <a:off x="1233680" y="4129995"/>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Y</a:t>
            </a:r>
            <a:endParaRPr sz="1400" b="0" i="0" u="none" strike="noStrike" cap="none">
              <a:solidFill>
                <a:srgbClr val="000000"/>
              </a:solidFill>
              <a:latin typeface="Arial"/>
              <a:ea typeface="Arial"/>
              <a:cs typeface="Arial"/>
              <a:sym typeface="Arial"/>
            </a:endParaRPr>
          </a:p>
        </p:txBody>
      </p:sp>
      <p:sp>
        <p:nvSpPr>
          <p:cNvPr id="723" name="Google Shape;723;p51"/>
          <p:cNvSpPr txBox="1"/>
          <p:nvPr/>
        </p:nvSpPr>
        <p:spPr>
          <a:xfrm>
            <a:off x="3763983" y="351379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724" name="Google Shape;724;p51"/>
          <p:cNvSpPr txBox="1"/>
          <p:nvPr/>
        </p:nvSpPr>
        <p:spPr>
          <a:xfrm>
            <a:off x="7381262" y="351379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725" name="Google Shape;725;p51"/>
          <p:cNvSpPr txBox="1"/>
          <p:nvPr/>
        </p:nvSpPr>
        <p:spPr>
          <a:xfrm>
            <a:off x="8855795" y="5536146"/>
            <a:ext cx="2213106"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Cylinder count: 4</a:t>
            </a:r>
            <a:endParaRPr sz="1400" b="0" i="0" u="none" strike="noStrike" cap="none">
              <a:solidFill>
                <a:srgbClr val="000000"/>
              </a:solidFill>
              <a:latin typeface="Arial"/>
              <a:ea typeface="Arial"/>
              <a:cs typeface="Arial"/>
              <a:sym typeface="Arial"/>
            </a:endParaRPr>
          </a:p>
        </p:txBody>
      </p:sp>
      <p:sp>
        <p:nvSpPr>
          <p:cNvPr id="726" name="Google Shape;726;p51"/>
          <p:cNvSpPr/>
          <p:nvPr/>
        </p:nvSpPr>
        <p:spPr>
          <a:xfrm>
            <a:off x="549047" y="5602305"/>
            <a:ext cx="249275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Center double covered, both guards covered</a:t>
            </a:r>
            <a:endParaRPr sz="1400" b="0" i="0" u="none" strike="noStrike" cap="none">
              <a:solidFill>
                <a:srgbClr val="000000"/>
              </a:solidFill>
              <a:latin typeface="Arial"/>
              <a:ea typeface="Arial"/>
              <a:cs typeface="Arial"/>
              <a:sym typeface="Arial"/>
            </a:endParaRPr>
          </a:p>
        </p:txBody>
      </p:sp>
      <p:sp>
        <p:nvSpPr>
          <p:cNvPr id="727" name="Google Shape;727;p51"/>
          <p:cNvSpPr txBox="1"/>
          <p:nvPr/>
        </p:nvSpPr>
        <p:spPr>
          <a:xfrm>
            <a:off x="9592666" y="3088755"/>
            <a:ext cx="255534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Schemes/Situations: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Short yardage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Heavy offensive personnel</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728" name="Google Shape;728;p51"/>
          <p:cNvSpPr/>
          <p:nvPr/>
        </p:nvSpPr>
        <p:spPr>
          <a:xfrm>
            <a:off x="535524" y="5480837"/>
            <a:ext cx="2519804" cy="855054"/>
          </a:xfrm>
          <a:prstGeom prst="frame">
            <a:avLst>
              <a:gd name="adj1" fmla="val 12500"/>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9" name="Google Shape;729;p51"/>
          <p:cNvSpPr txBox="1">
            <a:spLocks noGrp="1"/>
          </p:cNvSpPr>
          <p:nvPr>
            <p:ph type="sldNum" idx="12"/>
          </p:nvPr>
        </p:nvSpPr>
        <p:spPr>
          <a:xfrm>
            <a:off x="8610600" y="6207683"/>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3"/>
        <p:cNvGrpSpPr/>
        <p:nvPr/>
      </p:nvGrpSpPr>
      <p:grpSpPr>
        <a:xfrm>
          <a:off x="0" y="0"/>
          <a:ext cx="0" cy="0"/>
          <a:chOff x="0" y="0"/>
          <a:chExt cx="0" cy="0"/>
        </a:xfrm>
      </p:grpSpPr>
      <p:sp>
        <p:nvSpPr>
          <p:cNvPr id="734" name="Google Shape;734;p52"/>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35" name="Google Shape;735;p52"/>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736" name="Google Shape;73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Money</a:t>
            </a:r>
            <a:endParaRPr/>
          </a:p>
        </p:txBody>
      </p:sp>
      <p:sp>
        <p:nvSpPr>
          <p:cNvPr id="737" name="Google Shape;737;p52"/>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8" name="Google Shape;738;p52"/>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9" name="Google Shape;739;p52"/>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0" name="Google Shape;740;p52"/>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1" name="Google Shape;741;p52"/>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2" name="Google Shape;742;p52"/>
          <p:cNvSpPr txBox="1"/>
          <p:nvPr/>
        </p:nvSpPr>
        <p:spPr>
          <a:xfrm>
            <a:off x="3367715" y="4169664"/>
            <a:ext cx="14936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743" name="Google Shape;743;p52"/>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744" name="Google Shape;744;p52"/>
          <p:cNvSpPr txBox="1"/>
          <p:nvPr/>
        </p:nvSpPr>
        <p:spPr>
          <a:xfrm>
            <a:off x="6556761" y="5735100"/>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745" name="Google Shape;745;p52"/>
          <p:cNvSpPr txBox="1"/>
          <p:nvPr/>
        </p:nvSpPr>
        <p:spPr>
          <a:xfrm>
            <a:off x="5484070" y="2339875"/>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746" name="Google Shape;746;p52"/>
          <p:cNvSpPr/>
          <p:nvPr/>
        </p:nvSpPr>
        <p:spPr>
          <a:xfrm>
            <a:off x="3386477" y="2959123"/>
            <a:ext cx="4821308" cy="2569330"/>
          </a:xfrm>
          <a:prstGeom prst="frame">
            <a:avLst>
              <a:gd name="adj1" fmla="val 12500"/>
            </a:avLst>
          </a:prstGeom>
          <a:solidFill>
            <a:srgbClr val="AEABA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7" name="Google Shape;747;p52"/>
          <p:cNvSpPr txBox="1"/>
          <p:nvPr/>
        </p:nvSpPr>
        <p:spPr>
          <a:xfrm>
            <a:off x="10405750" y="3555595"/>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748" name="Google Shape;748;p52"/>
          <p:cNvSpPr txBox="1"/>
          <p:nvPr/>
        </p:nvSpPr>
        <p:spPr>
          <a:xfrm>
            <a:off x="978739" y="3589117"/>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749" name="Google Shape;749;p52"/>
          <p:cNvSpPr txBox="1"/>
          <p:nvPr/>
        </p:nvSpPr>
        <p:spPr>
          <a:xfrm>
            <a:off x="2531124" y="352333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750" name="Google Shape;750;p52"/>
          <p:cNvSpPr txBox="1"/>
          <p:nvPr/>
        </p:nvSpPr>
        <p:spPr>
          <a:xfrm>
            <a:off x="8681466" y="3465091"/>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751" name="Google Shape;751;p52"/>
          <p:cNvSpPr txBox="1"/>
          <p:nvPr/>
        </p:nvSpPr>
        <p:spPr>
          <a:xfrm>
            <a:off x="8881926" y="5436119"/>
            <a:ext cx="2213106"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Cylinder count: 0</a:t>
            </a:r>
            <a:endParaRPr sz="1400" b="0" i="0" u="none" strike="noStrike" cap="none">
              <a:solidFill>
                <a:srgbClr val="000000"/>
              </a:solidFill>
              <a:latin typeface="Arial"/>
              <a:ea typeface="Arial"/>
              <a:cs typeface="Arial"/>
              <a:sym typeface="Arial"/>
            </a:endParaRPr>
          </a:p>
        </p:txBody>
      </p:sp>
      <p:cxnSp>
        <p:nvCxnSpPr>
          <p:cNvPr id="752" name="Google Shape;752;p52"/>
          <p:cNvCxnSpPr/>
          <p:nvPr/>
        </p:nvCxnSpPr>
        <p:spPr>
          <a:xfrm>
            <a:off x="2755848" y="4235448"/>
            <a:ext cx="0" cy="369332"/>
          </a:xfrm>
          <a:prstGeom prst="straightConnector1">
            <a:avLst/>
          </a:prstGeom>
          <a:noFill/>
          <a:ln w="9525" cap="flat" cmpd="sng">
            <a:solidFill>
              <a:schemeClr val="accent1"/>
            </a:solidFill>
            <a:prstDash val="solid"/>
            <a:miter lim="800000"/>
            <a:headEnd type="none" w="sm" len="sm"/>
            <a:tailEnd type="none" w="sm" len="sm"/>
          </a:ln>
        </p:spPr>
      </p:cxnSp>
      <p:cxnSp>
        <p:nvCxnSpPr>
          <p:cNvPr id="753" name="Google Shape;753;p52"/>
          <p:cNvCxnSpPr>
            <a:stCxn id="741" idx="0"/>
            <a:endCxn id="741" idx="4"/>
          </p:cNvCxnSpPr>
          <p:nvPr/>
        </p:nvCxnSpPr>
        <p:spPr>
          <a:xfrm>
            <a:off x="8870083" y="4169664"/>
            <a:ext cx="0" cy="567000"/>
          </a:xfrm>
          <a:prstGeom prst="straightConnector1">
            <a:avLst/>
          </a:prstGeom>
          <a:noFill/>
          <a:ln w="9525" cap="flat" cmpd="sng">
            <a:solidFill>
              <a:schemeClr val="accent1"/>
            </a:solidFill>
            <a:prstDash val="solid"/>
            <a:miter lim="800000"/>
            <a:headEnd type="none" w="sm" len="sm"/>
            <a:tailEnd type="none" w="sm" len="sm"/>
          </a:ln>
        </p:spPr>
      </p:cxnSp>
      <p:sp>
        <p:nvSpPr>
          <p:cNvPr id="754" name="Google Shape;754;p52"/>
          <p:cNvSpPr/>
          <p:nvPr/>
        </p:nvSpPr>
        <p:spPr>
          <a:xfrm>
            <a:off x="526852" y="5666949"/>
            <a:ext cx="259706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Center uncovered,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both guards uncovered</a:t>
            </a:r>
            <a:endParaRPr sz="1400" b="0" i="0" u="none" strike="noStrike" cap="none">
              <a:solidFill>
                <a:srgbClr val="000000"/>
              </a:solidFill>
              <a:latin typeface="Arial"/>
              <a:ea typeface="Arial"/>
              <a:cs typeface="Arial"/>
              <a:sym typeface="Arial"/>
            </a:endParaRPr>
          </a:p>
        </p:txBody>
      </p:sp>
      <p:sp>
        <p:nvSpPr>
          <p:cNvPr id="755" name="Google Shape;755;p52"/>
          <p:cNvSpPr txBox="1"/>
          <p:nvPr/>
        </p:nvSpPr>
        <p:spPr>
          <a:xfrm>
            <a:off x="9315091" y="2653663"/>
            <a:ext cx="2555345"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Schemes/Situations: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Passing situations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Dime</a:t>
            </a:r>
            <a:endParaRPr sz="1400" b="0" i="0" u="none" strike="noStrike" cap="none">
              <a:solidFill>
                <a:srgbClr val="000000"/>
              </a:solidFill>
              <a:latin typeface="Arial"/>
              <a:ea typeface="Arial"/>
              <a:cs typeface="Arial"/>
              <a:sym typeface="Arial"/>
            </a:endParaRPr>
          </a:p>
        </p:txBody>
      </p:sp>
      <p:sp>
        <p:nvSpPr>
          <p:cNvPr id="756" name="Google Shape;756;p52"/>
          <p:cNvSpPr/>
          <p:nvPr/>
        </p:nvSpPr>
        <p:spPr>
          <a:xfrm>
            <a:off x="526852" y="5562588"/>
            <a:ext cx="2519804" cy="855054"/>
          </a:xfrm>
          <a:prstGeom prst="frame">
            <a:avLst>
              <a:gd name="adj1" fmla="val 12500"/>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7" name="Google Shape;757;p52"/>
          <p:cNvSpPr txBox="1">
            <a:spLocks noGrp="1"/>
          </p:cNvSpPr>
          <p:nvPr>
            <p:ph type="sldNum" idx="12"/>
          </p:nvPr>
        </p:nvSpPr>
        <p:spPr>
          <a:xfrm>
            <a:off x="8587390" y="624610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8"/>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0" name="Google Shape;190;p8"/>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Quantifying Gaps Away</a:t>
            </a:r>
            <a:endParaRPr/>
          </a:p>
        </p:txBody>
      </p:sp>
      <p:cxnSp>
        <p:nvCxnSpPr>
          <p:cNvPr id="191" name="Google Shape;191;p8"/>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grpSp>
        <p:nvGrpSpPr>
          <p:cNvPr id="192" name="Google Shape;192;p8"/>
          <p:cNvGrpSpPr/>
          <p:nvPr/>
        </p:nvGrpSpPr>
        <p:grpSpPr>
          <a:xfrm>
            <a:off x="469225" y="2552575"/>
            <a:ext cx="11026909" cy="3759416"/>
            <a:chOff x="-29674" y="2552576"/>
            <a:chExt cx="11555130" cy="4406000"/>
          </a:xfrm>
        </p:grpSpPr>
        <p:sp>
          <p:nvSpPr>
            <p:cNvPr id="193" name="Google Shape;193;p8"/>
            <p:cNvSpPr/>
            <p:nvPr/>
          </p:nvSpPr>
          <p:spPr>
            <a:xfrm>
              <a:off x="8420431" y="4274648"/>
              <a:ext cx="348146" cy="357387"/>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 name="Google Shape;194;p8"/>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8"/>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6" name="Google Shape;196;p8"/>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 name="Google Shape;197;p8"/>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 name="Google Shape;198;p8"/>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8"/>
            <p:cNvSpPr/>
            <p:nvPr/>
          </p:nvSpPr>
          <p:spPr>
            <a:xfrm>
              <a:off x="693959"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8"/>
            <p:cNvSpPr/>
            <p:nvPr/>
          </p:nvSpPr>
          <p:spPr>
            <a:xfrm>
              <a:off x="9887174"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 name="Google Shape;201;p8"/>
            <p:cNvSpPr txBox="1"/>
            <p:nvPr/>
          </p:nvSpPr>
          <p:spPr>
            <a:xfrm>
              <a:off x="8207316" y="3490556"/>
              <a:ext cx="1374075" cy="6853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B050"/>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cxnSp>
          <p:nvCxnSpPr>
            <p:cNvPr id="202" name="Google Shape;202;p8"/>
            <p:cNvCxnSpPr/>
            <p:nvPr/>
          </p:nvCxnSpPr>
          <p:spPr>
            <a:xfrm rot="10800000">
              <a:off x="3490296" y="4707121"/>
              <a:ext cx="1940153" cy="1785754"/>
            </a:xfrm>
            <a:prstGeom prst="straightConnector1">
              <a:avLst/>
            </a:prstGeom>
            <a:noFill/>
            <a:ln w="9525" cap="flat" cmpd="sng">
              <a:solidFill>
                <a:schemeClr val="accent1"/>
              </a:solidFill>
              <a:prstDash val="solid"/>
              <a:miter lim="800000"/>
              <a:headEnd type="none" w="sm" len="sm"/>
              <a:tailEnd type="triangle" w="med" len="med"/>
            </a:ln>
          </p:spPr>
        </p:cxnSp>
        <p:sp>
          <p:nvSpPr>
            <p:cNvPr id="203" name="Google Shape;203;p8"/>
            <p:cNvSpPr txBox="1"/>
            <p:nvPr/>
          </p:nvSpPr>
          <p:spPr>
            <a:xfrm>
              <a:off x="5484070" y="6273225"/>
              <a:ext cx="1374075" cy="6853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cxnSp>
          <p:nvCxnSpPr>
            <p:cNvPr id="204" name="Google Shape;204;p8"/>
            <p:cNvCxnSpPr/>
            <p:nvPr/>
          </p:nvCxnSpPr>
          <p:spPr>
            <a:xfrm rot="10800000">
              <a:off x="3537899" y="4039539"/>
              <a:ext cx="4669417" cy="0"/>
            </a:xfrm>
            <a:prstGeom prst="straightConnector1">
              <a:avLst/>
            </a:prstGeom>
            <a:noFill/>
            <a:ln w="9525" cap="flat" cmpd="sng">
              <a:solidFill>
                <a:schemeClr val="accent1"/>
              </a:solidFill>
              <a:prstDash val="solid"/>
              <a:miter lim="800000"/>
              <a:headEnd type="none" w="sm" len="sm"/>
              <a:tailEnd type="triangle" w="med" len="med"/>
            </a:ln>
          </p:spPr>
        </p:cxnSp>
        <p:sp>
          <p:nvSpPr>
            <p:cNvPr id="205" name="Google Shape;205;p8"/>
            <p:cNvSpPr txBox="1"/>
            <p:nvPr/>
          </p:nvSpPr>
          <p:spPr>
            <a:xfrm>
              <a:off x="5564220" y="4148436"/>
              <a:ext cx="7898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Calibri"/>
                  <a:ea typeface="Calibri"/>
                  <a:cs typeface="Calibri"/>
                  <a:sym typeface="Calibri"/>
                </a:rPr>
                <a:t>X</a:t>
              </a:r>
              <a:endParaRPr sz="1400" b="0" i="0" u="none" strike="noStrike" cap="none">
                <a:solidFill>
                  <a:srgbClr val="000000"/>
                </a:solidFill>
                <a:latin typeface="Arial"/>
                <a:ea typeface="Arial"/>
                <a:cs typeface="Arial"/>
                <a:sym typeface="Arial"/>
              </a:endParaRPr>
            </a:p>
          </p:txBody>
        </p:sp>
        <p:sp>
          <p:nvSpPr>
            <p:cNvPr id="206" name="Google Shape;206;p8"/>
            <p:cNvSpPr txBox="1"/>
            <p:nvPr/>
          </p:nvSpPr>
          <p:spPr>
            <a:xfrm>
              <a:off x="3862716" y="3642532"/>
              <a:ext cx="34155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207" name="Google Shape;207;p8"/>
            <p:cNvSpPr txBox="1"/>
            <p:nvPr/>
          </p:nvSpPr>
          <p:spPr>
            <a:xfrm>
              <a:off x="4878244" y="3626538"/>
              <a:ext cx="3872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208" name="Google Shape;208;p8"/>
            <p:cNvSpPr txBox="1"/>
            <p:nvPr/>
          </p:nvSpPr>
          <p:spPr>
            <a:xfrm>
              <a:off x="6326770" y="3640716"/>
              <a:ext cx="3872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209" name="Google Shape;209;p8"/>
            <p:cNvSpPr txBox="1"/>
            <p:nvPr/>
          </p:nvSpPr>
          <p:spPr>
            <a:xfrm>
              <a:off x="1577814" y="2552576"/>
              <a:ext cx="2285100" cy="108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200" b="0" i="0" u="none" strike="noStrike" cap="none">
                  <a:solidFill>
                    <a:schemeClr val="lt1"/>
                  </a:solidFill>
                  <a:latin typeface="Calibri"/>
                  <a:ea typeface="Calibri"/>
                  <a:cs typeface="Calibri"/>
                  <a:sym typeface="Calibri"/>
                </a:rPr>
                <a:t>Play run to opposite B gap</a:t>
              </a:r>
              <a:endParaRPr sz="2200" b="0" i="0" u="none" strike="noStrike" cap="none">
                <a:solidFill>
                  <a:srgbClr val="000000"/>
                </a:solidFill>
                <a:latin typeface="Arial"/>
                <a:ea typeface="Arial"/>
                <a:cs typeface="Arial"/>
                <a:sym typeface="Arial"/>
              </a:endParaRPr>
            </a:p>
          </p:txBody>
        </p:sp>
        <p:sp>
          <p:nvSpPr>
            <p:cNvPr id="210" name="Google Shape;210;p8"/>
            <p:cNvSpPr txBox="1"/>
            <p:nvPr/>
          </p:nvSpPr>
          <p:spPr>
            <a:xfrm>
              <a:off x="7743956" y="2611091"/>
              <a:ext cx="3781500" cy="101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200" b="0" i="0" u="none" strike="noStrike" cap="none">
                  <a:solidFill>
                    <a:schemeClr val="lt1"/>
                  </a:solidFill>
                  <a:latin typeface="Calibri"/>
                  <a:ea typeface="Calibri"/>
                  <a:cs typeface="Calibri"/>
                  <a:sym typeface="Calibri"/>
                </a:rPr>
                <a:t>Opposite Side 4i</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200" b="0" i="0" u="none" strike="noStrike" cap="none">
                  <a:solidFill>
                    <a:schemeClr val="lt1"/>
                  </a:solidFill>
                  <a:latin typeface="Calibri"/>
                  <a:ea typeface="Calibri"/>
                  <a:cs typeface="Calibri"/>
                  <a:sym typeface="Calibri"/>
                </a:rPr>
                <a:t>Defensive Left B Gap (6 Gap)</a:t>
              </a:r>
              <a:endParaRPr sz="2200" b="0" i="0" u="none" strike="noStrike" cap="none">
                <a:solidFill>
                  <a:srgbClr val="000000"/>
                </a:solidFill>
                <a:latin typeface="Arial"/>
                <a:ea typeface="Arial"/>
                <a:cs typeface="Arial"/>
                <a:sym typeface="Arial"/>
              </a:endParaRPr>
            </a:p>
          </p:txBody>
        </p:sp>
        <p:sp>
          <p:nvSpPr>
            <p:cNvPr id="211" name="Google Shape;211;p8"/>
            <p:cNvSpPr txBox="1"/>
            <p:nvPr/>
          </p:nvSpPr>
          <p:spPr>
            <a:xfrm>
              <a:off x="4878230" y="3035143"/>
              <a:ext cx="2700600" cy="68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500" b="0" i="0" u="none" strike="noStrike" cap="none">
                  <a:solidFill>
                    <a:schemeClr val="lt1"/>
                  </a:solidFill>
                  <a:latin typeface="Calibri"/>
                  <a:ea typeface="Calibri"/>
                  <a:cs typeface="Calibri"/>
                  <a:sym typeface="Calibri"/>
                </a:rPr>
                <a:t>Gaps Away</a:t>
              </a:r>
              <a:endParaRPr sz="2500" b="0" i="0" u="none" strike="noStrike" cap="none">
                <a:solidFill>
                  <a:srgbClr val="000000"/>
                </a:solidFill>
                <a:latin typeface="Arial"/>
                <a:ea typeface="Arial"/>
                <a:cs typeface="Arial"/>
                <a:sym typeface="Arial"/>
              </a:endParaRPr>
            </a:p>
          </p:txBody>
        </p:sp>
        <p:sp>
          <p:nvSpPr>
            <p:cNvPr id="212" name="Google Shape;212;p8"/>
            <p:cNvSpPr txBox="1"/>
            <p:nvPr/>
          </p:nvSpPr>
          <p:spPr>
            <a:xfrm>
              <a:off x="-29674" y="5430506"/>
              <a:ext cx="4863300" cy="139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200" b="0" i="0" u="none" strike="noStrike" cap="none">
                  <a:solidFill>
                    <a:schemeClr val="lt1"/>
                  </a:solidFill>
                  <a:latin typeface="Calibri"/>
                  <a:ea typeface="Calibri"/>
                  <a:cs typeface="Calibri"/>
                  <a:sym typeface="Calibri"/>
                </a:rPr>
                <a:t>Play Direction: Left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200" b="0" i="0" u="none" strike="noStrike" cap="none">
                  <a:solidFill>
                    <a:schemeClr val="lt1"/>
                  </a:solidFill>
                  <a:latin typeface="Calibri"/>
                  <a:ea typeface="Calibri"/>
                  <a:cs typeface="Calibri"/>
                  <a:sym typeface="Calibri"/>
                </a:rPr>
                <a:t>Intended Gap: Offensive B gap (3 gap)</a:t>
              </a:r>
              <a:endParaRPr sz="2200" b="0" i="0" u="none" strike="noStrike" cap="none">
                <a:solidFill>
                  <a:srgbClr val="000000"/>
                </a:solidFill>
                <a:latin typeface="Arial"/>
                <a:ea typeface="Arial"/>
                <a:cs typeface="Arial"/>
                <a:sym typeface="Arial"/>
              </a:endParaRPr>
            </a:p>
          </p:txBody>
        </p:sp>
      </p:grpSp>
      <p:sp>
        <p:nvSpPr>
          <p:cNvPr id="213" name="Google Shape;213;p8"/>
          <p:cNvSpPr txBox="1"/>
          <p:nvPr/>
        </p:nvSpPr>
        <p:spPr>
          <a:xfrm>
            <a:off x="883016" y="2311572"/>
            <a:ext cx="5281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214" name="Google Shape;214;p8"/>
          <p:cNvSpPr txBox="1"/>
          <p:nvPr/>
        </p:nvSpPr>
        <p:spPr>
          <a:xfrm>
            <a:off x="2249919" y="2312808"/>
            <a:ext cx="69472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215" name="Google Shape;215;p8"/>
          <p:cNvSpPr txBox="1"/>
          <p:nvPr/>
        </p:nvSpPr>
        <p:spPr>
          <a:xfrm>
            <a:off x="3611256" y="2328238"/>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accen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216" name="Google Shape;216;p8"/>
          <p:cNvSpPr txBox="1"/>
          <p:nvPr/>
        </p:nvSpPr>
        <p:spPr>
          <a:xfrm>
            <a:off x="5031538" y="2322778"/>
            <a:ext cx="4223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217" name="Google Shape;217;p8"/>
          <p:cNvSpPr txBox="1"/>
          <p:nvPr/>
        </p:nvSpPr>
        <p:spPr>
          <a:xfrm>
            <a:off x="6430483" y="2337329"/>
            <a:ext cx="48055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218" name="Google Shape;218;p8"/>
          <p:cNvSpPr txBox="1"/>
          <p:nvPr/>
        </p:nvSpPr>
        <p:spPr>
          <a:xfrm>
            <a:off x="7887612" y="2328969"/>
            <a:ext cx="101709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sp>
        <p:nvSpPr>
          <p:cNvPr id="219" name="Google Shape;219;p8"/>
          <p:cNvSpPr txBox="1"/>
          <p:nvPr/>
        </p:nvSpPr>
        <p:spPr>
          <a:xfrm>
            <a:off x="9627042" y="2328238"/>
            <a:ext cx="51674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7</a:t>
            </a:r>
            <a:endParaRPr sz="1400" b="0" i="0" u="none" strike="noStrike" cap="none">
              <a:solidFill>
                <a:srgbClr val="000000"/>
              </a:solidFill>
              <a:latin typeface="Arial"/>
              <a:ea typeface="Arial"/>
              <a:cs typeface="Arial"/>
              <a:sym typeface="Arial"/>
            </a:endParaRPr>
          </a:p>
        </p:txBody>
      </p:sp>
      <p:sp>
        <p:nvSpPr>
          <p:cNvPr id="220" name="Google Shape;220;p8"/>
          <p:cNvSpPr txBox="1"/>
          <p:nvPr/>
        </p:nvSpPr>
        <p:spPr>
          <a:xfrm>
            <a:off x="10984296" y="2318148"/>
            <a:ext cx="8315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8</a:t>
            </a:r>
            <a:endParaRPr sz="1400" b="0" i="0" u="none" strike="noStrike" cap="none">
              <a:solidFill>
                <a:srgbClr val="000000"/>
              </a:solidFill>
              <a:latin typeface="Arial"/>
              <a:ea typeface="Arial"/>
              <a:cs typeface="Arial"/>
              <a:sym typeface="Arial"/>
            </a:endParaRPr>
          </a:p>
        </p:txBody>
      </p:sp>
      <p:sp>
        <p:nvSpPr>
          <p:cNvPr id="221" name="Google Shape;221;p8"/>
          <p:cNvSpPr txBox="1"/>
          <p:nvPr/>
        </p:nvSpPr>
        <p:spPr>
          <a:xfrm>
            <a:off x="7597950" y="5177250"/>
            <a:ext cx="3988500" cy="106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200" b="0" i="0" u="none" strike="noStrike" cap="none">
                <a:solidFill>
                  <a:srgbClr val="00B050"/>
                </a:solidFill>
                <a:latin typeface="Calibri"/>
                <a:ea typeface="Calibri"/>
                <a:cs typeface="Calibri"/>
                <a:sym typeface="Calibri"/>
              </a:rPr>
              <a:t>6</a:t>
            </a:r>
            <a:r>
              <a:rPr lang="en-US" sz="2200" b="0" i="0" u="none" strike="noStrike" cap="none">
                <a:solidFill>
                  <a:schemeClr val="lt1"/>
                </a:solidFill>
                <a:latin typeface="Calibri"/>
                <a:ea typeface="Calibri"/>
                <a:cs typeface="Calibri"/>
                <a:sym typeface="Calibri"/>
              </a:rPr>
              <a:t> Gap – </a:t>
            </a:r>
            <a:r>
              <a:rPr lang="en-US" sz="2200" b="0" i="0" u="none" strike="noStrike" cap="none">
                <a:solidFill>
                  <a:schemeClr val="accent1"/>
                </a:solidFill>
                <a:latin typeface="Calibri"/>
                <a:ea typeface="Calibri"/>
                <a:cs typeface="Calibri"/>
                <a:sym typeface="Calibri"/>
              </a:rPr>
              <a:t>3</a:t>
            </a:r>
            <a:r>
              <a:rPr lang="en-US" sz="2200" b="0" i="0" u="none" strike="noStrike" cap="none">
                <a:solidFill>
                  <a:schemeClr val="lt1"/>
                </a:solidFill>
                <a:latin typeface="Calibri"/>
                <a:ea typeface="Calibri"/>
                <a:cs typeface="Calibri"/>
                <a:sym typeface="Calibri"/>
              </a:rPr>
              <a:t> Gap = 3 Gaps Away</a:t>
            </a:r>
            <a:endParaRPr sz="2200" b="0" i="0" u="none" strike="noStrike" cap="none">
              <a:solidFill>
                <a:srgbClr val="000000"/>
              </a:solidFill>
              <a:latin typeface="Arial"/>
              <a:ea typeface="Arial"/>
              <a:cs typeface="Arial"/>
              <a:sym typeface="Arial"/>
            </a:endParaRPr>
          </a:p>
        </p:txBody>
      </p:sp>
      <p:pic>
        <p:nvPicPr>
          <p:cNvPr id="222" name="Google Shape;222;p8"/>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223" name="Google Shape;223;p8"/>
          <p:cNvSpPr txBox="1">
            <a:spLocks noGrp="1"/>
          </p:cNvSpPr>
          <p:nvPr>
            <p:ph type="sldNum" idx="12"/>
          </p:nvPr>
        </p:nvSpPr>
        <p:spPr>
          <a:xfrm>
            <a:off x="8610600" y="6241938"/>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1"/>
        <p:cNvGrpSpPr/>
        <p:nvPr/>
      </p:nvGrpSpPr>
      <p:grpSpPr>
        <a:xfrm>
          <a:off x="0" y="0"/>
          <a:ext cx="0" cy="0"/>
          <a:chOff x="0" y="0"/>
          <a:chExt cx="0" cy="0"/>
        </a:xfrm>
      </p:grpSpPr>
      <p:sp>
        <p:nvSpPr>
          <p:cNvPr id="762" name="Google Shape;762;p53"/>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3" name="Google Shape;763;p53"/>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764" name="Google Shape;764;p53"/>
          <p:cNvSpPr/>
          <p:nvPr/>
        </p:nvSpPr>
        <p:spPr>
          <a:xfrm>
            <a:off x="9001810" y="4309128"/>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5" name="Google Shape;765;p53"/>
          <p:cNvSpPr/>
          <p:nvPr/>
        </p:nvSpPr>
        <p:spPr>
          <a:xfrm>
            <a:off x="2295496" y="4309128"/>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6" name="Google Shape;766;p53"/>
          <p:cNvSpPr txBox="1">
            <a:spLocks noGrp="1"/>
          </p:cNvSpPr>
          <p:nvPr>
            <p:ph type="title"/>
          </p:nvPr>
        </p:nvSpPr>
        <p:spPr>
          <a:xfrm>
            <a:off x="539331" y="40063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“Even 2” (double 2 techs) </a:t>
            </a:r>
            <a:endParaRPr/>
          </a:p>
        </p:txBody>
      </p:sp>
      <p:sp>
        <p:nvSpPr>
          <p:cNvPr id="767" name="Google Shape;767;p53"/>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8" name="Google Shape;768;p53"/>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69" name="Google Shape;769;p53"/>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0" name="Google Shape;770;p53"/>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1" name="Google Shape;771;p53"/>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2" name="Google Shape;772;p53"/>
          <p:cNvSpPr txBox="1"/>
          <p:nvPr/>
        </p:nvSpPr>
        <p:spPr>
          <a:xfrm>
            <a:off x="3367715" y="4169664"/>
            <a:ext cx="14936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773" name="Google Shape;773;p53"/>
          <p:cNvSpPr txBox="1"/>
          <p:nvPr/>
        </p:nvSpPr>
        <p:spPr>
          <a:xfrm>
            <a:off x="4066429" y="3570631"/>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774" name="Google Shape;774;p53"/>
          <p:cNvSpPr txBox="1"/>
          <p:nvPr/>
        </p:nvSpPr>
        <p:spPr>
          <a:xfrm>
            <a:off x="7065317" y="3597457"/>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775" name="Google Shape;775;p53"/>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776" name="Google Shape;776;p53"/>
          <p:cNvSpPr txBox="1"/>
          <p:nvPr/>
        </p:nvSpPr>
        <p:spPr>
          <a:xfrm>
            <a:off x="6556761" y="5735100"/>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777" name="Google Shape;777;p53"/>
          <p:cNvSpPr txBox="1"/>
          <p:nvPr/>
        </p:nvSpPr>
        <p:spPr>
          <a:xfrm>
            <a:off x="6472526" y="2293956"/>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778" name="Google Shape;778;p53"/>
          <p:cNvSpPr txBox="1"/>
          <p:nvPr/>
        </p:nvSpPr>
        <p:spPr>
          <a:xfrm>
            <a:off x="3650463" y="231279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M</a:t>
            </a:r>
            <a:endParaRPr sz="3600" b="1" i="0" u="none" strike="noStrike" cap="none">
              <a:solidFill>
                <a:schemeClr val="lt1"/>
              </a:solidFill>
              <a:latin typeface="Calibri"/>
              <a:ea typeface="Calibri"/>
              <a:cs typeface="Calibri"/>
              <a:sym typeface="Calibri"/>
            </a:endParaRPr>
          </a:p>
        </p:txBody>
      </p:sp>
      <p:sp>
        <p:nvSpPr>
          <p:cNvPr id="779" name="Google Shape;779;p53"/>
          <p:cNvSpPr/>
          <p:nvPr/>
        </p:nvSpPr>
        <p:spPr>
          <a:xfrm>
            <a:off x="3386477" y="2975104"/>
            <a:ext cx="4821308" cy="2569330"/>
          </a:xfrm>
          <a:prstGeom prst="frame">
            <a:avLst>
              <a:gd name="adj1" fmla="val 12500"/>
            </a:avLst>
          </a:prstGeom>
          <a:solidFill>
            <a:srgbClr val="AEABA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0" name="Google Shape;780;p53"/>
          <p:cNvSpPr txBox="1"/>
          <p:nvPr/>
        </p:nvSpPr>
        <p:spPr>
          <a:xfrm>
            <a:off x="9097592" y="357063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781" name="Google Shape;781;p53"/>
          <p:cNvSpPr txBox="1"/>
          <p:nvPr/>
        </p:nvSpPr>
        <p:spPr>
          <a:xfrm>
            <a:off x="2058618" y="3496270"/>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782" name="Google Shape;782;p53"/>
          <p:cNvSpPr txBox="1"/>
          <p:nvPr/>
        </p:nvSpPr>
        <p:spPr>
          <a:xfrm>
            <a:off x="354078" y="5558649"/>
            <a:ext cx="292919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Center uncovered,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both guards covered</a:t>
            </a:r>
            <a:endParaRPr sz="1400" b="0" i="0" u="none" strike="noStrike" cap="none">
              <a:solidFill>
                <a:srgbClr val="000000"/>
              </a:solidFill>
              <a:latin typeface="Arial"/>
              <a:ea typeface="Arial"/>
              <a:cs typeface="Arial"/>
              <a:sym typeface="Arial"/>
            </a:endParaRPr>
          </a:p>
        </p:txBody>
      </p:sp>
      <p:sp>
        <p:nvSpPr>
          <p:cNvPr id="783" name="Google Shape;783;p53"/>
          <p:cNvSpPr txBox="1"/>
          <p:nvPr/>
        </p:nvSpPr>
        <p:spPr>
          <a:xfrm>
            <a:off x="8119177" y="5376972"/>
            <a:ext cx="3548414"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Cylinder count: 2. Thus, this is still an even front, even though the center is uncovered.</a:t>
            </a:r>
            <a:endParaRPr sz="1400" b="0" i="0" u="none" strike="noStrike" cap="none">
              <a:solidFill>
                <a:srgbClr val="000000"/>
              </a:solidFill>
              <a:latin typeface="Arial"/>
              <a:ea typeface="Arial"/>
              <a:cs typeface="Arial"/>
              <a:sym typeface="Arial"/>
            </a:endParaRPr>
          </a:p>
        </p:txBody>
      </p:sp>
      <p:cxnSp>
        <p:nvCxnSpPr>
          <p:cNvPr id="784" name="Google Shape;784;p53"/>
          <p:cNvCxnSpPr/>
          <p:nvPr/>
        </p:nvCxnSpPr>
        <p:spPr>
          <a:xfrm>
            <a:off x="4246140" y="4152643"/>
            <a:ext cx="0" cy="492804"/>
          </a:xfrm>
          <a:prstGeom prst="straightConnector1">
            <a:avLst/>
          </a:prstGeom>
          <a:noFill/>
          <a:ln w="9525" cap="flat" cmpd="sng">
            <a:solidFill>
              <a:schemeClr val="dk1"/>
            </a:solidFill>
            <a:prstDash val="solid"/>
            <a:miter lim="800000"/>
            <a:headEnd type="none" w="sm" len="sm"/>
            <a:tailEnd type="none" w="sm" len="sm"/>
          </a:ln>
        </p:spPr>
      </p:cxnSp>
      <p:cxnSp>
        <p:nvCxnSpPr>
          <p:cNvPr id="785" name="Google Shape;785;p53"/>
          <p:cNvCxnSpPr>
            <a:endCxn id="769" idx="4"/>
          </p:cNvCxnSpPr>
          <p:nvPr/>
        </p:nvCxnSpPr>
        <p:spPr>
          <a:xfrm>
            <a:off x="7261321" y="4216992"/>
            <a:ext cx="0" cy="519600"/>
          </a:xfrm>
          <a:prstGeom prst="straightConnector1">
            <a:avLst/>
          </a:prstGeom>
          <a:noFill/>
          <a:ln w="9525" cap="flat" cmpd="sng">
            <a:solidFill>
              <a:schemeClr val="dk1"/>
            </a:solidFill>
            <a:prstDash val="solid"/>
            <a:miter lim="800000"/>
            <a:headEnd type="none" w="sm" len="sm"/>
            <a:tailEnd type="none" w="sm" len="sm"/>
          </a:ln>
        </p:spPr>
      </p:cxnSp>
      <p:sp>
        <p:nvSpPr>
          <p:cNvPr id="786" name="Google Shape;786;p53"/>
          <p:cNvSpPr txBox="1"/>
          <p:nvPr/>
        </p:nvSpPr>
        <p:spPr>
          <a:xfrm>
            <a:off x="9494802" y="3181958"/>
            <a:ext cx="255534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Schemes/Situations: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Passing situations (some rushing situations)</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787" name="Google Shape;787;p53"/>
          <p:cNvSpPr/>
          <p:nvPr/>
        </p:nvSpPr>
        <p:spPr>
          <a:xfrm>
            <a:off x="539331" y="5499822"/>
            <a:ext cx="2519804" cy="855054"/>
          </a:xfrm>
          <a:prstGeom prst="frame">
            <a:avLst>
              <a:gd name="adj1" fmla="val 12500"/>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7F7F7F"/>
              </a:solidFill>
              <a:latin typeface="Calibri"/>
              <a:ea typeface="Calibri"/>
              <a:cs typeface="Calibri"/>
              <a:sym typeface="Calibri"/>
            </a:endParaRPr>
          </a:p>
        </p:txBody>
      </p:sp>
      <p:sp>
        <p:nvSpPr>
          <p:cNvPr id="788" name="Google Shape;788;p53"/>
          <p:cNvSpPr txBox="1">
            <a:spLocks noGrp="1"/>
          </p:cNvSpPr>
          <p:nvPr>
            <p:ph type="sldNum" idx="12"/>
          </p:nvPr>
        </p:nvSpPr>
        <p:spPr>
          <a:xfrm>
            <a:off x="8574137" y="6276983"/>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2"/>
        <p:cNvGrpSpPr/>
        <p:nvPr/>
      </p:nvGrpSpPr>
      <p:grpSpPr>
        <a:xfrm>
          <a:off x="0" y="0"/>
          <a:ext cx="0" cy="0"/>
          <a:chOff x="0" y="0"/>
          <a:chExt cx="0" cy="0"/>
        </a:xfrm>
      </p:grpSpPr>
      <p:sp>
        <p:nvSpPr>
          <p:cNvPr id="793" name="Google Shape;793;p54"/>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94" name="Google Shape;794;p54"/>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795" name="Google Shape;795;p54"/>
          <p:cNvSpPr/>
          <p:nvPr/>
        </p:nvSpPr>
        <p:spPr>
          <a:xfrm>
            <a:off x="8391950" y="4293636"/>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6" name="Google Shape;796;p54"/>
          <p:cNvSpPr txBox="1">
            <a:spLocks noGrp="1"/>
          </p:cNvSpPr>
          <p:nvPr>
            <p:ph type="title"/>
          </p:nvPr>
        </p:nvSpPr>
        <p:spPr>
          <a:xfrm>
            <a:off x="539331" y="64209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Calibri"/>
              <a:buNone/>
            </a:pPr>
            <a:r>
              <a:rPr lang="en-US" sz="3600">
                <a:solidFill>
                  <a:schemeClr val="lt1"/>
                </a:solidFill>
              </a:rPr>
              <a:t>Importance of Identifying Front</a:t>
            </a:r>
            <a:endParaRPr/>
          </a:p>
        </p:txBody>
      </p:sp>
      <p:sp>
        <p:nvSpPr>
          <p:cNvPr id="797" name="Google Shape;797;p54"/>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8" name="Google Shape;798;p54"/>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9" name="Google Shape;799;p54"/>
          <p:cNvSpPr txBox="1"/>
          <p:nvPr/>
        </p:nvSpPr>
        <p:spPr>
          <a:xfrm>
            <a:off x="5849491" y="3606475"/>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N</a:t>
            </a:r>
            <a:endParaRPr sz="1400" b="0" i="0" u="none" strike="noStrike" cap="none">
              <a:solidFill>
                <a:srgbClr val="000000"/>
              </a:solidFill>
              <a:latin typeface="Arial"/>
              <a:ea typeface="Arial"/>
              <a:cs typeface="Arial"/>
              <a:sym typeface="Arial"/>
            </a:endParaRPr>
          </a:p>
        </p:txBody>
      </p:sp>
      <p:sp>
        <p:nvSpPr>
          <p:cNvPr id="800" name="Google Shape;800;p54"/>
          <p:cNvSpPr txBox="1"/>
          <p:nvPr/>
        </p:nvSpPr>
        <p:spPr>
          <a:xfrm>
            <a:off x="8297733" y="3732220"/>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801" name="Google Shape;801;p54"/>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802" name="Google Shape;802;p54"/>
          <p:cNvSpPr txBox="1"/>
          <p:nvPr/>
        </p:nvSpPr>
        <p:spPr>
          <a:xfrm>
            <a:off x="6556761" y="5735100"/>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803" name="Google Shape;803;p54"/>
          <p:cNvSpPr txBox="1"/>
          <p:nvPr/>
        </p:nvSpPr>
        <p:spPr>
          <a:xfrm>
            <a:off x="8569906" y="249242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804" name="Google Shape;804;p54"/>
          <p:cNvSpPr txBox="1"/>
          <p:nvPr/>
        </p:nvSpPr>
        <p:spPr>
          <a:xfrm>
            <a:off x="4533894" y="2611251"/>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805" name="Google Shape;805;p54"/>
          <p:cNvSpPr txBox="1"/>
          <p:nvPr/>
        </p:nvSpPr>
        <p:spPr>
          <a:xfrm>
            <a:off x="3715970" y="3732220"/>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806" name="Google Shape;806;p54"/>
          <p:cNvSpPr txBox="1"/>
          <p:nvPr/>
        </p:nvSpPr>
        <p:spPr>
          <a:xfrm>
            <a:off x="7709107" y="4904103"/>
            <a:ext cx="3548414" cy="147732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Cylinder count: 2. Therefore, offense will likely treat this as an even front, as it will act more like a 4-3, even though it is technically a 3-4 personnel. </a:t>
            </a:r>
            <a:endParaRPr sz="1400" b="0" i="0" u="none" strike="noStrike" cap="none">
              <a:solidFill>
                <a:srgbClr val="000000"/>
              </a:solidFill>
              <a:latin typeface="Arial"/>
              <a:ea typeface="Arial"/>
              <a:cs typeface="Arial"/>
              <a:sym typeface="Arial"/>
            </a:endParaRPr>
          </a:p>
        </p:txBody>
      </p:sp>
      <p:sp>
        <p:nvSpPr>
          <p:cNvPr id="807" name="Google Shape;807;p54"/>
          <p:cNvSpPr txBox="1">
            <a:spLocks noGrp="1"/>
          </p:cNvSpPr>
          <p:nvPr>
            <p:ph type="sldNum" idx="12"/>
          </p:nvPr>
        </p:nvSpPr>
        <p:spPr>
          <a:xfrm>
            <a:off x="8574137" y="6276983"/>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
        <p:nvSpPr>
          <p:cNvPr id="808" name="Google Shape;808;p54"/>
          <p:cNvSpPr/>
          <p:nvPr/>
        </p:nvSpPr>
        <p:spPr>
          <a:xfrm>
            <a:off x="3744998" y="4314774"/>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9" name="Google Shape;809;p54"/>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10" name="Google Shape;810;p54"/>
          <p:cNvSpPr txBox="1"/>
          <p:nvPr/>
        </p:nvSpPr>
        <p:spPr>
          <a:xfrm>
            <a:off x="1746639" y="3710152"/>
            <a:ext cx="95334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811" name="Google Shape;811;p54"/>
          <p:cNvSpPr/>
          <p:nvPr/>
        </p:nvSpPr>
        <p:spPr>
          <a:xfrm>
            <a:off x="869325" y="4214846"/>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12" name="Google Shape;812;p54"/>
          <p:cNvSpPr txBox="1"/>
          <p:nvPr/>
        </p:nvSpPr>
        <p:spPr>
          <a:xfrm>
            <a:off x="1307957" y="4230008"/>
            <a:ext cx="42066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Y</a:t>
            </a:r>
            <a:endParaRPr sz="1400" b="0" i="0" u="none" strike="noStrike" cap="none">
              <a:solidFill>
                <a:srgbClr val="000000"/>
              </a:solidFill>
              <a:latin typeface="Arial"/>
              <a:ea typeface="Arial"/>
              <a:cs typeface="Arial"/>
              <a:sym typeface="Arial"/>
            </a:endParaRPr>
          </a:p>
        </p:txBody>
      </p:sp>
      <p:sp>
        <p:nvSpPr>
          <p:cNvPr id="813" name="Google Shape;813;p54"/>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14" name="Google Shape;814;p54"/>
          <p:cNvSpPr/>
          <p:nvPr/>
        </p:nvSpPr>
        <p:spPr>
          <a:xfrm>
            <a:off x="5891960" y="4293636"/>
            <a:ext cx="355912" cy="2880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15" name="Google Shape;815;p54"/>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816" name="Google Shape;816;p54"/>
          <p:cNvCxnSpPr/>
          <p:nvPr/>
        </p:nvCxnSpPr>
        <p:spPr>
          <a:xfrm>
            <a:off x="2941983" y="4033317"/>
            <a:ext cx="739374" cy="0"/>
          </a:xfrm>
          <a:prstGeom prst="straightConnector1">
            <a:avLst/>
          </a:prstGeom>
          <a:noFill/>
          <a:ln w="9525" cap="flat" cmpd="sng">
            <a:solidFill>
              <a:srgbClr val="F2F2F2"/>
            </a:solidFill>
            <a:prstDash val="solid"/>
            <a:miter lim="800000"/>
            <a:headEnd type="none" w="sm" len="sm"/>
            <a:tailEnd type="triangle" w="med" len="med"/>
          </a:ln>
        </p:spPr>
      </p:cxnSp>
      <p:sp>
        <p:nvSpPr>
          <p:cNvPr id="817" name="Google Shape;817;p54"/>
          <p:cNvSpPr txBox="1"/>
          <p:nvPr/>
        </p:nvSpPr>
        <p:spPr>
          <a:xfrm>
            <a:off x="2402655" y="3573970"/>
            <a:ext cx="235011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End reduces to 3-tech </a:t>
            </a:r>
            <a:endParaRPr sz="1400" b="0" i="0" u="none" strike="noStrike" cap="none">
              <a:solidFill>
                <a:srgbClr val="000000"/>
              </a:solidFill>
              <a:latin typeface="Arial"/>
              <a:ea typeface="Arial"/>
              <a:cs typeface="Arial"/>
              <a:sym typeface="Arial"/>
            </a:endParaRPr>
          </a:p>
        </p:txBody>
      </p:sp>
      <p:sp>
        <p:nvSpPr>
          <p:cNvPr id="818" name="Google Shape;818;p54"/>
          <p:cNvSpPr txBox="1"/>
          <p:nvPr/>
        </p:nvSpPr>
        <p:spPr>
          <a:xfrm>
            <a:off x="309854" y="3112305"/>
            <a:ext cx="79248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819" name="Google Shape;819;p54"/>
          <p:cNvSpPr txBox="1"/>
          <p:nvPr/>
        </p:nvSpPr>
        <p:spPr>
          <a:xfrm>
            <a:off x="483054" y="5286468"/>
            <a:ext cx="4487698"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In this situation, the defense has 3-4 personnel on the field (3 DL, 4L B), but has four stance players. Simply referring to this as a 3-4 would be misleading.</a:t>
            </a:r>
            <a:endParaRPr sz="1400" b="0" i="0" u="none" strike="noStrike" cap="none">
              <a:solidFill>
                <a:srgbClr val="000000"/>
              </a:solidFill>
              <a:latin typeface="Arial"/>
              <a:ea typeface="Arial"/>
              <a:cs typeface="Arial"/>
              <a:sym typeface="Arial"/>
            </a:endParaRPr>
          </a:p>
        </p:txBody>
      </p:sp>
      <p:sp>
        <p:nvSpPr>
          <p:cNvPr id="820" name="Google Shape;820;p54"/>
          <p:cNvSpPr txBox="1"/>
          <p:nvPr/>
        </p:nvSpPr>
        <p:spPr>
          <a:xfrm>
            <a:off x="10588474" y="3386986"/>
            <a:ext cx="95334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cxnSp>
        <p:nvCxnSpPr>
          <p:cNvPr id="821" name="Google Shape;821;p54"/>
          <p:cNvCxnSpPr/>
          <p:nvPr/>
        </p:nvCxnSpPr>
        <p:spPr>
          <a:xfrm>
            <a:off x="938270" y="4033317"/>
            <a:ext cx="739374" cy="0"/>
          </a:xfrm>
          <a:prstGeom prst="straightConnector1">
            <a:avLst/>
          </a:prstGeom>
          <a:noFill/>
          <a:ln w="9525" cap="flat" cmpd="sng">
            <a:solidFill>
              <a:srgbClr val="F2F2F2"/>
            </a:solidFill>
            <a:prstDash val="solid"/>
            <a:miter lim="800000"/>
            <a:headEnd type="none" w="sm" len="sm"/>
            <a:tailEnd type="triangle" w="med" len="med"/>
          </a:ln>
        </p:spPr>
      </p:cxnSp>
      <p:sp>
        <p:nvSpPr>
          <p:cNvPr id="822" name="Google Shape;822;p54"/>
          <p:cNvSpPr txBox="1"/>
          <p:nvPr/>
        </p:nvSpPr>
        <p:spPr>
          <a:xfrm>
            <a:off x="258776" y="3695255"/>
            <a:ext cx="235011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OLB becomes 6i</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6"/>
        <p:cNvGrpSpPr/>
        <p:nvPr/>
      </p:nvGrpSpPr>
      <p:grpSpPr>
        <a:xfrm>
          <a:off x="0" y="0"/>
          <a:ext cx="0" cy="0"/>
          <a:chOff x="0" y="0"/>
          <a:chExt cx="0" cy="0"/>
        </a:xfrm>
      </p:grpSpPr>
      <p:sp>
        <p:nvSpPr>
          <p:cNvPr id="827" name="Google Shape;827;p55"/>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8" name="Google Shape;828;p55"/>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Distinguishing Positions (Even)</a:t>
            </a:r>
            <a:endParaRPr/>
          </a:p>
        </p:txBody>
      </p:sp>
      <p:cxnSp>
        <p:nvCxnSpPr>
          <p:cNvPr id="829" name="Google Shape;829;p55"/>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830" name="Google Shape;830;p55"/>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831" name="Google Shape;831;p55"/>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42</a:t>
            </a:fld>
            <a:endParaRPr/>
          </a:p>
        </p:txBody>
      </p:sp>
      <p:sp>
        <p:nvSpPr>
          <p:cNvPr id="832" name="Google Shape;832;p55"/>
          <p:cNvSpPr/>
          <p:nvPr/>
        </p:nvSpPr>
        <p:spPr>
          <a:xfrm>
            <a:off x="8967773" y="4275897"/>
            <a:ext cx="349341" cy="35446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3" name="Google Shape;833;p55"/>
          <p:cNvSpPr/>
          <p:nvPr/>
        </p:nvSpPr>
        <p:spPr>
          <a:xfrm>
            <a:off x="5870436" y="4306883"/>
            <a:ext cx="307000" cy="323476"/>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4" name="Google Shape;834;p55"/>
          <p:cNvSpPr/>
          <p:nvPr/>
        </p:nvSpPr>
        <p:spPr>
          <a:xfrm>
            <a:off x="3780821" y="4306882"/>
            <a:ext cx="365390" cy="323475"/>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5" name="Google Shape;835;p55"/>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6" name="Google Shape;836;p55"/>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7" name="Google Shape;837;p55"/>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8" name="Google Shape;838;p55"/>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9" name="Google Shape;839;p55"/>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0" name="Google Shape;840;p55"/>
          <p:cNvSpPr txBox="1"/>
          <p:nvPr/>
        </p:nvSpPr>
        <p:spPr>
          <a:xfrm>
            <a:off x="3543570" y="358530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841" name="Google Shape;841;p55"/>
          <p:cNvSpPr txBox="1"/>
          <p:nvPr/>
        </p:nvSpPr>
        <p:spPr>
          <a:xfrm>
            <a:off x="5905743" y="3565834"/>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842" name="Google Shape;842;p55"/>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843" name="Google Shape;843;p55"/>
          <p:cNvSpPr txBox="1"/>
          <p:nvPr/>
        </p:nvSpPr>
        <p:spPr>
          <a:xfrm>
            <a:off x="6556761" y="5735100"/>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844" name="Google Shape;844;p55"/>
          <p:cNvSpPr txBox="1"/>
          <p:nvPr/>
        </p:nvSpPr>
        <p:spPr>
          <a:xfrm>
            <a:off x="6537622" y="2122126"/>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W</a:t>
            </a:r>
            <a:endParaRPr sz="3600" b="1" i="0" u="none" strike="noStrike" cap="none">
              <a:solidFill>
                <a:schemeClr val="lt1"/>
              </a:solidFill>
              <a:latin typeface="Calibri"/>
              <a:ea typeface="Calibri"/>
              <a:cs typeface="Calibri"/>
              <a:sym typeface="Calibri"/>
            </a:endParaRPr>
          </a:p>
        </p:txBody>
      </p:sp>
      <p:sp>
        <p:nvSpPr>
          <p:cNvPr id="845" name="Google Shape;845;p55"/>
          <p:cNvSpPr txBox="1"/>
          <p:nvPr/>
        </p:nvSpPr>
        <p:spPr>
          <a:xfrm>
            <a:off x="3650463" y="231279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846" name="Google Shape;846;p55"/>
          <p:cNvSpPr txBox="1"/>
          <p:nvPr/>
        </p:nvSpPr>
        <p:spPr>
          <a:xfrm>
            <a:off x="9097592" y="357063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847" name="Google Shape;847;p55"/>
          <p:cNvSpPr txBox="1"/>
          <p:nvPr/>
        </p:nvSpPr>
        <p:spPr>
          <a:xfrm>
            <a:off x="781567" y="3531336"/>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848" name="Google Shape;848;p55"/>
          <p:cNvSpPr txBox="1"/>
          <p:nvPr/>
        </p:nvSpPr>
        <p:spPr>
          <a:xfrm>
            <a:off x="10538748" y="3523333"/>
            <a:ext cx="95334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849" name="Google Shape;849;p55"/>
          <p:cNvSpPr txBox="1"/>
          <p:nvPr/>
        </p:nvSpPr>
        <p:spPr>
          <a:xfrm>
            <a:off x="1310858" y="4191517"/>
            <a:ext cx="2738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Y</a:t>
            </a:r>
            <a:endParaRPr sz="1400" b="0" i="0" u="none" strike="noStrike" cap="none">
              <a:solidFill>
                <a:srgbClr val="000000"/>
              </a:solidFill>
              <a:latin typeface="Arial"/>
              <a:ea typeface="Arial"/>
              <a:cs typeface="Arial"/>
              <a:sym typeface="Arial"/>
            </a:endParaRPr>
          </a:p>
        </p:txBody>
      </p:sp>
      <p:sp>
        <p:nvSpPr>
          <p:cNvPr id="850" name="Google Shape;850;p55"/>
          <p:cNvSpPr txBox="1"/>
          <p:nvPr/>
        </p:nvSpPr>
        <p:spPr>
          <a:xfrm>
            <a:off x="667714" y="3346669"/>
            <a:ext cx="11521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(Edge)</a:t>
            </a:r>
            <a:endParaRPr sz="1400" b="0" i="0" u="none" strike="noStrike" cap="none">
              <a:solidFill>
                <a:srgbClr val="000000"/>
              </a:solidFill>
              <a:latin typeface="Arial"/>
              <a:ea typeface="Arial"/>
              <a:cs typeface="Arial"/>
              <a:sym typeface="Arial"/>
            </a:endParaRPr>
          </a:p>
        </p:txBody>
      </p:sp>
      <p:sp>
        <p:nvSpPr>
          <p:cNvPr id="851" name="Google Shape;851;p55"/>
          <p:cNvSpPr txBox="1"/>
          <p:nvPr/>
        </p:nvSpPr>
        <p:spPr>
          <a:xfrm>
            <a:off x="10458816" y="3367441"/>
            <a:ext cx="16017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(Edge )</a:t>
            </a:r>
            <a:endParaRPr sz="1400" b="0" i="0" u="none" strike="noStrike" cap="none">
              <a:solidFill>
                <a:srgbClr val="000000"/>
              </a:solidFill>
              <a:latin typeface="Arial"/>
              <a:ea typeface="Arial"/>
              <a:cs typeface="Arial"/>
              <a:sym typeface="Arial"/>
            </a:endParaRPr>
          </a:p>
        </p:txBody>
      </p:sp>
      <p:sp>
        <p:nvSpPr>
          <p:cNvPr id="852" name="Google Shape;852;p55"/>
          <p:cNvSpPr txBox="1"/>
          <p:nvPr/>
        </p:nvSpPr>
        <p:spPr>
          <a:xfrm>
            <a:off x="9019229" y="3351153"/>
            <a:ext cx="16017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(End )</a:t>
            </a:r>
            <a:endParaRPr sz="1400" b="0" i="0" u="none" strike="noStrike" cap="none">
              <a:solidFill>
                <a:srgbClr val="000000"/>
              </a:solidFill>
              <a:latin typeface="Arial"/>
              <a:ea typeface="Arial"/>
              <a:cs typeface="Arial"/>
              <a:sym typeface="Arial"/>
            </a:endParaRPr>
          </a:p>
        </p:txBody>
      </p:sp>
      <p:sp>
        <p:nvSpPr>
          <p:cNvPr id="853" name="Google Shape;853;p55"/>
          <p:cNvSpPr txBox="1"/>
          <p:nvPr/>
        </p:nvSpPr>
        <p:spPr>
          <a:xfrm>
            <a:off x="3415240" y="3295374"/>
            <a:ext cx="16017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(Tackle )</a:t>
            </a:r>
            <a:endParaRPr sz="1400" b="0" i="0" u="none" strike="noStrike" cap="none">
              <a:solidFill>
                <a:srgbClr val="000000"/>
              </a:solidFill>
              <a:latin typeface="Arial"/>
              <a:ea typeface="Arial"/>
              <a:cs typeface="Arial"/>
              <a:sym typeface="Arial"/>
            </a:endParaRPr>
          </a:p>
        </p:txBody>
      </p:sp>
      <p:sp>
        <p:nvSpPr>
          <p:cNvPr id="854" name="Google Shape;854;p55"/>
          <p:cNvSpPr txBox="1"/>
          <p:nvPr/>
        </p:nvSpPr>
        <p:spPr>
          <a:xfrm>
            <a:off x="5820609" y="3282951"/>
            <a:ext cx="16017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(Tackle )</a:t>
            </a:r>
            <a:endParaRPr sz="1400" b="0" i="0" u="none" strike="noStrike" cap="none">
              <a:solidFill>
                <a:srgbClr val="000000"/>
              </a:solidFill>
              <a:latin typeface="Arial"/>
              <a:ea typeface="Arial"/>
              <a:cs typeface="Arial"/>
              <a:sym typeface="Arial"/>
            </a:endParaRPr>
          </a:p>
        </p:txBody>
      </p:sp>
      <p:sp>
        <p:nvSpPr>
          <p:cNvPr id="855" name="Google Shape;855;p55"/>
          <p:cNvSpPr txBox="1"/>
          <p:nvPr/>
        </p:nvSpPr>
        <p:spPr>
          <a:xfrm>
            <a:off x="502191" y="5189613"/>
            <a:ext cx="462004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Players Grouped based on Gap: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DT’s=A and B Gap Defenders (1, 2i, 2,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DE’s=C Gap Defenders (5, 7, 4, 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Edges=D Gap Defenders (9 and Outside)</a:t>
            </a:r>
            <a:endParaRPr sz="1400" b="0" i="0" u="none" strike="noStrike" cap="none">
              <a:solidFill>
                <a:srgbClr val="000000"/>
              </a:solidFill>
              <a:latin typeface="Arial"/>
              <a:ea typeface="Arial"/>
              <a:cs typeface="Arial"/>
              <a:sym typeface="Arial"/>
            </a:endParaRPr>
          </a:p>
        </p:txBody>
      </p:sp>
      <p:sp>
        <p:nvSpPr>
          <p:cNvPr id="856" name="Google Shape;856;p55"/>
          <p:cNvSpPr/>
          <p:nvPr/>
        </p:nvSpPr>
        <p:spPr>
          <a:xfrm>
            <a:off x="969303" y="4306882"/>
            <a:ext cx="341555" cy="300818"/>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7" name="Google Shape;857;p55"/>
          <p:cNvSpPr txBox="1"/>
          <p:nvPr/>
        </p:nvSpPr>
        <p:spPr>
          <a:xfrm>
            <a:off x="8129585" y="5496635"/>
            <a:ext cx="3767772"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Note: 0s and 4is are rare in even fronts, but are classified here as DT’s, as they are A and B-gap defenders, and because players that utilize those alignments in even fronts most often have the body type and skill sets of DTs.</a:t>
            </a:r>
            <a:endParaRPr sz="1400" b="0" i="0" u="none" strike="noStrike" cap="none">
              <a:solidFill>
                <a:srgbClr val="000000"/>
              </a:solidFill>
              <a:latin typeface="Arial"/>
              <a:ea typeface="Arial"/>
              <a:cs typeface="Arial"/>
              <a:sym typeface="Arial"/>
            </a:endParaRPr>
          </a:p>
        </p:txBody>
      </p:sp>
      <p:sp>
        <p:nvSpPr>
          <p:cNvPr id="858" name="Google Shape;858;p55"/>
          <p:cNvSpPr/>
          <p:nvPr/>
        </p:nvSpPr>
        <p:spPr>
          <a:xfrm>
            <a:off x="905725" y="4177667"/>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2"/>
        <p:cNvGrpSpPr/>
        <p:nvPr/>
      </p:nvGrpSpPr>
      <p:grpSpPr>
        <a:xfrm>
          <a:off x="0" y="0"/>
          <a:ext cx="0" cy="0"/>
          <a:chOff x="0" y="0"/>
          <a:chExt cx="0" cy="0"/>
        </a:xfrm>
      </p:grpSpPr>
      <p:sp>
        <p:nvSpPr>
          <p:cNvPr id="863" name="Google Shape;863;p56"/>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4" name="Google Shape;864;p56"/>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Distinguishing Positions (Odd)</a:t>
            </a:r>
            <a:endParaRPr/>
          </a:p>
        </p:txBody>
      </p:sp>
      <p:cxnSp>
        <p:nvCxnSpPr>
          <p:cNvPr id="865" name="Google Shape;865;p56"/>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866" name="Google Shape;866;p56"/>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867" name="Google Shape;867;p56"/>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sp>
        <p:nvSpPr>
          <p:cNvPr id="868" name="Google Shape;868;p56"/>
          <p:cNvSpPr/>
          <p:nvPr/>
        </p:nvSpPr>
        <p:spPr>
          <a:xfrm>
            <a:off x="8967773" y="4275897"/>
            <a:ext cx="349341" cy="35446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9" name="Google Shape;869;p56"/>
          <p:cNvSpPr/>
          <p:nvPr/>
        </p:nvSpPr>
        <p:spPr>
          <a:xfrm>
            <a:off x="2874886" y="4320463"/>
            <a:ext cx="365452" cy="276069"/>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0" name="Google Shape;870;p56"/>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1" name="Google Shape;871;p56"/>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2" name="Google Shape;872;p56"/>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3" name="Google Shape;873;p56"/>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4" name="Google Shape;874;p56"/>
          <p:cNvSpPr txBox="1"/>
          <p:nvPr/>
        </p:nvSpPr>
        <p:spPr>
          <a:xfrm>
            <a:off x="2927157" y="3558351"/>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875" name="Google Shape;875;p56"/>
          <p:cNvSpPr txBox="1"/>
          <p:nvPr/>
        </p:nvSpPr>
        <p:spPr>
          <a:xfrm>
            <a:off x="5779965" y="3639851"/>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N</a:t>
            </a:r>
            <a:endParaRPr sz="1400" b="0" i="0" u="none" strike="noStrike" cap="none">
              <a:solidFill>
                <a:srgbClr val="000000"/>
              </a:solidFill>
              <a:latin typeface="Arial"/>
              <a:ea typeface="Arial"/>
              <a:cs typeface="Arial"/>
              <a:sym typeface="Arial"/>
            </a:endParaRPr>
          </a:p>
        </p:txBody>
      </p:sp>
      <p:sp>
        <p:nvSpPr>
          <p:cNvPr id="876" name="Google Shape;876;p56"/>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877" name="Google Shape;877;p56"/>
          <p:cNvSpPr txBox="1"/>
          <p:nvPr/>
        </p:nvSpPr>
        <p:spPr>
          <a:xfrm>
            <a:off x="6556761" y="5735100"/>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878" name="Google Shape;878;p56"/>
          <p:cNvSpPr txBox="1"/>
          <p:nvPr/>
        </p:nvSpPr>
        <p:spPr>
          <a:xfrm>
            <a:off x="7610571" y="233899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879" name="Google Shape;879;p56"/>
          <p:cNvSpPr txBox="1"/>
          <p:nvPr/>
        </p:nvSpPr>
        <p:spPr>
          <a:xfrm>
            <a:off x="4601001" y="2397580"/>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880" name="Google Shape;880;p56"/>
          <p:cNvSpPr txBox="1"/>
          <p:nvPr/>
        </p:nvSpPr>
        <p:spPr>
          <a:xfrm>
            <a:off x="9097592" y="3570632"/>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881" name="Google Shape;881;p56"/>
          <p:cNvSpPr txBox="1"/>
          <p:nvPr/>
        </p:nvSpPr>
        <p:spPr>
          <a:xfrm>
            <a:off x="781567" y="3531336"/>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882" name="Google Shape;882;p56"/>
          <p:cNvSpPr txBox="1"/>
          <p:nvPr/>
        </p:nvSpPr>
        <p:spPr>
          <a:xfrm>
            <a:off x="10817693" y="3592486"/>
            <a:ext cx="95334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883" name="Google Shape;883;p56"/>
          <p:cNvSpPr/>
          <p:nvPr/>
        </p:nvSpPr>
        <p:spPr>
          <a:xfrm>
            <a:off x="9863274" y="4216963"/>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4" name="Google Shape;884;p56"/>
          <p:cNvSpPr txBox="1"/>
          <p:nvPr/>
        </p:nvSpPr>
        <p:spPr>
          <a:xfrm>
            <a:off x="10289163" y="4238817"/>
            <a:ext cx="2738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Y</a:t>
            </a:r>
            <a:endParaRPr sz="1400" b="0" i="0" u="none" strike="noStrike" cap="none">
              <a:solidFill>
                <a:srgbClr val="000000"/>
              </a:solidFill>
              <a:latin typeface="Arial"/>
              <a:ea typeface="Arial"/>
              <a:cs typeface="Arial"/>
              <a:sym typeface="Arial"/>
            </a:endParaRPr>
          </a:p>
        </p:txBody>
      </p:sp>
      <p:sp>
        <p:nvSpPr>
          <p:cNvPr id="885" name="Google Shape;885;p56"/>
          <p:cNvSpPr txBox="1"/>
          <p:nvPr/>
        </p:nvSpPr>
        <p:spPr>
          <a:xfrm>
            <a:off x="667714" y="3346669"/>
            <a:ext cx="11521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(Edge)</a:t>
            </a:r>
            <a:endParaRPr sz="1400" b="0" i="0" u="none" strike="noStrike" cap="none">
              <a:solidFill>
                <a:srgbClr val="000000"/>
              </a:solidFill>
              <a:latin typeface="Arial"/>
              <a:ea typeface="Arial"/>
              <a:cs typeface="Arial"/>
              <a:sym typeface="Arial"/>
            </a:endParaRPr>
          </a:p>
        </p:txBody>
      </p:sp>
      <p:sp>
        <p:nvSpPr>
          <p:cNvPr id="886" name="Google Shape;886;p56"/>
          <p:cNvSpPr txBox="1"/>
          <p:nvPr/>
        </p:nvSpPr>
        <p:spPr>
          <a:xfrm>
            <a:off x="10831970" y="3346669"/>
            <a:ext cx="16017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(Edge)</a:t>
            </a:r>
            <a:endParaRPr sz="1400" b="0" i="0" u="none" strike="noStrike" cap="none">
              <a:solidFill>
                <a:srgbClr val="000000"/>
              </a:solidFill>
              <a:latin typeface="Arial"/>
              <a:ea typeface="Arial"/>
              <a:cs typeface="Arial"/>
              <a:sym typeface="Arial"/>
            </a:endParaRPr>
          </a:p>
        </p:txBody>
      </p:sp>
      <p:sp>
        <p:nvSpPr>
          <p:cNvPr id="887" name="Google Shape;887;p56"/>
          <p:cNvSpPr txBox="1"/>
          <p:nvPr/>
        </p:nvSpPr>
        <p:spPr>
          <a:xfrm>
            <a:off x="9019229" y="3351153"/>
            <a:ext cx="16017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(End)</a:t>
            </a:r>
            <a:endParaRPr sz="1400" b="0" i="0" u="none" strike="noStrike" cap="none">
              <a:solidFill>
                <a:srgbClr val="000000"/>
              </a:solidFill>
              <a:latin typeface="Arial"/>
              <a:ea typeface="Arial"/>
              <a:cs typeface="Arial"/>
              <a:sym typeface="Arial"/>
            </a:endParaRPr>
          </a:p>
        </p:txBody>
      </p:sp>
      <p:sp>
        <p:nvSpPr>
          <p:cNvPr id="888" name="Google Shape;888;p56"/>
          <p:cNvSpPr txBox="1"/>
          <p:nvPr/>
        </p:nvSpPr>
        <p:spPr>
          <a:xfrm>
            <a:off x="2811969" y="3310010"/>
            <a:ext cx="16017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(End)</a:t>
            </a:r>
            <a:endParaRPr sz="1400" b="0" i="0" u="none" strike="noStrike" cap="none">
              <a:solidFill>
                <a:srgbClr val="000000"/>
              </a:solidFill>
              <a:latin typeface="Arial"/>
              <a:ea typeface="Arial"/>
              <a:cs typeface="Arial"/>
              <a:sym typeface="Arial"/>
            </a:endParaRPr>
          </a:p>
        </p:txBody>
      </p:sp>
      <p:sp>
        <p:nvSpPr>
          <p:cNvPr id="889" name="Google Shape;889;p56"/>
          <p:cNvSpPr/>
          <p:nvPr/>
        </p:nvSpPr>
        <p:spPr>
          <a:xfrm>
            <a:off x="5808675" y="4286426"/>
            <a:ext cx="349341" cy="35446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0" name="Google Shape;890;p56"/>
          <p:cNvSpPr txBox="1"/>
          <p:nvPr/>
        </p:nvSpPr>
        <p:spPr>
          <a:xfrm>
            <a:off x="5624436" y="3429000"/>
            <a:ext cx="16017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(Tackle)</a:t>
            </a:r>
            <a:endParaRPr sz="1400" b="0" i="0" u="none" strike="noStrike" cap="none">
              <a:solidFill>
                <a:srgbClr val="000000"/>
              </a:solidFill>
              <a:latin typeface="Arial"/>
              <a:ea typeface="Arial"/>
              <a:cs typeface="Arial"/>
              <a:sym typeface="Arial"/>
            </a:endParaRPr>
          </a:p>
        </p:txBody>
      </p:sp>
      <p:sp>
        <p:nvSpPr>
          <p:cNvPr id="891" name="Google Shape;891;p56"/>
          <p:cNvSpPr txBox="1"/>
          <p:nvPr/>
        </p:nvSpPr>
        <p:spPr>
          <a:xfrm>
            <a:off x="573747" y="5189613"/>
            <a:ext cx="462004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Players Grouped based on Gap: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DT’s=A Gap Defenders (0, 1, 2, 2i)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DE’s=B and C Gap Defenders (4i, 4, 5, 6, 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Edges=D Gap Defenders (9 and Outside)</a:t>
            </a:r>
            <a:endParaRPr sz="1400" b="0" i="0" u="none" strike="noStrike" cap="none">
              <a:solidFill>
                <a:srgbClr val="000000"/>
              </a:solidFill>
              <a:latin typeface="Arial"/>
              <a:ea typeface="Arial"/>
              <a:cs typeface="Arial"/>
              <a:sym typeface="Arial"/>
            </a:endParaRPr>
          </a:p>
        </p:txBody>
      </p:sp>
      <p:sp>
        <p:nvSpPr>
          <p:cNvPr id="892" name="Google Shape;892;p56"/>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3" name="Google Shape;893;p56"/>
          <p:cNvSpPr txBox="1"/>
          <p:nvPr/>
        </p:nvSpPr>
        <p:spPr>
          <a:xfrm>
            <a:off x="7816433" y="5702955"/>
            <a:ext cx="3960772"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Note: True 3 techniques are rare in odd fronts, but are classified here as DE’s since B-gap players are traditionally considered DE’s in odd fronts (ie: 4is).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7"/>
        <p:cNvGrpSpPr/>
        <p:nvPr/>
      </p:nvGrpSpPr>
      <p:grpSpPr>
        <a:xfrm>
          <a:off x="0" y="0"/>
          <a:ext cx="0" cy="0"/>
          <a:chOff x="0" y="0"/>
          <a:chExt cx="0" cy="0"/>
        </a:xfrm>
      </p:grpSpPr>
      <p:sp>
        <p:nvSpPr>
          <p:cNvPr id="898" name="Google Shape;898;p22"/>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9" name="Google Shape;899;p22"/>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Additional Data Cleaning Notes</a:t>
            </a:r>
            <a:endParaRPr/>
          </a:p>
        </p:txBody>
      </p:sp>
      <p:cxnSp>
        <p:nvCxnSpPr>
          <p:cNvPr id="900" name="Google Shape;900;p22"/>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901" name="Google Shape;901;p22"/>
          <p:cNvSpPr txBox="1">
            <a:spLocks noGrp="1"/>
          </p:cNvSpPr>
          <p:nvPr>
            <p:ph type="body" idx="1"/>
          </p:nvPr>
        </p:nvSpPr>
        <p:spPr>
          <a:xfrm>
            <a:off x="838200" y="2269172"/>
            <a:ext cx="10515600" cy="3825699"/>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lt1"/>
              </a:buClr>
              <a:buSzPts val="2220"/>
              <a:buFont typeface="Calibri"/>
              <a:buChar char="-"/>
            </a:pPr>
            <a:r>
              <a:rPr lang="en-US" sz="2220">
                <a:solidFill>
                  <a:schemeClr val="lt1"/>
                </a:solidFill>
              </a:rPr>
              <a:t>Factoring out players with more than 550 snaps</a:t>
            </a:r>
            <a:endParaRPr/>
          </a:p>
          <a:p>
            <a:pPr marL="685800" lvl="1" indent="-228600" algn="l" rtl="0">
              <a:lnSpc>
                <a:spcPct val="70000"/>
              </a:lnSpc>
              <a:spcBef>
                <a:spcPts val="500"/>
              </a:spcBef>
              <a:spcAft>
                <a:spcPts val="0"/>
              </a:spcAft>
              <a:buClr>
                <a:schemeClr val="lt1"/>
              </a:buClr>
              <a:buSzPts val="1665"/>
              <a:buFont typeface="Calibri"/>
              <a:buChar char="-"/>
            </a:pPr>
            <a:r>
              <a:rPr lang="en-US" sz="1665">
                <a:solidFill>
                  <a:schemeClr val="lt1"/>
                </a:solidFill>
              </a:rPr>
              <a:t>It would be impossible to separate a player’s contribution to play EPA from the team’s EPA if he played every snap</a:t>
            </a:r>
            <a:endParaRPr/>
          </a:p>
          <a:p>
            <a:pPr marL="685800" lvl="1" indent="-228600" algn="l" rtl="0">
              <a:lnSpc>
                <a:spcPct val="70000"/>
              </a:lnSpc>
              <a:spcBef>
                <a:spcPts val="500"/>
              </a:spcBef>
              <a:spcAft>
                <a:spcPts val="0"/>
              </a:spcAft>
              <a:buClr>
                <a:schemeClr val="lt1"/>
              </a:buClr>
              <a:buSzPts val="1665"/>
              <a:buFont typeface="Calibri"/>
              <a:buChar char="-"/>
            </a:pPr>
            <a:r>
              <a:rPr lang="en-US" sz="1665">
                <a:solidFill>
                  <a:schemeClr val="lt1"/>
                </a:solidFill>
              </a:rPr>
              <a:t>We assumed that players included in the final data set should have played less than roughly 85% of their team’s snaps</a:t>
            </a:r>
            <a:endParaRPr/>
          </a:p>
          <a:p>
            <a:pPr marL="228600" lvl="0" indent="-228600" algn="l" rtl="0">
              <a:lnSpc>
                <a:spcPct val="70000"/>
              </a:lnSpc>
              <a:spcBef>
                <a:spcPts val="1000"/>
              </a:spcBef>
              <a:spcAft>
                <a:spcPts val="0"/>
              </a:spcAft>
              <a:buClr>
                <a:schemeClr val="lt1"/>
              </a:buClr>
              <a:buSzPts val="2220"/>
              <a:buFont typeface="Calibri"/>
              <a:buChar char="-"/>
            </a:pPr>
            <a:r>
              <a:rPr lang="en-US" sz="2220">
                <a:solidFill>
                  <a:schemeClr val="lt1"/>
                </a:solidFill>
              </a:rPr>
              <a:t>Eliminating “Off Ball” alignments</a:t>
            </a:r>
            <a:endParaRPr/>
          </a:p>
          <a:p>
            <a:pPr marL="685800" lvl="1" indent="-228600" algn="l" rtl="0">
              <a:lnSpc>
                <a:spcPct val="70000"/>
              </a:lnSpc>
              <a:spcBef>
                <a:spcPts val="500"/>
              </a:spcBef>
              <a:spcAft>
                <a:spcPts val="0"/>
              </a:spcAft>
              <a:buClr>
                <a:schemeClr val="lt1"/>
              </a:buClr>
              <a:buSzPts val="1665"/>
              <a:buFont typeface="Calibri"/>
              <a:buChar char="-"/>
            </a:pPr>
            <a:r>
              <a:rPr lang="en-US" sz="1665">
                <a:solidFill>
                  <a:schemeClr val="lt1"/>
                </a:solidFill>
              </a:rPr>
              <a:t>Since we cannot determine technique/alignment for these players it is impossible to group them into accurately positions</a:t>
            </a:r>
            <a:endParaRPr/>
          </a:p>
          <a:p>
            <a:pPr marL="1143000" lvl="2" indent="-228600" algn="l" rtl="0">
              <a:lnSpc>
                <a:spcPct val="70000"/>
              </a:lnSpc>
              <a:spcBef>
                <a:spcPts val="500"/>
              </a:spcBef>
              <a:spcAft>
                <a:spcPts val="0"/>
              </a:spcAft>
              <a:buClr>
                <a:schemeClr val="lt1"/>
              </a:buClr>
              <a:buSzPts val="1295"/>
              <a:buFont typeface="Calibri"/>
              <a:buChar char="-"/>
            </a:pPr>
            <a:r>
              <a:rPr lang="en-US" sz="1295">
                <a:solidFill>
                  <a:schemeClr val="lt1"/>
                </a:solidFill>
              </a:rPr>
              <a:t>“Off Ball” was extremely rare for players  who are listed on rosters as defensive linemen</a:t>
            </a:r>
            <a:endParaRPr/>
          </a:p>
          <a:p>
            <a:pPr marL="1143000" lvl="2" indent="-228600" algn="l" rtl="0">
              <a:lnSpc>
                <a:spcPct val="70000"/>
              </a:lnSpc>
              <a:spcBef>
                <a:spcPts val="500"/>
              </a:spcBef>
              <a:spcAft>
                <a:spcPts val="0"/>
              </a:spcAft>
              <a:buClr>
                <a:schemeClr val="lt1"/>
              </a:buClr>
              <a:buSzPts val="1295"/>
              <a:buFont typeface="Calibri"/>
              <a:buChar char="-"/>
            </a:pPr>
            <a:r>
              <a:rPr lang="en-US" sz="1295">
                <a:solidFill>
                  <a:schemeClr val="lt1"/>
                </a:solidFill>
              </a:rPr>
              <a:t>We do not consider inside linebackers in our analysis, only outside linebackers at certain alignments</a:t>
            </a:r>
            <a:endParaRPr/>
          </a:p>
          <a:p>
            <a:pPr marL="228600" lvl="0" indent="-228600" algn="l" rtl="0">
              <a:lnSpc>
                <a:spcPct val="70000"/>
              </a:lnSpc>
              <a:spcBef>
                <a:spcPts val="1000"/>
              </a:spcBef>
              <a:spcAft>
                <a:spcPts val="0"/>
              </a:spcAft>
              <a:buClr>
                <a:schemeClr val="lt1"/>
              </a:buClr>
              <a:buSzPts val="2220"/>
              <a:buFont typeface="Calibri"/>
              <a:buChar char="-"/>
            </a:pPr>
            <a:r>
              <a:rPr lang="en-US" sz="2220">
                <a:solidFill>
                  <a:schemeClr val="lt1"/>
                </a:solidFill>
              </a:rPr>
              <a:t>Eliminating spikes and kneels </a:t>
            </a:r>
            <a:endParaRPr/>
          </a:p>
          <a:p>
            <a:pPr marL="228600" lvl="0" indent="-228600" algn="l" rtl="0">
              <a:lnSpc>
                <a:spcPct val="70000"/>
              </a:lnSpc>
              <a:spcBef>
                <a:spcPts val="1000"/>
              </a:spcBef>
              <a:spcAft>
                <a:spcPts val="0"/>
              </a:spcAft>
              <a:buClr>
                <a:schemeClr val="lt1"/>
              </a:buClr>
              <a:buSzPts val="2220"/>
              <a:buFont typeface="Calibri"/>
              <a:buChar char="-"/>
            </a:pPr>
            <a:r>
              <a:rPr lang="en-US" sz="2220">
                <a:solidFill>
                  <a:schemeClr val="lt1"/>
                </a:solidFill>
              </a:rPr>
              <a:t>Important note: EPA is coded from the offense’s perspective. </a:t>
            </a:r>
            <a:endParaRPr/>
          </a:p>
          <a:p>
            <a:pPr marL="685800" lvl="1" indent="-228600" algn="l" rtl="0">
              <a:lnSpc>
                <a:spcPct val="70000"/>
              </a:lnSpc>
              <a:spcBef>
                <a:spcPts val="500"/>
              </a:spcBef>
              <a:spcAft>
                <a:spcPts val="0"/>
              </a:spcAft>
              <a:buClr>
                <a:schemeClr val="lt1"/>
              </a:buClr>
              <a:buSzPts val="1850"/>
              <a:buFont typeface="Calibri"/>
              <a:buChar char="-"/>
            </a:pPr>
            <a:r>
              <a:rPr lang="en-US" sz="1850">
                <a:solidFill>
                  <a:schemeClr val="lt1"/>
                </a:solidFill>
              </a:rPr>
              <a:t>Higher (positive) EPAs indicate better offensive performance on a given play, lower (negative) EPAs indicate better defensive performance </a:t>
            </a:r>
            <a:endParaRPr/>
          </a:p>
        </p:txBody>
      </p:sp>
      <p:pic>
        <p:nvPicPr>
          <p:cNvPr id="902" name="Google Shape;902;p22"/>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903" name="Google Shape;903;p22"/>
          <p:cNvSpPr txBox="1">
            <a:spLocks noGrp="1"/>
          </p:cNvSpPr>
          <p:nvPr>
            <p:ph type="sldNum" idx="12"/>
          </p:nvPr>
        </p:nvSpPr>
        <p:spPr>
          <a:xfrm>
            <a:off x="8610600" y="625078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7"/>
        <p:cNvGrpSpPr/>
        <p:nvPr/>
      </p:nvGrpSpPr>
      <p:grpSpPr>
        <a:xfrm>
          <a:off x="0" y="0"/>
          <a:ext cx="0" cy="0"/>
          <a:chOff x="0" y="0"/>
          <a:chExt cx="0" cy="0"/>
        </a:xfrm>
      </p:grpSpPr>
      <p:sp>
        <p:nvSpPr>
          <p:cNvPr id="908" name="Google Shape;908;p23"/>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9" name="Google Shape;909;p23"/>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Additional Controls </a:t>
            </a:r>
            <a:endParaRPr/>
          </a:p>
        </p:txBody>
      </p:sp>
      <p:cxnSp>
        <p:nvCxnSpPr>
          <p:cNvPr id="910" name="Google Shape;910;p23"/>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911" name="Google Shape;911;p23"/>
          <p:cNvSpPr txBox="1">
            <a:spLocks noGrp="1"/>
          </p:cNvSpPr>
          <p:nvPr>
            <p:ph type="body" idx="1"/>
          </p:nvPr>
        </p:nvSpPr>
        <p:spPr>
          <a:xfrm>
            <a:off x="838200" y="2090060"/>
            <a:ext cx="10515600" cy="4447894"/>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lt1"/>
              </a:buClr>
              <a:buSzPts val="989"/>
              <a:buChar char="•"/>
            </a:pPr>
            <a:r>
              <a:rPr lang="en-US" sz="989">
                <a:solidFill>
                  <a:schemeClr val="lt1"/>
                </a:solidFill>
              </a:rPr>
              <a:t>Absscorediff: The absolute value of score differential. |DefensiveTeamScore-OffensiveTeamScore|</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ToGo: Yards to go to gain a first down or touchdown </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Down: Factor variable that represents current down on that play (ie: 1</a:t>
            </a:r>
            <a:r>
              <a:rPr lang="en-US" sz="989" baseline="30000">
                <a:solidFill>
                  <a:schemeClr val="lt1"/>
                </a:solidFill>
              </a:rPr>
              <a:t>st</a:t>
            </a:r>
            <a:r>
              <a:rPr lang="en-US" sz="989">
                <a:solidFill>
                  <a:schemeClr val="lt1"/>
                </a:solidFill>
              </a:rPr>
              <a:t>, 2</a:t>
            </a:r>
            <a:r>
              <a:rPr lang="en-US" sz="989" baseline="30000">
                <a:solidFill>
                  <a:schemeClr val="lt1"/>
                </a:solidFill>
              </a:rPr>
              <a:t>nd</a:t>
            </a:r>
            <a:r>
              <a:rPr lang="en-US" sz="989">
                <a:solidFill>
                  <a:schemeClr val="lt1"/>
                </a:solidFill>
              </a:rPr>
              <a:t>, 3</a:t>
            </a:r>
            <a:r>
              <a:rPr lang="en-US" sz="989" baseline="30000">
                <a:solidFill>
                  <a:schemeClr val="lt1"/>
                </a:solidFill>
              </a:rPr>
              <a:t>rd</a:t>
            </a:r>
            <a:r>
              <a:rPr lang="en-US" sz="989">
                <a:solidFill>
                  <a:schemeClr val="lt1"/>
                </a:solidFill>
              </a:rPr>
              <a:t>, 4</a:t>
            </a:r>
            <a:r>
              <a:rPr lang="en-US" sz="989" baseline="30000">
                <a:solidFill>
                  <a:schemeClr val="lt1"/>
                </a:solidFill>
              </a:rPr>
              <a:t>th</a:t>
            </a:r>
            <a:r>
              <a:rPr lang="en-US" sz="989">
                <a:solidFill>
                  <a:schemeClr val="lt1"/>
                </a:solidFill>
              </a:rPr>
              <a:t>)</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Pass : Indicator variable that shows whether the play was a pass or run </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Distancetogoal: Measures the yards a team is away from the opposing team’s endzone</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TimeLeft: Time remaining in the game (renamed from initial data set)</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Defense_Home: Binary variable that indicates if the defensive team is also the home team</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Scramble (run data set only): Binary variable that indicates if a run play was intended to be a pass but resulted in a scramble</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Shotgun: Binary variable that indicates if the offense was a shotgun formation at the snap</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Redzone: Binary variable that indicates if offense has the ball inside their opponent’s 20 yard line</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Lastfourfirsthalf: Binary variable that indicates if there are less than 4 minutes left in the first half (used to capture non-linear relationship between EPA and game time)</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Lastfoursecondhalf: Binary variable that indicates if there are less than 4 minutes left in the game</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Fronttype: Factor variable that controls for front structure (only used in full data models)</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NameAlignment: Coefficient for a specific player at a specific alignment</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OffensiveTeam: Factor variable indicating which team is on offense, thus controlling for team effects (49ers are the base group)</a:t>
            </a:r>
            <a:endParaRPr/>
          </a:p>
          <a:p>
            <a:pPr marL="228600" lvl="0" indent="-228600" algn="l" rtl="0">
              <a:lnSpc>
                <a:spcPct val="70000"/>
              </a:lnSpc>
              <a:spcBef>
                <a:spcPts val="1000"/>
              </a:spcBef>
              <a:spcAft>
                <a:spcPts val="0"/>
              </a:spcAft>
              <a:buClr>
                <a:schemeClr val="lt1"/>
              </a:buClr>
              <a:buSzPts val="989"/>
              <a:buChar char="•"/>
            </a:pPr>
            <a:r>
              <a:rPr lang="en-US" sz="989">
                <a:solidFill>
                  <a:schemeClr val="lt1"/>
                </a:solidFill>
              </a:rPr>
              <a:t>DefensiveTeam</a:t>
            </a:r>
            <a:r>
              <a:rPr lang="en-US" sz="825">
                <a:solidFill>
                  <a:schemeClr val="lt1"/>
                </a:solidFill>
              </a:rPr>
              <a:t>: Factor variable indicating which team is on defense, thus controlling for team effects (49ers are the base group)</a:t>
            </a:r>
            <a:endParaRPr/>
          </a:p>
          <a:p>
            <a:pPr marL="228600" lvl="0" indent="-228600" algn="l" rtl="0">
              <a:lnSpc>
                <a:spcPct val="70000"/>
              </a:lnSpc>
              <a:spcBef>
                <a:spcPts val="1000"/>
              </a:spcBef>
              <a:spcAft>
                <a:spcPts val="0"/>
              </a:spcAft>
              <a:buClr>
                <a:schemeClr val="lt1"/>
              </a:buClr>
              <a:buSzPts val="935"/>
              <a:buChar char="•"/>
            </a:pPr>
            <a:r>
              <a:rPr lang="en-US" sz="935">
                <a:solidFill>
                  <a:schemeClr val="lt1"/>
                </a:solidFill>
              </a:rPr>
              <a:t>Numberofrushers (pass data sets only):  Counts the number of pass rushers on that play</a:t>
            </a:r>
            <a:endParaRPr/>
          </a:p>
          <a:p>
            <a:pPr marL="228600" lvl="0" indent="-228600" algn="l" rtl="0">
              <a:lnSpc>
                <a:spcPct val="70000"/>
              </a:lnSpc>
              <a:spcBef>
                <a:spcPts val="1000"/>
              </a:spcBef>
              <a:spcAft>
                <a:spcPts val="0"/>
              </a:spcAft>
              <a:buClr>
                <a:schemeClr val="lt1"/>
              </a:buClr>
              <a:buSzPts val="935"/>
              <a:buChar char="•"/>
            </a:pPr>
            <a:r>
              <a:rPr lang="en-US" sz="935">
                <a:solidFill>
                  <a:schemeClr val="lt1"/>
                </a:solidFill>
              </a:rPr>
              <a:t>ThrowDepth (pass data sets only): Measures the distance the ball traveled on the throw</a:t>
            </a:r>
            <a:endParaRPr/>
          </a:p>
          <a:p>
            <a:pPr marL="228600" lvl="0" indent="-169227" algn="l" rtl="0">
              <a:lnSpc>
                <a:spcPct val="70000"/>
              </a:lnSpc>
              <a:spcBef>
                <a:spcPts val="1000"/>
              </a:spcBef>
              <a:spcAft>
                <a:spcPts val="0"/>
              </a:spcAft>
              <a:buClr>
                <a:schemeClr val="dk1"/>
              </a:buClr>
              <a:buSzPts val="935"/>
              <a:buNone/>
            </a:pPr>
            <a:endParaRPr sz="935">
              <a:solidFill>
                <a:schemeClr val="lt1"/>
              </a:solidFill>
            </a:endParaRPr>
          </a:p>
          <a:p>
            <a:pPr marL="228600" lvl="0" indent="-172720" algn="l" rtl="0">
              <a:lnSpc>
                <a:spcPct val="70000"/>
              </a:lnSpc>
              <a:spcBef>
                <a:spcPts val="1000"/>
              </a:spcBef>
              <a:spcAft>
                <a:spcPts val="0"/>
              </a:spcAft>
              <a:buClr>
                <a:schemeClr val="dk1"/>
              </a:buClr>
              <a:buSzPts val="880"/>
              <a:buNone/>
            </a:pPr>
            <a:endParaRPr sz="880">
              <a:solidFill>
                <a:schemeClr val="lt1"/>
              </a:solidFill>
            </a:endParaRPr>
          </a:p>
        </p:txBody>
      </p:sp>
      <p:pic>
        <p:nvPicPr>
          <p:cNvPr id="912" name="Google Shape;912;p23"/>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913" name="Google Shape;913;p23"/>
          <p:cNvSpPr txBox="1">
            <a:spLocks noGrp="1"/>
          </p:cNvSpPr>
          <p:nvPr>
            <p:ph type="sldNum" idx="12"/>
          </p:nvPr>
        </p:nvSpPr>
        <p:spPr>
          <a:xfrm>
            <a:off x="8610600" y="623917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9"/>
        <p:cNvGrpSpPr/>
        <p:nvPr/>
      </p:nvGrpSpPr>
      <p:grpSpPr>
        <a:xfrm>
          <a:off x="0" y="0"/>
          <a:ext cx="0" cy="0"/>
          <a:chOff x="0" y="0"/>
          <a:chExt cx="0" cy="0"/>
        </a:xfrm>
      </p:grpSpPr>
      <p:sp>
        <p:nvSpPr>
          <p:cNvPr id="1060" name="Google Shape;1060;p43"/>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1" name="Google Shape;1061;p43"/>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2" name="Google Shape;1062;p43"/>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Calibri"/>
              <a:buNone/>
            </a:pPr>
            <a:r>
              <a:rPr lang="en-US" sz="4800"/>
              <a:t>Limitations and Areas for Further Analysis</a:t>
            </a:r>
            <a:endParaRPr/>
          </a:p>
        </p:txBody>
      </p:sp>
      <p:cxnSp>
        <p:nvCxnSpPr>
          <p:cNvPr id="1063" name="Google Shape;1063;p43"/>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pic>
        <p:nvPicPr>
          <p:cNvPr id="1064" name="Google Shape;1064;p43"/>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1065" name="Google Shape;1065;p43"/>
          <p:cNvSpPr txBox="1">
            <a:spLocks noGrp="1"/>
          </p:cNvSpPr>
          <p:nvPr>
            <p:ph type="sldNum" idx="12"/>
          </p:nvPr>
        </p:nvSpPr>
        <p:spPr>
          <a:xfrm>
            <a:off x="8610600" y="6244651"/>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9"/>
        <p:cNvGrpSpPr/>
        <p:nvPr/>
      </p:nvGrpSpPr>
      <p:grpSpPr>
        <a:xfrm>
          <a:off x="0" y="0"/>
          <a:ext cx="0" cy="0"/>
          <a:chOff x="0" y="0"/>
          <a:chExt cx="0" cy="0"/>
        </a:xfrm>
      </p:grpSpPr>
      <p:sp>
        <p:nvSpPr>
          <p:cNvPr id="1090" name="Google Shape;1090;p57"/>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1" name="Google Shape;1091;p57"/>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Directional Gaps Away</a:t>
            </a:r>
            <a:endParaRPr/>
          </a:p>
        </p:txBody>
      </p:sp>
      <p:cxnSp>
        <p:nvCxnSpPr>
          <p:cNvPr id="1092" name="Google Shape;1092;p57"/>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1093" name="Google Shape;1093;p57"/>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1094" name="Google Shape;1094;p57"/>
          <p:cNvSpPr txBox="1">
            <a:spLocks noGrp="1"/>
          </p:cNvSpPr>
          <p:nvPr>
            <p:ph type="sldNum" idx="12"/>
          </p:nvPr>
        </p:nvSpPr>
        <p:spPr>
          <a:xfrm>
            <a:off x="8600688" y="609087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47</a:t>
            </a:fld>
            <a:endParaRPr/>
          </a:p>
        </p:txBody>
      </p:sp>
      <p:grpSp>
        <p:nvGrpSpPr>
          <p:cNvPr id="1095" name="Google Shape;1095;p57"/>
          <p:cNvGrpSpPr/>
          <p:nvPr/>
        </p:nvGrpSpPr>
        <p:grpSpPr>
          <a:xfrm>
            <a:off x="1322874" y="2097669"/>
            <a:ext cx="9074652" cy="4034796"/>
            <a:chOff x="373779" y="2142981"/>
            <a:chExt cx="9074652" cy="4034796"/>
          </a:xfrm>
        </p:grpSpPr>
        <p:sp>
          <p:nvSpPr>
            <p:cNvPr id="1096" name="Google Shape;1096;p57"/>
            <p:cNvSpPr/>
            <p:nvPr/>
          </p:nvSpPr>
          <p:spPr>
            <a:xfrm>
              <a:off x="4702834" y="3489441"/>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7" name="Google Shape;1097;p57"/>
            <p:cNvSpPr/>
            <p:nvPr/>
          </p:nvSpPr>
          <p:spPr>
            <a:xfrm>
              <a:off x="1696700" y="3489441"/>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8" name="Google Shape;1098;p57"/>
            <p:cNvSpPr/>
            <p:nvPr/>
          </p:nvSpPr>
          <p:spPr>
            <a:xfrm>
              <a:off x="6178693" y="3489441"/>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9" name="Google Shape;1099;p57"/>
            <p:cNvSpPr/>
            <p:nvPr/>
          </p:nvSpPr>
          <p:spPr>
            <a:xfrm>
              <a:off x="3190399" y="3489441"/>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0" name="Google Shape;1100;p57"/>
            <p:cNvSpPr/>
            <p:nvPr/>
          </p:nvSpPr>
          <p:spPr>
            <a:xfrm>
              <a:off x="7803053" y="3489441"/>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101" name="Google Shape;1101;p57"/>
            <p:cNvCxnSpPr/>
            <p:nvPr/>
          </p:nvCxnSpPr>
          <p:spPr>
            <a:xfrm>
              <a:off x="511119" y="3321560"/>
              <a:ext cx="2480738" cy="0"/>
            </a:xfrm>
            <a:prstGeom prst="straightConnector1">
              <a:avLst/>
            </a:prstGeom>
            <a:noFill/>
            <a:ln w="9525" cap="flat" cmpd="sng">
              <a:solidFill>
                <a:schemeClr val="accent1"/>
              </a:solidFill>
              <a:prstDash val="solid"/>
              <a:miter lim="800000"/>
              <a:headEnd type="none" w="sm" len="sm"/>
              <a:tailEnd type="triangle" w="med" len="med"/>
            </a:ln>
          </p:spPr>
        </p:cxnSp>
        <p:sp>
          <p:nvSpPr>
            <p:cNvPr id="1102" name="Google Shape;1102;p57"/>
            <p:cNvSpPr txBox="1"/>
            <p:nvPr/>
          </p:nvSpPr>
          <p:spPr>
            <a:xfrm>
              <a:off x="5074810" y="3508187"/>
              <a:ext cx="7898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Calibri"/>
                  <a:ea typeface="Calibri"/>
                  <a:cs typeface="Calibri"/>
                  <a:sym typeface="Calibri"/>
                </a:rPr>
                <a:t>X</a:t>
              </a:r>
              <a:endParaRPr sz="1400" b="0" i="0" u="none" strike="noStrike" cap="none">
                <a:solidFill>
                  <a:srgbClr val="000000"/>
                </a:solidFill>
                <a:latin typeface="Arial"/>
                <a:ea typeface="Arial"/>
                <a:cs typeface="Arial"/>
                <a:sym typeface="Arial"/>
              </a:endParaRPr>
            </a:p>
          </p:txBody>
        </p:sp>
        <p:sp>
          <p:nvSpPr>
            <p:cNvPr id="1103" name="Google Shape;1103;p57"/>
            <p:cNvSpPr txBox="1"/>
            <p:nvPr/>
          </p:nvSpPr>
          <p:spPr>
            <a:xfrm>
              <a:off x="1298275" y="2968323"/>
              <a:ext cx="4359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104" name="Google Shape;1104;p57"/>
            <p:cNvSpPr txBox="1"/>
            <p:nvPr/>
          </p:nvSpPr>
          <p:spPr>
            <a:xfrm>
              <a:off x="2579602" y="2968323"/>
              <a:ext cx="3872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cxnSp>
          <p:nvCxnSpPr>
            <p:cNvPr id="1105" name="Google Shape;1105;p57"/>
            <p:cNvCxnSpPr/>
            <p:nvPr/>
          </p:nvCxnSpPr>
          <p:spPr>
            <a:xfrm rot="10800000">
              <a:off x="3066281" y="3951812"/>
              <a:ext cx="1926831" cy="1880525"/>
            </a:xfrm>
            <a:prstGeom prst="straightConnector1">
              <a:avLst/>
            </a:prstGeom>
            <a:noFill/>
            <a:ln w="9525" cap="flat" cmpd="sng">
              <a:solidFill>
                <a:schemeClr val="accent1"/>
              </a:solidFill>
              <a:prstDash val="solid"/>
              <a:miter lim="800000"/>
              <a:headEnd type="none" w="sm" len="sm"/>
              <a:tailEnd type="triangle" w="med" len="med"/>
            </a:ln>
          </p:spPr>
        </p:cxnSp>
        <p:sp>
          <p:nvSpPr>
            <p:cNvPr id="1106" name="Google Shape;1106;p57"/>
            <p:cNvSpPr txBox="1"/>
            <p:nvPr/>
          </p:nvSpPr>
          <p:spPr>
            <a:xfrm>
              <a:off x="4993112" y="5593002"/>
              <a:ext cx="137407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1107" name="Google Shape;1107;p57"/>
            <p:cNvSpPr txBox="1"/>
            <p:nvPr/>
          </p:nvSpPr>
          <p:spPr>
            <a:xfrm>
              <a:off x="1114818" y="5040353"/>
              <a:ext cx="1951463"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Play Direction: Left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Run gap: B gap</a:t>
              </a:r>
              <a:endParaRPr sz="1400" b="0" i="0" u="none" strike="noStrike" cap="none">
                <a:solidFill>
                  <a:srgbClr val="000000"/>
                </a:solidFill>
                <a:latin typeface="Arial"/>
                <a:ea typeface="Arial"/>
                <a:cs typeface="Arial"/>
                <a:sym typeface="Arial"/>
              </a:endParaRPr>
            </a:p>
          </p:txBody>
        </p:sp>
        <p:cxnSp>
          <p:nvCxnSpPr>
            <p:cNvPr id="1108" name="Google Shape;1108;p57"/>
            <p:cNvCxnSpPr/>
            <p:nvPr/>
          </p:nvCxnSpPr>
          <p:spPr>
            <a:xfrm flipH="1">
              <a:off x="3324767" y="3304775"/>
              <a:ext cx="6123664" cy="7071"/>
            </a:xfrm>
            <a:prstGeom prst="straightConnector1">
              <a:avLst/>
            </a:prstGeom>
            <a:noFill/>
            <a:ln w="9525" cap="flat" cmpd="sng">
              <a:solidFill>
                <a:schemeClr val="accent1"/>
              </a:solidFill>
              <a:prstDash val="solid"/>
              <a:miter lim="800000"/>
              <a:headEnd type="none" w="sm" len="sm"/>
              <a:tailEnd type="triangle" w="med" len="med"/>
            </a:ln>
          </p:spPr>
        </p:cxnSp>
        <p:sp>
          <p:nvSpPr>
            <p:cNvPr id="1109" name="Google Shape;1109;p57"/>
            <p:cNvSpPr txBox="1"/>
            <p:nvPr/>
          </p:nvSpPr>
          <p:spPr>
            <a:xfrm>
              <a:off x="4395674" y="2888924"/>
              <a:ext cx="4359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110" name="Google Shape;1110;p57"/>
            <p:cNvSpPr txBox="1"/>
            <p:nvPr/>
          </p:nvSpPr>
          <p:spPr>
            <a:xfrm>
              <a:off x="5742792" y="2897256"/>
              <a:ext cx="4359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111" name="Google Shape;1111;p57"/>
            <p:cNvSpPr txBox="1"/>
            <p:nvPr/>
          </p:nvSpPr>
          <p:spPr>
            <a:xfrm>
              <a:off x="4987914" y="2142981"/>
              <a:ext cx="22872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“Backside”</a:t>
              </a:r>
              <a:endParaRPr sz="1400" b="0" i="0" u="none" strike="noStrike" cap="none">
                <a:solidFill>
                  <a:srgbClr val="000000"/>
                </a:solidFill>
                <a:latin typeface="Arial"/>
                <a:ea typeface="Arial"/>
                <a:cs typeface="Arial"/>
                <a:sym typeface="Arial"/>
              </a:endParaRPr>
            </a:p>
          </p:txBody>
        </p:sp>
        <p:sp>
          <p:nvSpPr>
            <p:cNvPr id="1112" name="Google Shape;1112;p57"/>
            <p:cNvSpPr txBox="1"/>
            <p:nvPr/>
          </p:nvSpPr>
          <p:spPr>
            <a:xfrm>
              <a:off x="7275122" y="2897256"/>
              <a:ext cx="4359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1113" name="Google Shape;1113;p57"/>
            <p:cNvSpPr txBox="1"/>
            <p:nvPr/>
          </p:nvSpPr>
          <p:spPr>
            <a:xfrm>
              <a:off x="8913214" y="2886116"/>
              <a:ext cx="4359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1114" name="Google Shape;1114;p57"/>
            <p:cNvSpPr/>
            <p:nvPr/>
          </p:nvSpPr>
          <p:spPr>
            <a:xfrm>
              <a:off x="373779" y="3463735"/>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5" name="Google Shape;1115;p57"/>
            <p:cNvSpPr txBox="1"/>
            <p:nvPr/>
          </p:nvSpPr>
          <p:spPr>
            <a:xfrm>
              <a:off x="726652" y="2158592"/>
              <a:ext cx="2863280"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“Playside”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Gaps to this side of the play gap are positive</a:t>
              </a:r>
              <a:endParaRPr sz="1400" b="0" i="0" u="none" strike="noStrike" cap="none">
                <a:solidFill>
                  <a:srgbClr val="000000"/>
                </a:solidFill>
                <a:latin typeface="Arial"/>
                <a:ea typeface="Arial"/>
                <a:cs typeface="Arial"/>
                <a:sym typeface="Arial"/>
              </a:endParaRPr>
            </a:p>
          </p:txBody>
        </p:sp>
      </p:grpSp>
      <p:sp>
        <p:nvSpPr>
          <p:cNvPr id="1116" name="Google Shape;1116;p57"/>
          <p:cNvSpPr txBox="1"/>
          <p:nvPr/>
        </p:nvSpPr>
        <p:spPr>
          <a:xfrm>
            <a:off x="1700513" y="3409499"/>
            <a:ext cx="32434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Y</a:t>
            </a:r>
            <a:endParaRPr sz="1800" b="1" i="0" u="none" strike="noStrike" cap="none">
              <a:solidFill>
                <a:schemeClr val="lt1"/>
              </a:solidFill>
              <a:latin typeface="Calibri"/>
              <a:ea typeface="Calibri"/>
              <a:cs typeface="Calibri"/>
              <a:sym typeface="Calibri"/>
            </a:endParaRPr>
          </a:p>
        </p:txBody>
      </p:sp>
      <p:sp>
        <p:nvSpPr>
          <p:cNvPr id="1117" name="Google Shape;1117;p57"/>
          <p:cNvSpPr txBox="1"/>
          <p:nvPr/>
        </p:nvSpPr>
        <p:spPr>
          <a:xfrm>
            <a:off x="5945851" y="2336789"/>
            <a:ext cx="286328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Gaps to this side of the play gap are positive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1"/>
        <p:cNvGrpSpPr/>
        <p:nvPr/>
      </p:nvGrpSpPr>
      <p:grpSpPr>
        <a:xfrm>
          <a:off x="0" y="0"/>
          <a:ext cx="0" cy="0"/>
          <a:chOff x="0" y="0"/>
          <a:chExt cx="0" cy="0"/>
        </a:xfrm>
      </p:grpSpPr>
      <p:sp>
        <p:nvSpPr>
          <p:cNvPr id="1122" name="Google Shape;1122;p58"/>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3" name="Google Shape;1123;p58"/>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Directional Gaps Away Example 1</a:t>
            </a:r>
            <a:endParaRPr/>
          </a:p>
        </p:txBody>
      </p:sp>
      <p:cxnSp>
        <p:nvCxnSpPr>
          <p:cNvPr id="1124" name="Google Shape;1124;p58"/>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1125" name="Google Shape;1125;p58"/>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1126" name="Google Shape;1126;p58"/>
          <p:cNvSpPr txBox="1">
            <a:spLocks noGrp="1"/>
          </p:cNvSpPr>
          <p:nvPr>
            <p:ph type="sldNum" idx="12"/>
          </p:nvPr>
        </p:nvSpPr>
        <p:spPr>
          <a:xfrm>
            <a:off x="8600688" y="609087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48</a:t>
            </a:fld>
            <a:endParaRPr/>
          </a:p>
        </p:txBody>
      </p:sp>
      <p:grpSp>
        <p:nvGrpSpPr>
          <p:cNvPr id="1127" name="Google Shape;1127;p58"/>
          <p:cNvGrpSpPr/>
          <p:nvPr/>
        </p:nvGrpSpPr>
        <p:grpSpPr>
          <a:xfrm>
            <a:off x="2094107" y="2804531"/>
            <a:ext cx="7677458" cy="3421644"/>
            <a:chOff x="1549687" y="2974941"/>
            <a:chExt cx="7896468" cy="3883059"/>
          </a:xfrm>
        </p:grpSpPr>
        <p:sp>
          <p:nvSpPr>
            <p:cNvPr id="1128" name="Google Shape;1128;p58"/>
            <p:cNvSpPr/>
            <p:nvPr/>
          </p:nvSpPr>
          <p:spPr>
            <a:xfrm>
              <a:off x="5316774" y="4307583"/>
              <a:ext cx="248994" cy="281149"/>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9" name="Google Shape;1129;p58"/>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0" name="Google Shape;1130;p58"/>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1" name="Google Shape;1131;p58"/>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2" name="Google Shape;1132;p58"/>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3" name="Google Shape;1133;p58"/>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4" name="Google Shape;1134;p58"/>
            <p:cNvSpPr txBox="1"/>
            <p:nvPr/>
          </p:nvSpPr>
          <p:spPr>
            <a:xfrm>
              <a:off x="5269402" y="3621272"/>
              <a:ext cx="137407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cxnSp>
          <p:nvCxnSpPr>
            <p:cNvPr id="1135" name="Google Shape;1135;p58"/>
            <p:cNvCxnSpPr/>
            <p:nvPr/>
          </p:nvCxnSpPr>
          <p:spPr>
            <a:xfrm rot="10800000">
              <a:off x="3563707" y="4711630"/>
              <a:ext cx="1920364" cy="1800930"/>
            </a:xfrm>
            <a:prstGeom prst="straightConnector1">
              <a:avLst/>
            </a:prstGeom>
            <a:noFill/>
            <a:ln w="9525" cap="flat" cmpd="sng">
              <a:solidFill>
                <a:schemeClr val="accent1"/>
              </a:solidFill>
              <a:prstDash val="solid"/>
              <a:miter lim="800000"/>
              <a:headEnd type="none" w="sm" len="sm"/>
              <a:tailEnd type="triangle" w="med" len="med"/>
            </a:ln>
          </p:spPr>
        </p:cxnSp>
        <p:sp>
          <p:nvSpPr>
            <p:cNvPr id="1136" name="Google Shape;1136;p58"/>
            <p:cNvSpPr txBox="1"/>
            <p:nvPr/>
          </p:nvSpPr>
          <p:spPr>
            <a:xfrm>
              <a:off x="5484070" y="6273225"/>
              <a:ext cx="137407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cxnSp>
          <p:nvCxnSpPr>
            <p:cNvPr id="1137" name="Google Shape;1137;p58"/>
            <p:cNvCxnSpPr/>
            <p:nvPr/>
          </p:nvCxnSpPr>
          <p:spPr>
            <a:xfrm rot="10800000">
              <a:off x="3563707" y="3935452"/>
              <a:ext cx="1604065" cy="0"/>
            </a:xfrm>
            <a:prstGeom prst="straightConnector1">
              <a:avLst/>
            </a:prstGeom>
            <a:noFill/>
            <a:ln w="9525" cap="flat" cmpd="sng">
              <a:solidFill>
                <a:schemeClr val="accent1"/>
              </a:solidFill>
              <a:prstDash val="solid"/>
              <a:miter lim="800000"/>
              <a:headEnd type="none" w="sm" len="sm"/>
              <a:tailEnd type="triangle" w="med" len="med"/>
            </a:ln>
          </p:spPr>
        </p:cxnSp>
        <p:sp>
          <p:nvSpPr>
            <p:cNvPr id="1138" name="Google Shape;1138;p58"/>
            <p:cNvSpPr txBox="1"/>
            <p:nvPr/>
          </p:nvSpPr>
          <p:spPr>
            <a:xfrm>
              <a:off x="5565768" y="4188410"/>
              <a:ext cx="7898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Calibri"/>
                  <a:ea typeface="Calibri"/>
                  <a:cs typeface="Calibri"/>
                  <a:sym typeface="Calibri"/>
                </a:rPr>
                <a:t>X</a:t>
              </a:r>
              <a:endParaRPr sz="1400" b="0" i="0" u="none" strike="noStrike" cap="none">
                <a:solidFill>
                  <a:srgbClr val="000000"/>
                </a:solidFill>
                <a:latin typeface="Arial"/>
                <a:ea typeface="Arial"/>
                <a:cs typeface="Arial"/>
                <a:sym typeface="Arial"/>
              </a:endParaRPr>
            </a:p>
          </p:txBody>
        </p:sp>
        <p:sp>
          <p:nvSpPr>
            <p:cNvPr id="1139" name="Google Shape;1139;p58"/>
            <p:cNvSpPr txBox="1"/>
            <p:nvPr/>
          </p:nvSpPr>
          <p:spPr>
            <a:xfrm>
              <a:off x="4397600" y="3561063"/>
              <a:ext cx="4359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140" name="Google Shape;1140;p58"/>
            <p:cNvSpPr txBox="1"/>
            <p:nvPr/>
          </p:nvSpPr>
          <p:spPr>
            <a:xfrm>
              <a:off x="1549687" y="2974941"/>
              <a:ext cx="187340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Play run to same side B gap</a:t>
              </a:r>
              <a:endParaRPr sz="1400" b="0" i="0" u="none" strike="noStrike" cap="none">
                <a:solidFill>
                  <a:srgbClr val="000000"/>
                </a:solidFill>
                <a:latin typeface="Arial"/>
                <a:ea typeface="Arial"/>
                <a:cs typeface="Arial"/>
                <a:sym typeface="Arial"/>
              </a:endParaRPr>
            </a:p>
          </p:txBody>
        </p:sp>
        <p:sp>
          <p:nvSpPr>
            <p:cNvPr id="1141" name="Google Shape;1141;p58"/>
            <p:cNvSpPr txBox="1"/>
            <p:nvPr/>
          </p:nvSpPr>
          <p:spPr>
            <a:xfrm>
              <a:off x="5269402" y="3015133"/>
              <a:ext cx="1258063"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One gap to back side</a:t>
              </a:r>
              <a:endParaRPr sz="1400" b="0" i="0" u="none" strike="noStrike" cap="none">
                <a:solidFill>
                  <a:srgbClr val="000000"/>
                </a:solidFill>
                <a:latin typeface="Arial"/>
                <a:ea typeface="Arial"/>
                <a:cs typeface="Arial"/>
                <a:sym typeface="Arial"/>
              </a:endParaRPr>
            </a:p>
          </p:txBody>
        </p:sp>
        <p:sp>
          <p:nvSpPr>
            <p:cNvPr id="1142" name="Google Shape;1142;p58"/>
            <p:cNvSpPr txBox="1"/>
            <p:nvPr/>
          </p:nvSpPr>
          <p:spPr>
            <a:xfrm>
              <a:off x="3563707" y="3203018"/>
              <a:ext cx="19678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Gaps Away</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6"/>
        <p:cNvGrpSpPr/>
        <p:nvPr/>
      </p:nvGrpSpPr>
      <p:grpSpPr>
        <a:xfrm>
          <a:off x="0" y="0"/>
          <a:ext cx="0" cy="0"/>
          <a:chOff x="0" y="0"/>
          <a:chExt cx="0" cy="0"/>
        </a:xfrm>
      </p:grpSpPr>
      <p:sp>
        <p:nvSpPr>
          <p:cNvPr id="1147" name="Google Shape;1147;p59"/>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48" name="Google Shape;1148;p59"/>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Directional Gaps Away Example 2</a:t>
            </a:r>
            <a:endParaRPr/>
          </a:p>
        </p:txBody>
      </p:sp>
      <p:cxnSp>
        <p:nvCxnSpPr>
          <p:cNvPr id="1149" name="Google Shape;1149;p59"/>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1150" name="Google Shape;1150;p59"/>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1151" name="Google Shape;1151;p59"/>
          <p:cNvSpPr txBox="1">
            <a:spLocks noGrp="1"/>
          </p:cNvSpPr>
          <p:nvPr>
            <p:ph type="sldNum" idx="12"/>
          </p:nvPr>
        </p:nvSpPr>
        <p:spPr>
          <a:xfrm>
            <a:off x="8600688" y="609087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49</a:t>
            </a:fld>
            <a:endParaRPr/>
          </a:p>
        </p:txBody>
      </p:sp>
      <p:grpSp>
        <p:nvGrpSpPr>
          <p:cNvPr id="1152" name="Google Shape;1152;p59"/>
          <p:cNvGrpSpPr/>
          <p:nvPr/>
        </p:nvGrpSpPr>
        <p:grpSpPr>
          <a:xfrm>
            <a:off x="1142723" y="2673436"/>
            <a:ext cx="9097194" cy="3314237"/>
            <a:chOff x="-155471" y="2418799"/>
            <a:chExt cx="11194789" cy="4093761"/>
          </a:xfrm>
        </p:grpSpPr>
        <p:sp>
          <p:nvSpPr>
            <p:cNvPr id="1153" name="Google Shape;1153;p59"/>
            <p:cNvSpPr/>
            <p:nvPr/>
          </p:nvSpPr>
          <p:spPr>
            <a:xfrm>
              <a:off x="828004" y="4274648"/>
              <a:ext cx="348146" cy="357387"/>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4" name="Google Shape;1154;p59"/>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5" name="Google Shape;1155;p59"/>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6" name="Google Shape;1156;p59"/>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7" name="Google Shape;1157;p59"/>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8" name="Google Shape;1158;p59"/>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9" name="Google Shape;1159;p59"/>
            <p:cNvSpPr/>
            <p:nvPr/>
          </p:nvSpPr>
          <p:spPr>
            <a:xfrm>
              <a:off x="693959"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0" name="Google Shape;1160;p59"/>
            <p:cNvSpPr/>
            <p:nvPr/>
          </p:nvSpPr>
          <p:spPr>
            <a:xfrm>
              <a:off x="9887174"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1" name="Google Shape;1161;p59"/>
            <p:cNvSpPr txBox="1"/>
            <p:nvPr/>
          </p:nvSpPr>
          <p:spPr>
            <a:xfrm>
              <a:off x="472027" y="3584889"/>
              <a:ext cx="137407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cxnSp>
          <p:nvCxnSpPr>
            <p:cNvPr id="1162" name="Google Shape;1162;p59"/>
            <p:cNvCxnSpPr/>
            <p:nvPr/>
          </p:nvCxnSpPr>
          <p:spPr>
            <a:xfrm rot="10800000">
              <a:off x="3557239" y="4632035"/>
              <a:ext cx="1926831" cy="1880525"/>
            </a:xfrm>
            <a:prstGeom prst="straightConnector1">
              <a:avLst/>
            </a:prstGeom>
            <a:noFill/>
            <a:ln w="9525" cap="flat" cmpd="sng">
              <a:solidFill>
                <a:schemeClr val="accent1"/>
              </a:solidFill>
              <a:prstDash val="solid"/>
              <a:miter lim="800000"/>
              <a:headEnd type="none" w="sm" len="sm"/>
              <a:tailEnd type="triangle" w="med" len="med"/>
            </a:ln>
          </p:spPr>
        </p:cxnSp>
        <p:cxnSp>
          <p:nvCxnSpPr>
            <p:cNvPr id="1163" name="Google Shape;1163;p59"/>
            <p:cNvCxnSpPr/>
            <p:nvPr/>
          </p:nvCxnSpPr>
          <p:spPr>
            <a:xfrm>
              <a:off x="1002077" y="4001783"/>
              <a:ext cx="2480738" cy="0"/>
            </a:xfrm>
            <a:prstGeom prst="straightConnector1">
              <a:avLst/>
            </a:prstGeom>
            <a:noFill/>
            <a:ln w="9525" cap="flat" cmpd="sng">
              <a:solidFill>
                <a:schemeClr val="accent1"/>
              </a:solidFill>
              <a:prstDash val="solid"/>
              <a:miter lim="800000"/>
              <a:headEnd type="none" w="sm" len="sm"/>
              <a:tailEnd type="triangle" w="med" len="med"/>
            </a:ln>
          </p:spPr>
        </p:cxnSp>
        <p:sp>
          <p:nvSpPr>
            <p:cNvPr id="1164" name="Google Shape;1164;p59"/>
            <p:cNvSpPr txBox="1"/>
            <p:nvPr/>
          </p:nvSpPr>
          <p:spPr>
            <a:xfrm>
              <a:off x="5521210" y="4135414"/>
              <a:ext cx="7898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Calibri"/>
                  <a:ea typeface="Calibri"/>
                  <a:cs typeface="Calibri"/>
                  <a:sym typeface="Calibri"/>
                </a:rPr>
                <a:t>X</a:t>
              </a:r>
              <a:endParaRPr sz="1400" b="0" i="0" u="none" strike="noStrike" cap="none">
                <a:solidFill>
                  <a:srgbClr val="000000"/>
                </a:solidFill>
                <a:latin typeface="Arial"/>
                <a:ea typeface="Arial"/>
                <a:cs typeface="Arial"/>
                <a:sym typeface="Arial"/>
              </a:endParaRPr>
            </a:p>
          </p:txBody>
        </p:sp>
        <p:sp>
          <p:nvSpPr>
            <p:cNvPr id="1165" name="Google Shape;1165;p59"/>
            <p:cNvSpPr txBox="1"/>
            <p:nvPr/>
          </p:nvSpPr>
          <p:spPr>
            <a:xfrm>
              <a:off x="1789233" y="3648546"/>
              <a:ext cx="4359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166" name="Google Shape;1166;p59"/>
            <p:cNvSpPr txBox="1"/>
            <p:nvPr/>
          </p:nvSpPr>
          <p:spPr>
            <a:xfrm>
              <a:off x="3070560" y="3648546"/>
              <a:ext cx="3872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167" name="Google Shape;1167;p59"/>
            <p:cNvSpPr txBox="1"/>
            <p:nvPr/>
          </p:nvSpPr>
          <p:spPr>
            <a:xfrm>
              <a:off x="-155471" y="2418799"/>
              <a:ext cx="3836828" cy="4562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Play run to same-side C gap</a:t>
              </a:r>
              <a:endParaRPr sz="1400" b="0" i="0" u="none" strike="noStrike" cap="none">
                <a:solidFill>
                  <a:srgbClr val="000000"/>
                </a:solidFill>
                <a:latin typeface="Arial"/>
                <a:ea typeface="Arial"/>
                <a:cs typeface="Arial"/>
                <a:sym typeface="Arial"/>
              </a:endParaRPr>
            </a:p>
          </p:txBody>
        </p:sp>
        <p:sp>
          <p:nvSpPr>
            <p:cNvPr id="1168" name="Google Shape;1168;p59"/>
            <p:cNvSpPr txBox="1"/>
            <p:nvPr/>
          </p:nvSpPr>
          <p:spPr>
            <a:xfrm>
              <a:off x="4746227" y="3226468"/>
              <a:ext cx="19678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Gaps Away</a:t>
              </a:r>
              <a:endParaRPr sz="1400" b="0" i="0" u="none" strike="noStrike" cap="none">
                <a:solidFill>
                  <a:srgbClr val="000000"/>
                </a:solidFill>
                <a:latin typeface="Arial"/>
                <a:ea typeface="Arial"/>
                <a:cs typeface="Arial"/>
                <a:sym typeface="Arial"/>
              </a:endParaRPr>
            </a:p>
          </p:txBody>
        </p:sp>
        <p:sp>
          <p:nvSpPr>
            <p:cNvPr id="1169" name="Google Shape;1169;p59"/>
            <p:cNvSpPr txBox="1"/>
            <p:nvPr/>
          </p:nvSpPr>
          <p:spPr>
            <a:xfrm>
              <a:off x="-155471" y="2954858"/>
              <a:ext cx="3673320" cy="4562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DE is two gaps to play side</a:t>
              </a:r>
              <a:endParaRPr sz="1400" b="0" i="0" u="none" strike="noStrike" cap="none">
                <a:solidFill>
                  <a:srgbClr val="000000"/>
                </a:solidFill>
                <a:latin typeface="Arial"/>
                <a:ea typeface="Arial"/>
                <a:cs typeface="Arial"/>
                <a:sym typeface="Arial"/>
              </a:endParaRPr>
            </a:p>
          </p:txBody>
        </p:sp>
      </p:grpSp>
      <p:sp>
        <p:nvSpPr>
          <p:cNvPr id="1170" name="Google Shape;1170;p59"/>
          <p:cNvSpPr txBox="1"/>
          <p:nvPr/>
        </p:nvSpPr>
        <p:spPr>
          <a:xfrm>
            <a:off x="5730212" y="5871224"/>
            <a:ext cx="137407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9"/>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29" name="Google Shape;229;p9"/>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sp>
        <p:nvSpPr>
          <p:cNvPr id="230" name="Google Shape;230;p9"/>
          <p:cNvSpPr txBox="1">
            <a:spLocks noGrp="1"/>
          </p:cNvSpPr>
          <p:nvPr>
            <p:ph type="title"/>
          </p:nvPr>
        </p:nvSpPr>
        <p:spPr>
          <a:xfrm>
            <a:off x="801376" y="61001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Front Identification</a:t>
            </a:r>
            <a:endParaRPr/>
          </a:p>
        </p:txBody>
      </p:sp>
      <p:sp>
        <p:nvSpPr>
          <p:cNvPr id="231" name="Google Shape;231;p9"/>
          <p:cNvSpPr txBox="1">
            <a:spLocks noGrp="1"/>
          </p:cNvSpPr>
          <p:nvPr>
            <p:ph type="body" idx="1"/>
          </p:nvPr>
        </p:nvSpPr>
        <p:spPr>
          <a:xfrm>
            <a:off x="838200" y="200832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solidFill>
                  <a:schemeClr val="lt1"/>
                </a:solidFill>
              </a:rPr>
              <a:t>Front types can be identified by counting the number of covered OL in the cylinder (also known as the “guard box”) </a:t>
            </a:r>
            <a:endParaRPr/>
          </a:p>
          <a:p>
            <a:pPr marL="228600" lvl="0" indent="-50800" algn="l" rtl="0">
              <a:lnSpc>
                <a:spcPct val="90000"/>
              </a:lnSpc>
              <a:spcBef>
                <a:spcPts val="1000"/>
              </a:spcBef>
              <a:spcAft>
                <a:spcPts val="0"/>
              </a:spcAft>
              <a:buClr>
                <a:schemeClr val="dk1"/>
              </a:buClr>
              <a:buSzPts val="2800"/>
              <a:buNone/>
            </a:pPr>
            <a:endParaRPr>
              <a:solidFill>
                <a:schemeClr val="lt1"/>
              </a:solidFill>
            </a:endParaRPr>
          </a:p>
          <a:p>
            <a:pPr marL="228600" lvl="0" indent="-50800" algn="l" rtl="0">
              <a:lnSpc>
                <a:spcPct val="90000"/>
              </a:lnSpc>
              <a:spcBef>
                <a:spcPts val="1000"/>
              </a:spcBef>
              <a:spcAft>
                <a:spcPts val="0"/>
              </a:spcAft>
              <a:buClr>
                <a:schemeClr val="dk1"/>
              </a:buClr>
              <a:buSzPts val="2800"/>
              <a:buNone/>
            </a:pPr>
            <a:endParaRPr/>
          </a:p>
        </p:txBody>
      </p:sp>
      <p:grpSp>
        <p:nvGrpSpPr>
          <p:cNvPr id="232" name="Google Shape;232;p9"/>
          <p:cNvGrpSpPr/>
          <p:nvPr/>
        </p:nvGrpSpPr>
        <p:grpSpPr>
          <a:xfrm>
            <a:off x="4013565" y="3506731"/>
            <a:ext cx="4091222" cy="1448705"/>
            <a:chOff x="2187658" y="2978935"/>
            <a:chExt cx="7258497" cy="2569330"/>
          </a:xfrm>
        </p:grpSpPr>
        <p:sp>
          <p:nvSpPr>
            <p:cNvPr id="233" name="Google Shape;233;p9"/>
            <p:cNvSpPr/>
            <p:nvPr/>
          </p:nvSpPr>
          <p:spPr>
            <a:xfrm>
              <a:off x="8397251" y="4325149"/>
              <a:ext cx="376628" cy="281293"/>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9"/>
            <p:cNvSpPr/>
            <p:nvPr/>
          </p:nvSpPr>
          <p:spPr>
            <a:xfrm>
              <a:off x="2878361" y="4319752"/>
              <a:ext cx="376628" cy="281293"/>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 name="Google Shape;235;p9"/>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Google Shape;236;p9"/>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Google Shape;237;p9"/>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Google Shape;238;p9"/>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9"/>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Google Shape;240;p9"/>
            <p:cNvSpPr txBox="1"/>
            <p:nvPr/>
          </p:nvSpPr>
          <p:spPr>
            <a:xfrm>
              <a:off x="5290486" y="3235993"/>
              <a:ext cx="1185581" cy="1146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N</a:t>
              </a:r>
              <a:endParaRPr sz="1400" b="0" i="0" u="none" strike="noStrike" cap="none">
                <a:solidFill>
                  <a:srgbClr val="000000"/>
                </a:solidFill>
                <a:latin typeface="Arial"/>
                <a:ea typeface="Arial"/>
                <a:cs typeface="Arial"/>
                <a:sym typeface="Arial"/>
              </a:endParaRPr>
            </a:p>
          </p:txBody>
        </p:sp>
        <p:sp>
          <p:nvSpPr>
            <p:cNvPr id="241" name="Google Shape;241;p9"/>
            <p:cNvSpPr txBox="1"/>
            <p:nvPr/>
          </p:nvSpPr>
          <p:spPr>
            <a:xfrm>
              <a:off x="2695637" y="3325736"/>
              <a:ext cx="1185581" cy="1146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242" name="Google Shape;242;p9"/>
            <p:cNvSpPr txBox="1"/>
            <p:nvPr/>
          </p:nvSpPr>
          <p:spPr>
            <a:xfrm>
              <a:off x="8209199" y="3235995"/>
              <a:ext cx="1185581" cy="1146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chemeClr val="lt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cxnSp>
          <p:nvCxnSpPr>
            <p:cNvPr id="243" name="Google Shape;243;p9"/>
            <p:cNvCxnSpPr>
              <a:stCxn id="235" idx="0"/>
              <a:endCxn id="235" idx="4"/>
            </p:cNvCxnSpPr>
            <p:nvPr/>
          </p:nvCxnSpPr>
          <p:spPr>
            <a:xfrm>
              <a:off x="5751576" y="4169664"/>
              <a:ext cx="0" cy="567300"/>
            </a:xfrm>
            <a:prstGeom prst="straightConnector1">
              <a:avLst/>
            </a:prstGeom>
            <a:noFill/>
            <a:ln w="9525" cap="flat" cmpd="sng">
              <a:solidFill>
                <a:schemeClr val="dk1"/>
              </a:solidFill>
              <a:prstDash val="solid"/>
              <a:miter lim="800000"/>
              <a:headEnd type="none" w="sm" len="sm"/>
              <a:tailEnd type="none" w="sm" len="sm"/>
            </a:ln>
          </p:spPr>
        </p:cxnSp>
        <p:sp>
          <p:nvSpPr>
            <p:cNvPr id="244" name="Google Shape;244;p9"/>
            <p:cNvSpPr/>
            <p:nvPr/>
          </p:nvSpPr>
          <p:spPr>
            <a:xfrm>
              <a:off x="3363846" y="2978935"/>
              <a:ext cx="4821308" cy="2569330"/>
            </a:xfrm>
            <a:prstGeom prst="frame">
              <a:avLst>
                <a:gd name="adj1" fmla="val 12500"/>
              </a:avLst>
            </a:prstGeom>
            <a:solidFill>
              <a:srgbClr val="AEABA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5" name="Google Shape;245;p9"/>
          <p:cNvSpPr txBox="1"/>
          <p:nvPr/>
        </p:nvSpPr>
        <p:spPr>
          <a:xfrm>
            <a:off x="5539670" y="4675252"/>
            <a:ext cx="18611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CYLINDER</a:t>
            </a:r>
            <a:endParaRPr sz="1400" b="0" i="0" u="none" strike="noStrike" cap="none">
              <a:solidFill>
                <a:srgbClr val="000000"/>
              </a:solidFill>
              <a:latin typeface="Arial"/>
              <a:ea typeface="Arial"/>
              <a:cs typeface="Arial"/>
              <a:sym typeface="Arial"/>
            </a:endParaRPr>
          </a:p>
        </p:txBody>
      </p:sp>
      <p:sp>
        <p:nvSpPr>
          <p:cNvPr id="246" name="Google Shape;246;p9"/>
          <p:cNvSpPr txBox="1"/>
          <p:nvPr/>
        </p:nvSpPr>
        <p:spPr>
          <a:xfrm>
            <a:off x="512375" y="3506600"/>
            <a:ext cx="3612900" cy="229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lt1"/>
                </a:solidFill>
                <a:latin typeface="Calibri"/>
                <a:ea typeface="Calibri"/>
                <a:cs typeface="Calibri"/>
                <a:sym typeface="Calibri"/>
              </a:rPr>
              <a:t>Odd: Cylinder Count = 1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chemeClr val="lt1"/>
                </a:solidFill>
                <a:latin typeface="Calibri"/>
                <a:ea typeface="Calibri"/>
                <a:cs typeface="Calibri"/>
                <a:sym typeface="Calibri"/>
              </a:rPr>
              <a:t>Even: Cylinder Count = 2</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chemeClr val="lt1"/>
                </a:solidFill>
                <a:latin typeface="Calibri"/>
                <a:ea typeface="Calibri"/>
                <a:cs typeface="Calibri"/>
                <a:sym typeface="Calibri"/>
              </a:rPr>
              <a:t>Bear: Cylinder Count = 3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chemeClr val="lt1"/>
                </a:solidFill>
                <a:latin typeface="Calibri"/>
                <a:ea typeface="Calibri"/>
                <a:cs typeface="Calibri"/>
                <a:sym typeface="Calibri"/>
              </a:rPr>
              <a:t>Goal Line: Cylinder Count = 4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chemeClr val="lt1"/>
                </a:solidFill>
                <a:latin typeface="Calibri"/>
                <a:ea typeface="Calibri"/>
                <a:cs typeface="Calibri"/>
                <a:sym typeface="Calibri"/>
              </a:rPr>
              <a:t>Money: Cylinder Count = 0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47" name="Google Shape;247;p9"/>
          <p:cNvSpPr txBox="1"/>
          <p:nvPr/>
        </p:nvSpPr>
        <p:spPr>
          <a:xfrm>
            <a:off x="8815200" y="3577953"/>
            <a:ext cx="2641592"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500" b="0" i="0" u="none" strike="noStrike" cap="none">
                <a:solidFill>
                  <a:schemeClr val="lt1"/>
                </a:solidFill>
                <a:latin typeface="Calibri"/>
                <a:ea typeface="Calibri"/>
                <a:cs typeface="Calibri"/>
                <a:sym typeface="Calibri"/>
              </a:rPr>
              <a:t>Cylinder count: 1. Therefore this is an “odd” front.</a:t>
            </a:r>
            <a:endParaRPr sz="2500" b="0" i="0" u="none" strike="noStrike" cap="none">
              <a:solidFill>
                <a:srgbClr val="000000"/>
              </a:solidFill>
              <a:latin typeface="Arial"/>
              <a:ea typeface="Arial"/>
              <a:cs typeface="Arial"/>
              <a:sym typeface="Arial"/>
            </a:endParaRPr>
          </a:p>
        </p:txBody>
      </p:sp>
      <p:pic>
        <p:nvPicPr>
          <p:cNvPr id="248" name="Google Shape;248;p9"/>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249" name="Google Shape;249;p9"/>
          <p:cNvSpPr txBox="1">
            <a:spLocks noGrp="1"/>
          </p:cNvSpPr>
          <p:nvPr>
            <p:ph type="sldNum" idx="12"/>
          </p:nvPr>
        </p:nvSpPr>
        <p:spPr>
          <a:xfrm>
            <a:off x="8610600" y="624789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176" name="Google Shape;1176;p60"/>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7" name="Google Shape;1177;p60"/>
          <p:cNvSpPr txBox="1"/>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Relation to the Play </a:t>
            </a:r>
            <a:endParaRPr sz="1400" b="0" i="0" u="none" strike="noStrike" cap="none">
              <a:solidFill>
                <a:srgbClr val="000000"/>
              </a:solidFill>
              <a:latin typeface="Arial"/>
              <a:ea typeface="Arial"/>
              <a:cs typeface="Arial"/>
              <a:sym typeface="Arial"/>
            </a:endParaRPr>
          </a:p>
        </p:txBody>
      </p:sp>
      <p:cxnSp>
        <p:nvCxnSpPr>
          <p:cNvPr id="1178" name="Google Shape;1178;p60"/>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1179" name="Google Shape;1179;p60" descr="A picture containing green, ball, bus, court&#10;&#10;Description automatically generated"/>
          <p:cNvPicPr preferRelativeResize="0">
            <a:picLocks noGrp="1"/>
          </p:cNvPicPr>
          <p:nvPr>
            <p:ph type="body" idx="1"/>
          </p:nvPr>
        </p:nvPicPr>
        <p:blipFill rotWithShape="1">
          <a:blip r:embed="rId3">
            <a:alphaModFix/>
          </a:blip>
          <a:srcRect/>
          <a:stretch/>
        </p:blipFill>
        <p:spPr>
          <a:xfrm>
            <a:off x="2276372" y="2138264"/>
            <a:ext cx="7349536" cy="4186313"/>
          </a:xfrm>
          <a:prstGeom prst="rect">
            <a:avLst/>
          </a:prstGeom>
          <a:noFill/>
          <a:ln>
            <a:noFill/>
          </a:ln>
        </p:spPr>
      </p:pic>
      <p:sp>
        <p:nvSpPr>
          <p:cNvPr id="1180" name="Google Shape;1180;p60"/>
          <p:cNvSpPr/>
          <p:nvPr/>
        </p:nvSpPr>
        <p:spPr>
          <a:xfrm>
            <a:off x="5950267" y="4520877"/>
            <a:ext cx="171646" cy="1585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1" name="Google Shape;1181;p60"/>
          <p:cNvSpPr/>
          <p:nvPr/>
        </p:nvSpPr>
        <p:spPr>
          <a:xfrm>
            <a:off x="7409750" y="4520376"/>
            <a:ext cx="171646" cy="1585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82" name="Google Shape;1182;p60"/>
          <p:cNvGrpSpPr/>
          <p:nvPr/>
        </p:nvGrpSpPr>
        <p:grpSpPr>
          <a:xfrm>
            <a:off x="3322926" y="3268417"/>
            <a:ext cx="4627146" cy="2773516"/>
            <a:chOff x="12074" y="2092824"/>
            <a:chExt cx="10152930" cy="4922216"/>
          </a:xfrm>
        </p:grpSpPr>
        <p:sp>
          <p:nvSpPr>
            <p:cNvPr id="1183" name="Google Shape;1183;p60"/>
            <p:cNvSpPr/>
            <p:nvPr/>
          </p:nvSpPr>
          <p:spPr>
            <a:xfrm>
              <a:off x="3788435" y="4297024"/>
              <a:ext cx="376627" cy="281293"/>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4" name="Google Shape;1184;p60"/>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5" name="Google Shape;1185;p60"/>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6" name="Google Shape;1186;p60"/>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7" name="Google Shape;1187;p60"/>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8" name="Google Shape;1188;p60"/>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9" name="Google Shape;1189;p60"/>
            <p:cNvSpPr txBox="1"/>
            <p:nvPr/>
          </p:nvSpPr>
          <p:spPr>
            <a:xfrm>
              <a:off x="5707989" y="3306071"/>
              <a:ext cx="1185580" cy="11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1190" name="Google Shape;1190;p60"/>
            <p:cNvSpPr txBox="1"/>
            <p:nvPr/>
          </p:nvSpPr>
          <p:spPr>
            <a:xfrm>
              <a:off x="3325175" y="3283573"/>
              <a:ext cx="1185580"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1191" name="Google Shape;1191;p60"/>
            <p:cNvSpPr txBox="1"/>
            <p:nvPr/>
          </p:nvSpPr>
          <p:spPr>
            <a:xfrm>
              <a:off x="8979424" y="3233107"/>
              <a:ext cx="1185580" cy="11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C000"/>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1192" name="Google Shape;1192;p60"/>
            <p:cNvSpPr txBox="1"/>
            <p:nvPr/>
          </p:nvSpPr>
          <p:spPr>
            <a:xfrm>
              <a:off x="5193791" y="4557941"/>
              <a:ext cx="1166442"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1193" name="Google Shape;1193;p60"/>
            <p:cNvSpPr txBox="1"/>
            <p:nvPr/>
          </p:nvSpPr>
          <p:spPr>
            <a:xfrm>
              <a:off x="5318677" y="6368710"/>
              <a:ext cx="1166442"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1194" name="Google Shape;1194;p60"/>
            <p:cNvSpPr txBox="1"/>
            <p:nvPr/>
          </p:nvSpPr>
          <p:spPr>
            <a:xfrm>
              <a:off x="6805313" y="2222719"/>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1195" name="Google Shape;1195;p60"/>
            <p:cNvSpPr txBox="1"/>
            <p:nvPr/>
          </p:nvSpPr>
          <p:spPr>
            <a:xfrm>
              <a:off x="4133097" y="2092824"/>
              <a:ext cx="1185580" cy="103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M</a:t>
              </a:r>
              <a:endParaRPr sz="3600" b="1" i="0" u="none" strike="noStrike" cap="none">
                <a:solidFill>
                  <a:schemeClr val="dk1"/>
                </a:solidFill>
                <a:latin typeface="Calibri"/>
                <a:ea typeface="Calibri"/>
                <a:cs typeface="Calibri"/>
                <a:sym typeface="Calibri"/>
              </a:endParaRPr>
            </a:p>
          </p:txBody>
        </p:sp>
        <p:sp>
          <p:nvSpPr>
            <p:cNvPr id="1196" name="Google Shape;1196;p60"/>
            <p:cNvSpPr txBox="1"/>
            <p:nvPr/>
          </p:nvSpPr>
          <p:spPr>
            <a:xfrm>
              <a:off x="12074" y="3414551"/>
              <a:ext cx="1185580" cy="11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grpSp>
      <p:sp>
        <p:nvSpPr>
          <p:cNvPr id="1197" name="Google Shape;1197;p60"/>
          <p:cNvSpPr txBox="1"/>
          <p:nvPr/>
        </p:nvSpPr>
        <p:spPr>
          <a:xfrm>
            <a:off x="5770290" y="5232104"/>
            <a:ext cx="5316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Calibri"/>
                <a:ea typeface="Calibri"/>
                <a:cs typeface="Calibri"/>
                <a:sym typeface="Calibri"/>
              </a:rPr>
              <a:t>F</a:t>
            </a:r>
            <a:endParaRPr sz="1800" b="1" i="0" u="none" strike="noStrike" cap="none">
              <a:solidFill>
                <a:schemeClr val="accent1"/>
              </a:solidFill>
              <a:latin typeface="Calibri"/>
              <a:ea typeface="Calibri"/>
              <a:cs typeface="Calibri"/>
              <a:sym typeface="Calibri"/>
            </a:endParaRPr>
          </a:p>
        </p:txBody>
      </p:sp>
      <p:cxnSp>
        <p:nvCxnSpPr>
          <p:cNvPr id="1198" name="Google Shape;1198;p60"/>
          <p:cNvCxnSpPr/>
          <p:nvPr/>
        </p:nvCxnSpPr>
        <p:spPr>
          <a:xfrm rot="10800000" flipH="1">
            <a:off x="6188971" y="4045414"/>
            <a:ext cx="707414" cy="1357859"/>
          </a:xfrm>
          <a:prstGeom prst="straightConnector1">
            <a:avLst/>
          </a:prstGeom>
          <a:noFill/>
          <a:ln w="22225" cap="flat" cmpd="sng">
            <a:solidFill>
              <a:schemeClr val="accent1"/>
            </a:solidFill>
            <a:prstDash val="solid"/>
            <a:miter lim="800000"/>
            <a:headEnd type="none" w="sm" len="sm"/>
            <a:tailEnd type="none" w="sm" len="sm"/>
          </a:ln>
        </p:spPr>
      </p:cxnSp>
      <p:cxnSp>
        <p:nvCxnSpPr>
          <p:cNvPr id="1199" name="Google Shape;1199;p60"/>
          <p:cNvCxnSpPr/>
          <p:nvPr/>
        </p:nvCxnSpPr>
        <p:spPr>
          <a:xfrm>
            <a:off x="6729293" y="3951224"/>
            <a:ext cx="342300" cy="199763"/>
          </a:xfrm>
          <a:prstGeom prst="straightConnector1">
            <a:avLst/>
          </a:prstGeom>
          <a:noFill/>
          <a:ln w="25400" cap="flat" cmpd="sng">
            <a:solidFill>
              <a:schemeClr val="accent1"/>
            </a:solidFill>
            <a:prstDash val="solid"/>
            <a:miter lim="800000"/>
            <a:headEnd type="none" w="sm" len="sm"/>
            <a:tailEnd type="none" w="sm" len="sm"/>
          </a:ln>
        </p:spPr>
      </p:cxnSp>
      <p:cxnSp>
        <p:nvCxnSpPr>
          <p:cNvPr id="1200" name="Google Shape;1200;p60"/>
          <p:cNvCxnSpPr>
            <a:stCxn id="1193" idx="2"/>
          </p:cNvCxnSpPr>
          <p:nvPr/>
        </p:nvCxnSpPr>
        <p:spPr>
          <a:xfrm>
            <a:off x="6007183" y="6041933"/>
            <a:ext cx="265800" cy="0"/>
          </a:xfrm>
          <a:prstGeom prst="straightConnector1">
            <a:avLst/>
          </a:prstGeom>
          <a:noFill/>
          <a:ln w="25400" cap="flat" cmpd="sng">
            <a:solidFill>
              <a:schemeClr val="accent1"/>
            </a:solidFill>
            <a:prstDash val="solid"/>
            <a:miter lim="800000"/>
            <a:headEnd type="none" w="sm" len="sm"/>
            <a:tailEnd type="none" w="sm" len="sm"/>
          </a:ln>
        </p:spPr>
      </p:cxnSp>
      <p:cxnSp>
        <p:nvCxnSpPr>
          <p:cNvPr id="1201" name="Google Shape;1201;p60"/>
          <p:cNvCxnSpPr/>
          <p:nvPr/>
        </p:nvCxnSpPr>
        <p:spPr>
          <a:xfrm rot="10800000" flipH="1">
            <a:off x="6252769" y="3713983"/>
            <a:ext cx="1058028" cy="2336137"/>
          </a:xfrm>
          <a:prstGeom prst="straightConnector1">
            <a:avLst/>
          </a:prstGeom>
          <a:noFill/>
          <a:ln w="25400" cap="flat" cmpd="sng">
            <a:solidFill>
              <a:schemeClr val="accent1"/>
            </a:solidFill>
            <a:prstDash val="solid"/>
            <a:miter lim="800000"/>
            <a:headEnd type="none" w="sm" len="sm"/>
            <a:tailEnd type="triangle" w="med" len="med"/>
          </a:ln>
        </p:spPr>
      </p:cxnSp>
      <p:sp>
        <p:nvSpPr>
          <p:cNvPr id="1202" name="Google Shape;1202;p60"/>
          <p:cNvSpPr txBox="1"/>
          <p:nvPr/>
        </p:nvSpPr>
        <p:spPr>
          <a:xfrm>
            <a:off x="4731085" y="2235325"/>
            <a:ext cx="34560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A3838"/>
                </a:solidFill>
                <a:latin typeface="Calibri"/>
                <a:ea typeface="Calibri"/>
                <a:cs typeface="Calibri"/>
                <a:sym typeface="Calibri"/>
              </a:rPr>
              <a:t>Weak Iso vs. Even (Over)</a:t>
            </a:r>
            <a:endParaRPr sz="1400" b="0" i="0" u="none" strike="noStrike" cap="none">
              <a:solidFill>
                <a:srgbClr val="000000"/>
              </a:solidFill>
              <a:latin typeface="Arial"/>
              <a:ea typeface="Arial"/>
              <a:cs typeface="Arial"/>
              <a:sym typeface="Arial"/>
            </a:endParaRPr>
          </a:p>
        </p:txBody>
      </p:sp>
      <p:cxnSp>
        <p:nvCxnSpPr>
          <p:cNvPr id="1203" name="Google Shape;1203;p60"/>
          <p:cNvCxnSpPr>
            <a:stCxn id="1186" idx="1"/>
          </p:cNvCxnSpPr>
          <p:nvPr/>
        </p:nvCxnSpPr>
        <p:spPr>
          <a:xfrm rot="10800000">
            <a:off x="6272862" y="4382834"/>
            <a:ext cx="163200" cy="102600"/>
          </a:xfrm>
          <a:prstGeom prst="straightConnector1">
            <a:avLst/>
          </a:prstGeom>
          <a:noFill/>
          <a:ln w="25400" cap="flat" cmpd="sng">
            <a:solidFill>
              <a:schemeClr val="accent1"/>
            </a:solidFill>
            <a:prstDash val="solid"/>
            <a:miter lim="800000"/>
            <a:headEnd type="none" w="sm" len="sm"/>
            <a:tailEnd type="none" w="sm" len="sm"/>
          </a:ln>
        </p:spPr>
      </p:cxnSp>
      <p:cxnSp>
        <p:nvCxnSpPr>
          <p:cNvPr id="1204" name="Google Shape;1204;p60"/>
          <p:cNvCxnSpPr/>
          <p:nvPr/>
        </p:nvCxnSpPr>
        <p:spPr>
          <a:xfrm rot="10800000" flipH="1">
            <a:off x="5926429" y="4339525"/>
            <a:ext cx="98342" cy="70076"/>
          </a:xfrm>
          <a:prstGeom prst="straightConnector1">
            <a:avLst/>
          </a:prstGeom>
          <a:noFill/>
          <a:ln w="25400" cap="flat" cmpd="sng">
            <a:solidFill>
              <a:schemeClr val="accent1"/>
            </a:solidFill>
            <a:prstDash val="solid"/>
            <a:miter lim="800000"/>
            <a:headEnd type="none" w="sm" len="sm"/>
            <a:tailEnd type="none" w="sm" len="sm"/>
          </a:ln>
        </p:spPr>
      </p:cxnSp>
      <p:cxnSp>
        <p:nvCxnSpPr>
          <p:cNvPr id="1205" name="Google Shape;1205;p60"/>
          <p:cNvCxnSpPr/>
          <p:nvPr/>
        </p:nvCxnSpPr>
        <p:spPr>
          <a:xfrm rot="10800000">
            <a:off x="5725438" y="3830010"/>
            <a:ext cx="313910" cy="511092"/>
          </a:xfrm>
          <a:prstGeom prst="straightConnector1">
            <a:avLst/>
          </a:prstGeom>
          <a:noFill/>
          <a:ln w="25400" cap="flat" cmpd="sng">
            <a:solidFill>
              <a:schemeClr val="accent1"/>
            </a:solidFill>
            <a:prstDash val="solid"/>
            <a:miter lim="800000"/>
            <a:headEnd type="none" w="sm" len="sm"/>
            <a:tailEnd type="none" w="sm" len="sm"/>
          </a:ln>
        </p:spPr>
      </p:cxnSp>
      <p:cxnSp>
        <p:nvCxnSpPr>
          <p:cNvPr id="1206" name="Google Shape;1206;p60"/>
          <p:cNvCxnSpPr/>
          <p:nvPr/>
        </p:nvCxnSpPr>
        <p:spPr>
          <a:xfrm rot="10800000" flipH="1">
            <a:off x="5536531" y="3713366"/>
            <a:ext cx="422672" cy="197565"/>
          </a:xfrm>
          <a:prstGeom prst="straightConnector1">
            <a:avLst/>
          </a:prstGeom>
          <a:noFill/>
          <a:ln w="25400" cap="flat" cmpd="sng">
            <a:solidFill>
              <a:schemeClr val="accent1"/>
            </a:solidFill>
            <a:prstDash val="solid"/>
            <a:miter lim="800000"/>
            <a:headEnd type="none" w="sm" len="sm"/>
            <a:tailEnd type="none" w="sm" len="sm"/>
          </a:ln>
        </p:spPr>
      </p:cxnSp>
      <p:sp>
        <p:nvSpPr>
          <p:cNvPr id="1207" name="Google Shape;1207;p60"/>
          <p:cNvSpPr txBox="1"/>
          <p:nvPr/>
        </p:nvSpPr>
        <p:spPr>
          <a:xfrm>
            <a:off x="3735870" y="4297277"/>
            <a:ext cx="59042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Calibri"/>
                <a:ea typeface="Calibri"/>
                <a:cs typeface="Calibri"/>
                <a:sym typeface="Calibri"/>
              </a:rPr>
              <a:t>Y</a:t>
            </a:r>
            <a:endParaRPr sz="2800" b="1" i="0" u="none" strike="noStrike" cap="none">
              <a:solidFill>
                <a:schemeClr val="accent1"/>
              </a:solidFill>
              <a:latin typeface="Calibri"/>
              <a:ea typeface="Calibri"/>
              <a:cs typeface="Calibri"/>
              <a:sym typeface="Calibri"/>
            </a:endParaRPr>
          </a:p>
        </p:txBody>
      </p:sp>
      <p:sp>
        <p:nvSpPr>
          <p:cNvPr id="1208" name="Google Shape;1208;p60"/>
          <p:cNvSpPr txBox="1"/>
          <p:nvPr/>
        </p:nvSpPr>
        <p:spPr>
          <a:xfrm>
            <a:off x="4067411" y="3357201"/>
            <a:ext cx="57856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B</a:t>
            </a:r>
            <a:endParaRPr sz="2400" b="1" i="0" u="none" strike="noStrike" cap="none">
              <a:solidFill>
                <a:schemeClr val="dk1"/>
              </a:solidFill>
              <a:latin typeface="Calibri"/>
              <a:ea typeface="Calibri"/>
              <a:cs typeface="Calibri"/>
              <a:sym typeface="Calibri"/>
            </a:endParaRPr>
          </a:p>
        </p:txBody>
      </p:sp>
      <p:cxnSp>
        <p:nvCxnSpPr>
          <p:cNvPr id="1209" name="Google Shape;1209;p60"/>
          <p:cNvCxnSpPr/>
          <p:nvPr/>
        </p:nvCxnSpPr>
        <p:spPr>
          <a:xfrm flipH="1">
            <a:off x="6191954" y="4281701"/>
            <a:ext cx="243065" cy="158998"/>
          </a:xfrm>
          <a:prstGeom prst="straightConnector1">
            <a:avLst/>
          </a:prstGeom>
          <a:noFill/>
          <a:ln w="25400" cap="flat" cmpd="sng">
            <a:solidFill>
              <a:schemeClr val="accent1"/>
            </a:solidFill>
            <a:prstDash val="solid"/>
            <a:miter lim="800000"/>
            <a:headEnd type="none" w="sm" len="sm"/>
            <a:tailEnd type="none" w="sm" len="sm"/>
          </a:ln>
        </p:spPr>
      </p:cxnSp>
      <p:cxnSp>
        <p:nvCxnSpPr>
          <p:cNvPr id="1210" name="Google Shape;1210;p60"/>
          <p:cNvCxnSpPr/>
          <p:nvPr/>
        </p:nvCxnSpPr>
        <p:spPr>
          <a:xfrm rot="10800000">
            <a:off x="5105223" y="4356137"/>
            <a:ext cx="67058" cy="93268"/>
          </a:xfrm>
          <a:prstGeom prst="straightConnector1">
            <a:avLst/>
          </a:prstGeom>
          <a:noFill/>
          <a:ln w="9525" cap="flat" cmpd="sng">
            <a:solidFill>
              <a:schemeClr val="accent1"/>
            </a:solidFill>
            <a:prstDash val="solid"/>
            <a:miter lim="800000"/>
            <a:headEnd type="none" w="sm" len="sm"/>
            <a:tailEnd type="none" w="sm" len="sm"/>
          </a:ln>
        </p:spPr>
      </p:cxnSp>
      <p:cxnSp>
        <p:nvCxnSpPr>
          <p:cNvPr id="1211" name="Google Shape;1211;p60"/>
          <p:cNvCxnSpPr/>
          <p:nvPr/>
        </p:nvCxnSpPr>
        <p:spPr>
          <a:xfrm flipH="1">
            <a:off x="5109287" y="3829895"/>
            <a:ext cx="2655" cy="524337"/>
          </a:xfrm>
          <a:prstGeom prst="straightConnector1">
            <a:avLst/>
          </a:prstGeom>
          <a:noFill/>
          <a:ln w="25400" cap="flat" cmpd="sng">
            <a:solidFill>
              <a:schemeClr val="accent1"/>
            </a:solidFill>
            <a:prstDash val="solid"/>
            <a:miter lim="800000"/>
            <a:headEnd type="none" w="sm" len="sm"/>
            <a:tailEnd type="none" w="sm" len="sm"/>
          </a:ln>
        </p:spPr>
      </p:cxnSp>
      <p:cxnSp>
        <p:nvCxnSpPr>
          <p:cNvPr id="1212" name="Google Shape;1212;p60"/>
          <p:cNvCxnSpPr/>
          <p:nvPr/>
        </p:nvCxnSpPr>
        <p:spPr>
          <a:xfrm rot="10800000" flipH="1">
            <a:off x="4701905" y="4440699"/>
            <a:ext cx="278701" cy="86389"/>
          </a:xfrm>
          <a:prstGeom prst="straightConnector1">
            <a:avLst/>
          </a:prstGeom>
          <a:noFill/>
          <a:ln w="25400" cap="flat" cmpd="sng">
            <a:solidFill>
              <a:schemeClr val="accent1"/>
            </a:solidFill>
            <a:prstDash val="solid"/>
            <a:miter lim="800000"/>
            <a:headEnd type="none" w="sm" len="sm"/>
            <a:tailEnd type="none" w="sm" len="sm"/>
          </a:ln>
        </p:spPr>
      </p:cxnSp>
      <p:cxnSp>
        <p:nvCxnSpPr>
          <p:cNvPr id="1213" name="Google Shape;1213;p60"/>
          <p:cNvCxnSpPr/>
          <p:nvPr/>
        </p:nvCxnSpPr>
        <p:spPr>
          <a:xfrm flipH="1">
            <a:off x="4999408" y="3729622"/>
            <a:ext cx="243280" cy="188346"/>
          </a:xfrm>
          <a:prstGeom prst="straightConnector1">
            <a:avLst/>
          </a:prstGeom>
          <a:noFill/>
          <a:ln w="25400" cap="flat" cmpd="sng">
            <a:solidFill>
              <a:schemeClr val="accent1"/>
            </a:solidFill>
            <a:prstDash val="solid"/>
            <a:miter lim="800000"/>
            <a:headEnd type="none" w="sm" len="sm"/>
            <a:tailEnd type="none" w="sm" len="sm"/>
          </a:ln>
        </p:spPr>
      </p:cxnSp>
      <p:cxnSp>
        <p:nvCxnSpPr>
          <p:cNvPr id="1214" name="Google Shape;1214;p60"/>
          <p:cNvCxnSpPr/>
          <p:nvPr/>
        </p:nvCxnSpPr>
        <p:spPr>
          <a:xfrm>
            <a:off x="4879717" y="4355228"/>
            <a:ext cx="152123" cy="130206"/>
          </a:xfrm>
          <a:prstGeom prst="straightConnector1">
            <a:avLst/>
          </a:prstGeom>
          <a:noFill/>
          <a:ln w="25400" cap="flat" cmpd="sng">
            <a:solidFill>
              <a:schemeClr val="accent1"/>
            </a:solidFill>
            <a:prstDash val="solid"/>
            <a:miter lim="800000"/>
            <a:headEnd type="none" w="sm" len="sm"/>
            <a:tailEnd type="none" w="sm" len="sm"/>
          </a:ln>
        </p:spPr>
      </p:cxnSp>
      <p:cxnSp>
        <p:nvCxnSpPr>
          <p:cNvPr id="1215" name="Google Shape;1215;p60"/>
          <p:cNvCxnSpPr/>
          <p:nvPr/>
        </p:nvCxnSpPr>
        <p:spPr>
          <a:xfrm rot="10800000">
            <a:off x="3706924" y="4420331"/>
            <a:ext cx="110032" cy="63562"/>
          </a:xfrm>
          <a:prstGeom prst="straightConnector1">
            <a:avLst/>
          </a:prstGeom>
          <a:noFill/>
          <a:ln w="25400" cap="flat" cmpd="sng">
            <a:solidFill>
              <a:schemeClr val="accent1"/>
            </a:solidFill>
            <a:prstDash val="solid"/>
            <a:miter lim="800000"/>
            <a:headEnd type="none" w="sm" len="sm"/>
            <a:tailEnd type="none" w="sm" len="sm"/>
          </a:ln>
        </p:spPr>
      </p:cxnSp>
      <p:cxnSp>
        <p:nvCxnSpPr>
          <p:cNvPr id="1216" name="Google Shape;1216;p60"/>
          <p:cNvCxnSpPr/>
          <p:nvPr/>
        </p:nvCxnSpPr>
        <p:spPr>
          <a:xfrm flipH="1">
            <a:off x="3681019" y="4374563"/>
            <a:ext cx="57649" cy="74434"/>
          </a:xfrm>
          <a:prstGeom prst="straightConnector1">
            <a:avLst/>
          </a:prstGeom>
          <a:noFill/>
          <a:ln w="25400" cap="flat" cmpd="sng">
            <a:solidFill>
              <a:schemeClr val="accent1"/>
            </a:solidFill>
            <a:prstDash val="solid"/>
            <a:miter lim="800000"/>
            <a:headEnd type="none" w="sm" len="sm"/>
            <a:tailEnd type="none" w="sm" len="sm"/>
          </a:ln>
        </p:spPr>
      </p:cxnSp>
      <p:sp>
        <p:nvSpPr>
          <p:cNvPr id="1217" name="Google Shape;1217;p60"/>
          <p:cNvSpPr txBox="1"/>
          <p:nvPr/>
        </p:nvSpPr>
        <p:spPr>
          <a:xfrm>
            <a:off x="2276372" y="5378729"/>
            <a:ext cx="2369606"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Backside end is 6 gaps away, not nearly as important as playside end, who can easily make a positive or negative  impact on play due to his proximity to the intended gap</a:t>
            </a:r>
            <a:endParaRPr sz="1400" b="0" i="0" u="none" strike="noStrike" cap="none">
              <a:solidFill>
                <a:srgbClr val="000000"/>
              </a:solidFill>
              <a:latin typeface="Arial"/>
              <a:ea typeface="Arial"/>
              <a:cs typeface="Arial"/>
              <a:sym typeface="Arial"/>
            </a:endParaRPr>
          </a:p>
        </p:txBody>
      </p:sp>
      <p:pic>
        <p:nvPicPr>
          <p:cNvPr id="1218" name="Google Shape;1218;p60"/>
          <p:cNvPicPr preferRelativeResize="0"/>
          <p:nvPr/>
        </p:nvPicPr>
        <p:blipFill rotWithShape="1">
          <a:blip r:embed="rId4">
            <a:alphaModFix/>
          </a:blip>
          <a:srcRect/>
          <a:stretch/>
        </p:blipFill>
        <p:spPr>
          <a:xfrm>
            <a:off x="8894567" y="130607"/>
            <a:ext cx="2975869" cy="1982673"/>
          </a:xfrm>
          <a:prstGeom prst="rect">
            <a:avLst/>
          </a:prstGeom>
          <a:noFill/>
          <a:ln>
            <a:noFill/>
          </a:ln>
        </p:spPr>
      </p:pic>
      <p:sp>
        <p:nvSpPr>
          <p:cNvPr id="1219" name="Google Shape;1219;p60"/>
          <p:cNvSpPr txBox="1">
            <a:spLocks noGrp="1"/>
          </p:cNvSpPr>
          <p:nvPr>
            <p:ph type="sldNum" idx="12"/>
          </p:nvPr>
        </p:nvSpPr>
        <p:spPr>
          <a:xfrm>
            <a:off x="8610600" y="620972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225" name="Google Shape;1225;p61"/>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6" name="Google Shape;1226;p61"/>
          <p:cNvSpPr txBox="1"/>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Relation to the Play </a:t>
            </a:r>
            <a:endParaRPr sz="1400" b="0" i="0" u="none" strike="noStrike" cap="none">
              <a:solidFill>
                <a:srgbClr val="000000"/>
              </a:solidFill>
              <a:latin typeface="Arial"/>
              <a:ea typeface="Arial"/>
              <a:cs typeface="Arial"/>
              <a:sym typeface="Arial"/>
            </a:endParaRPr>
          </a:p>
        </p:txBody>
      </p:sp>
      <p:cxnSp>
        <p:nvCxnSpPr>
          <p:cNvPr id="1227" name="Google Shape;1227;p61"/>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1228" name="Google Shape;1228;p61" descr="A picture containing green, ball, bus, court&#10;&#10;Description automatically generated"/>
          <p:cNvPicPr preferRelativeResize="0">
            <a:picLocks noGrp="1"/>
          </p:cNvPicPr>
          <p:nvPr>
            <p:ph type="body" idx="1"/>
          </p:nvPr>
        </p:nvPicPr>
        <p:blipFill rotWithShape="1">
          <a:blip r:embed="rId3">
            <a:alphaModFix/>
          </a:blip>
          <a:srcRect/>
          <a:stretch/>
        </p:blipFill>
        <p:spPr>
          <a:xfrm>
            <a:off x="2276372" y="2138264"/>
            <a:ext cx="7349536" cy="4186313"/>
          </a:xfrm>
          <a:prstGeom prst="rect">
            <a:avLst/>
          </a:prstGeom>
          <a:noFill/>
          <a:ln>
            <a:noFill/>
          </a:ln>
        </p:spPr>
      </p:pic>
      <p:sp>
        <p:nvSpPr>
          <p:cNvPr id="1229" name="Google Shape;1229;p61"/>
          <p:cNvSpPr/>
          <p:nvPr/>
        </p:nvSpPr>
        <p:spPr>
          <a:xfrm>
            <a:off x="5950267" y="4520877"/>
            <a:ext cx="171646" cy="1585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0" name="Google Shape;1230;p61"/>
          <p:cNvSpPr/>
          <p:nvPr/>
        </p:nvSpPr>
        <p:spPr>
          <a:xfrm>
            <a:off x="7409750" y="4520376"/>
            <a:ext cx="171646" cy="1585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31" name="Google Shape;1231;p61"/>
          <p:cNvGrpSpPr/>
          <p:nvPr/>
        </p:nvGrpSpPr>
        <p:grpSpPr>
          <a:xfrm>
            <a:off x="3322926" y="3268417"/>
            <a:ext cx="4627146" cy="2773516"/>
            <a:chOff x="12074" y="2092824"/>
            <a:chExt cx="10152930" cy="4922216"/>
          </a:xfrm>
        </p:grpSpPr>
        <p:sp>
          <p:nvSpPr>
            <p:cNvPr id="1232" name="Google Shape;1232;p61"/>
            <p:cNvSpPr/>
            <p:nvPr/>
          </p:nvSpPr>
          <p:spPr>
            <a:xfrm>
              <a:off x="3788435" y="4297024"/>
              <a:ext cx="376627" cy="281293"/>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3" name="Google Shape;1233;p61"/>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4" name="Google Shape;1234;p61"/>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5" name="Google Shape;1235;p61"/>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6" name="Google Shape;1236;p61"/>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7" name="Google Shape;1237;p61"/>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8" name="Google Shape;1238;p61"/>
            <p:cNvSpPr txBox="1"/>
            <p:nvPr/>
          </p:nvSpPr>
          <p:spPr>
            <a:xfrm>
              <a:off x="5707989" y="3306071"/>
              <a:ext cx="1185580" cy="11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1239" name="Google Shape;1239;p61"/>
            <p:cNvSpPr txBox="1"/>
            <p:nvPr/>
          </p:nvSpPr>
          <p:spPr>
            <a:xfrm>
              <a:off x="3325175" y="3283573"/>
              <a:ext cx="1185580"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1240" name="Google Shape;1240;p61"/>
            <p:cNvSpPr txBox="1"/>
            <p:nvPr/>
          </p:nvSpPr>
          <p:spPr>
            <a:xfrm>
              <a:off x="8979424" y="3233107"/>
              <a:ext cx="1185580" cy="11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C000"/>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1241" name="Google Shape;1241;p61"/>
            <p:cNvSpPr txBox="1"/>
            <p:nvPr/>
          </p:nvSpPr>
          <p:spPr>
            <a:xfrm>
              <a:off x="5193791" y="4557941"/>
              <a:ext cx="1166442"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1242" name="Google Shape;1242;p61"/>
            <p:cNvSpPr txBox="1"/>
            <p:nvPr/>
          </p:nvSpPr>
          <p:spPr>
            <a:xfrm>
              <a:off x="5318677" y="6368710"/>
              <a:ext cx="1166442"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1243" name="Google Shape;1243;p61"/>
            <p:cNvSpPr txBox="1"/>
            <p:nvPr/>
          </p:nvSpPr>
          <p:spPr>
            <a:xfrm>
              <a:off x="7159070" y="3245596"/>
              <a:ext cx="1185580"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1244" name="Google Shape;1244;p61"/>
            <p:cNvSpPr txBox="1"/>
            <p:nvPr/>
          </p:nvSpPr>
          <p:spPr>
            <a:xfrm>
              <a:off x="4133097" y="2092824"/>
              <a:ext cx="1185580" cy="103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M</a:t>
              </a:r>
              <a:endParaRPr sz="3600" b="1" i="0" u="none" strike="noStrike" cap="none">
                <a:solidFill>
                  <a:schemeClr val="dk1"/>
                </a:solidFill>
                <a:latin typeface="Calibri"/>
                <a:ea typeface="Calibri"/>
                <a:cs typeface="Calibri"/>
                <a:sym typeface="Calibri"/>
              </a:endParaRPr>
            </a:p>
          </p:txBody>
        </p:sp>
        <p:sp>
          <p:nvSpPr>
            <p:cNvPr id="1245" name="Google Shape;1245;p61"/>
            <p:cNvSpPr txBox="1"/>
            <p:nvPr/>
          </p:nvSpPr>
          <p:spPr>
            <a:xfrm>
              <a:off x="12074" y="3414551"/>
              <a:ext cx="1185580" cy="11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grpSp>
      <p:sp>
        <p:nvSpPr>
          <p:cNvPr id="1246" name="Google Shape;1246;p61"/>
          <p:cNvSpPr txBox="1"/>
          <p:nvPr/>
        </p:nvSpPr>
        <p:spPr>
          <a:xfrm>
            <a:off x="5770290" y="5232104"/>
            <a:ext cx="5316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Calibri"/>
                <a:ea typeface="Calibri"/>
                <a:cs typeface="Calibri"/>
                <a:sym typeface="Calibri"/>
              </a:rPr>
              <a:t>F</a:t>
            </a:r>
            <a:endParaRPr sz="1800" b="1" i="0" u="none" strike="noStrike" cap="none">
              <a:solidFill>
                <a:schemeClr val="accent1"/>
              </a:solidFill>
              <a:latin typeface="Calibri"/>
              <a:ea typeface="Calibri"/>
              <a:cs typeface="Calibri"/>
              <a:sym typeface="Calibri"/>
            </a:endParaRPr>
          </a:p>
        </p:txBody>
      </p:sp>
      <p:cxnSp>
        <p:nvCxnSpPr>
          <p:cNvPr id="1247" name="Google Shape;1247;p61"/>
          <p:cNvCxnSpPr/>
          <p:nvPr/>
        </p:nvCxnSpPr>
        <p:spPr>
          <a:xfrm rot="10800000" flipH="1">
            <a:off x="6060575" y="4440105"/>
            <a:ext cx="670176" cy="1151661"/>
          </a:xfrm>
          <a:prstGeom prst="straightConnector1">
            <a:avLst/>
          </a:prstGeom>
          <a:noFill/>
          <a:ln w="22225" cap="flat" cmpd="sng">
            <a:solidFill>
              <a:schemeClr val="accent1"/>
            </a:solidFill>
            <a:prstDash val="solid"/>
            <a:miter lim="800000"/>
            <a:headEnd type="none" w="sm" len="sm"/>
            <a:tailEnd type="none" w="sm" len="sm"/>
          </a:ln>
        </p:spPr>
      </p:cxnSp>
      <p:cxnSp>
        <p:nvCxnSpPr>
          <p:cNvPr id="1248" name="Google Shape;1248;p61"/>
          <p:cNvCxnSpPr/>
          <p:nvPr/>
        </p:nvCxnSpPr>
        <p:spPr>
          <a:xfrm>
            <a:off x="6580133" y="4317754"/>
            <a:ext cx="342300" cy="199763"/>
          </a:xfrm>
          <a:prstGeom prst="straightConnector1">
            <a:avLst/>
          </a:prstGeom>
          <a:noFill/>
          <a:ln w="25400" cap="flat" cmpd="sng">
            <a:solidFill>
              <a:schemeClr val="accent1"/>
            </a:solidFill>
            <a:prstDash val="solid"/>
            <a:miter lim="800000"/>
            <a:headEnd type="none" w="sm" len="sm"/>
            <a:tailEnd type="none" w="sm" len="sm"/>
          </a:ln>
        </p:spPr>
      </p:cxnSp>
      <p:cxnSp>
        <p:nvCxnSpPr>
          <p:cNvPr id="1249" name="Google Shape;1249;p61"/>
          <p:cNvCxnSpPr>
            <a:stCxn id="1242" idx="2"/>
          </p:cNvCxnSpPr>
          <p:nvPr/>
        </p:nvCxnSpPr>
        <p:spPr>
          <a:xfrm>
            <a:off x="6007183" y="6041933"/>
            <a:ext cx="265800" cy="0"/>
          </a:xfrm>
          <a:prstGeom prst="straightConnector1">
            <a:avLst/>
          </a:prstGeom>
          <a:noFill/>
          <a:ln w="25400" cap="flat" cmpd="sng">
            <a:solidFill>
              <a:schemeClr val="accent1"/>
            </a:solidFill>
            <a:prstDash val="solid"/>
            <a:miter lim="800000"/>
            <a:headEnd type="none" w="sm" len="sm"/>
            <a:tailEnd type="none" w="sm" len="sm"/>
          </a:ln>
        </p:spPr>
      </p:cxnSp>
      <p:sp>
        <p:nvSpPr>
          <p:cNvPr id="1250" name="Google Shape;1250;p61"/>
          <p:cNvSpPr txBox="1"/>
          <p:nvPr/>
        </p:nvSpPr>
        <p:spPr>
          <a:xfrm>
            <a:off x="4731085" y="2235325"/>
            <a:ext cx="34560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A3838"/>
                </a:solidFill>
                <a:latin typeface="Calibri"/>
                <a:ea typeface="Calibri"/>
                <a:cs typeface="Calibri"/>
                <a:sym typeface="Calibri"/>
              </a:rPr>
              <a:t>Weak Iso vs. Even (Over)</a:t>
            </a:r>
            <a:endParaRPr sz="1400" b="0" i="0" u="none" strike="noStrike" cap="none">
              <a:solidFill>
                <a:srgbClr val="000000"/>
              </a:solidFill>
              <a:latin typeface="Arial"/>
              <a:ea typeface="Arial"/>
              <a:cs typeface="Arial"/>
              <a:sym typeface="Arial"/>
            </a:endParaRPr>
          </a:p>
        </p:txBody>
      </p:sp>
      <p:cxnSp>
        <p:nvCxnSpPr>
          <p:cNvPr id="1251" name="Google Shape;1251;p61"/>
          <p:cNvCxnSpPr>
            <a:stCxn id="1235" idx="1"/>
          </p:cNvCxnSpPr>
          <p:nvPr/>
        </p:nvCxnSpPr>
        <p:spPr>
          <a:xfrm rot="10800000">
            <a:off x="6272862" y="4382834"/>
            <a:ext cx="163200" cy="102600"/>
          </a:xfrm>
          <a:prstGeom prst="straightConnector1">
            <a:avLst/>
          </a:prstGeom>
          <a:noFill/>
          <a:ln w="25400" cap="flat" cmpd="sng">
            <a:solidFill>
              <a:schemeClr val="accent1"/>
            </a:solidFill>
            <a:prstDash val="solid"/>
            <a:miter lim="800000"/>
            <a:headEnd type="none" w="sm" len="sm"/>
            <a:tailEnd type="none" w="sm" len="sm"/>
          </a:ln>
        </p:spPr>
      </p:cxnSp>
      <p:cxnSp>
        <p:nvCxnSpPr>
          <p:cNvPr id="1252" name="Google Shape;1252;p61"/>
          <p:cNvCxnSpPr/>
          <p:nvPr/>
        </p:nvCxnSpPr>
        <p:spPr>
          <a:xfrm rot="10800000" flipH="1">
            <a:off x="5926429" y="4339525"/>
            <a:ext cx="98342" cy="70076"/>
          </a:xfrm>
          <a:prstGeom prst="straightConnector1">
            <a:avLst/>
          </a:prstGeom>
          <a:noFill/>
          <a:ln w="25400" cap="flat" cmpd="sng">
            <a:solidFill>
              <a:schemeClr val="accent1"/>
            </a:solidFill>
            <a:prstDash val="solid"/>
            <a:miter lim="800000"/>
            <a:headEnd type="none" w="sm" len="sm"/>
            <a:tailEnd type="none" w="sm" len="sm"/>
          </a:ln>
        </p:spPr>
      </p:cxnSp>
      <p:cxnSp>
        <p:nvCxnSpPr>
          <p:cNvPr id="1253" name="Google Shape;1253;p61"/>
          <p:cNvCxnSpPr/>
          <p:nvPr/>
        </p:nvCxnSpPr>
        <p:spPr>
          <a:xfrm rot="10800000">
            <a:off x="5725438" y="3830010"/>
            <a:ext cx="313910" cy="511092"/>
          </a:xfrm>
          <a:prstGeom prst="straightConnector1">
            <a:avLst/>
          </a:prstGeom>
          <a:noFill/>
          <a:ln w="25400" cap="flat" cmpd="sng">
            <a:solidFill>
              <a:schemeClr val="accent1"/>
            </a:solidFill>
            <a:prstDash val="solid"/>
            <a:miter lim="800000"/>
            <a:headEnd type="none" w="sm" len="sm"/>
            <a:tailEnd type="none" w="sm" len="sm"/>
          </a:ln>
        </p:spPr>
      </p:cxnSp>
      <p:cxnSp>
        <p:nvCxnSpPr>
          <p:cNvPr id="1254" name="Google Shape;1254;p61"/>
          <p:cNvCxnSpPr/>
          <p:nvPr/>
        </p:nvCxnSpPr>
        <p:spPr>
          <a:xfrm rot="10800000" flipH="1">
            <a:off x="5536531" y="3713366"/>
            <a:ext cx="422672" cy="197565"/>
          </a:xfrm>
          <a:prstGeom prst="straightConnector1">
            <a:avLst/>
          </a:prstGeom>
          <a:noFill/>
          <a:ln w="25400" cap="flat" cmpd="sng">
            <a:solidFill>
              <a:schemeClr val="accent1"/>
            </a:solidFill>
            <a:prstDash val="solid"/>
            <a:miter lim="800000"/>
            <a:headEnd type="none" w="sm" len="sm"/>
            <a:tailEnd type="none" w="sm" len="sm"/>
          </a:ln>
        </p:spPr>
      </p:cxnSp>
      <p:sp>
        <p:nvSpPr>
          <p:cNvPr id="1255" name="Google Shape;1255;p61"/>
          <p:cNvSpPr txBox="1"/>
          <p:nvPr/>
        </p:nvSpPr>
        <p:spPr>
          <a:xfrm>
            <a:off x="3735870" y="4297277"/>
            <a:ext cx="59042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Calibri"/>
                <a:ea typeface="Calibri"/>
                <a:cs typeface="Calibri"/>
                <a:sym typeface="Calibri"/>
              </a:rPr>
              <a:t>Y</a:t>
            </a:r>
            <a:endParaRPr sz="2800" b="1" i="0" u="none" strike="noStrike" cap="none">
              <a:solidFill>
                <a:schemeClr val="accent1"/>
              </a:solidFill>
              <a:latin typeface="Calibri"/>
              <a:ea typeface="Calibri"/>
              <a:cs typeface="Calibri"/>
              <a:sym typeface="Calibri"/>
            </a:endParaRPr>
          </a:p>
        </p:txBody>
      </p:sp>
      <p:sp>
        <p:nvSpPr>
          <p:cNvPr id="1256" name="Google Shape;1256;p61"/>
          <p:cNvSpPr txBox="1"/>
          <p:nvPr/>
        </p:nvSpPr>
        <p:spPr>
          <a:xfrm>
            <a:off x="4067411" y="3357201"/>
            <a:ext cx="57856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B</a:t>
            </a:r>
            <a:endParaRPr sz="2400" b="1" i="0" u="none" strike="noStrike" cap="none">
              <a:solidFill>
                <a:schemeClr val="dk1"/>
              </a:solidFill>
              <a:latin typeface="Calibri"/>
              <a:ea typeface="Calibri"/>
              <a:cs typeface="Calibri"/>
              <a:sym typeface="Calibri"/>
            </a:endParaRPr>
          </a:p>
        </p:txBody>
      </p:sp>
      <p:cxnSp>
        <p:nvCxnSpPr>
          <p:cNvPr id="1257" name="Google Shape;1257;p61"/>
          <p:cNvCxnSpPr/>
          <p:nvPr/>
        </p:nvCxnSpPr>
        <p:spPr>
          <a:xfrm flipH="1">
            <a:off x="6191954" y="4281701"/>
            <a:ext cx="243065" cy="158998"/>
          </a:xfrm>
          <a:prstGeom prst="straightConnector1">
            <a:avLst/>
          </a:prstGeom>
          <a:noFill/>
          <a:ln w="25400" cap="flat" cmpd="sng">
            <a:solidFill>
              <a:schemeClr val="accent1"/>
            </a:solidFill>
            <a:prstDash val="solid"/>
            <a:miter lim="800000"/>
            <a:headEnd type="none" w="sm" len="sm"/>
            <a:tailEnd type="none" w="sm" len="sm"/>
          </a:ln>
        </p:spPr>
      </p:cxnSp>
      <p:cxnSp>
        <p:nvCxnSpPr>
          <p:cNvPr id="1258" name="Google Shape;1258;p61"/>
          <p:cNvCxnSpPr/>
          <p:nvPr/>
        </p:nvCxnSpPr>
        <p:spPr>
          <a:xfrm rot="10800000">
            <a:off x="5105223" y="4356137"/>
            <a:ext cx="67058" cy="93268"/>
          </a:xfrm>
          <a:prstGeom prst="straightConnector1">
            <a:avLst/>
          </a:prstGeom>
          <a:noFill/>
          <a:ln w="9525" cap="flat" cmpd="sng">
            <a:solidFill>
              <a:schemeClr val="accent1"/>
            </a:solidFill>
            <a:prstDash val="solid"/>
            <a:miter lim="800000"/>
            <a:headEnd type="none" w="sm" len="sm"/>
            <a:tailEnd type="none" w="sm" len="sm"/>
          </a:ln>
        </p:spPr>
      </p:cxnSp>
      <p:cxnSp>
        <p:nvCxnSpPr>
          <p:cNvPr id="1259" name="Google Shape;1259;p61"/>
          <p:cNvCxnSpPr/>
          <p:nvPr/>
        </p:nvCxnSpPr>
        <p:spPr>
          <a:xfrm flipH="1">
            <a:off x="5109287" y="3829895"/>
            <a:ext cx="2655" cy="524337"/>
          </a:xfrm>
          <a:prstGeom prst="straightConnector1">
            <a:avLst/>
          </a:prstGeom>
          <a:noFill/>
          <a:ln w="25400" cap="flat" cmpd="sng">
            <a:solidFill>
              <a:schemeClr val="accent1"/>
            </a:solidFill>
            <a:prstDash val="solid"/>
            <a:miter lim="800000"/>
            <a:headEnd type="none" w="sm" len="sm"/>
            <a:tailEnd type="none" w="sm" len="sm"/>
          </a:ln>
        </p:spPr>
      </p:cxnSp>
      <p:cxnSp>
        <p:nvCxnSpPr>
          <p:cNvPr id="1260" name="Google Shape;1260;p61"/>
          <p:cNvCxnSpPr/>
          <p:nvPr/>
        </p:nvCxnSpPr>
        <p:spPr>
          <a:xfrm rot="10800000" flipH="1">
            <a:off x="4701905" y="4440699"/>
            <a:ext cx="278701" cy="86389"/>
          </a:xfrm>
          <a:prstGeom prst="straightConnector1">
            <a:avLst/>
          </a:prstGeom>
          <a:noFill/>
          <a:ln w="25400" cap="flat" cmpd="sng">
            <a:solidFill>
              <a:schemeClr val="accent1"/>
            </a:solidFill>
            <a:prstDash val="solid"/>
            <a:miter lim="800000"/>
            <a:headEnd type="none" w="sm" len="sm"/>
            <a:tailEnd type="none" w="sm" len="sm"/>
          </a:ln>
        </p:spPr>
      </p:cxnSp>
      <p:cxnSp>
        <p:nvCxnSpPr>
          <p:cNvPr id="1261" name="Google Shape;1261;p61"/>
          <p:cNvCxnSpPr/>
          <p:nvPr/>
        </p:nvCxnSpPr>
        <p:spPr>
          <a:xfrm flipH="1">
            <a:off x="4999408" y="3729622"/>
            <a:ext cx="243280" cy="188346"/>
          </a:xfrm>
          <a:prstGeom prst="straightConnector1">
            <a:avLst/>
          </a:prstGeom>
          <a:noFill/>
          <a:ln w="25400" cap="flat" cmpd="sng">
            <a:solidFill>
              <a:schemeClr val="accent1"/>
            </a:solidFill>
            <a:prstDash val="solid"/>
            <a:miter lim="800000"/>
            <a:headEnd type="none" w="sm" len="sm"/>
            <a:tailEnd type="none" w="sm" len="sm"/>
          </a:ln>
        </p:spPr>
      </p:cxnSp>
      <p:cxnSp>
        <p:nvCxnSpPr>
          <p:cNvPr id="1262" name="Google Shape;1262;p61"/>
          <p:cNvCxnSpPr/>
          <p:nvPr/>
        </p:nvCxnSpPr>
        <p:spPr>
          <a:xfrm>
            <a:off x="4879717" y="4355228"/>
            <a:ext cx="152123" cy="130206"/>
          </a:xfrm>
          <a:prstGeom prst="straightConnector1">
            <a:avLst/>
          </a:prstGeom>
          <a:noFill/>
          <a:ln w="25400" cap="flat" cmpd="sng">
            <a:solidFill>
              <a:schemeClr val="accent1"/>
            </a:solidFill>
            <a:prstDash val="solid"/>
            <a:miter lim="800000"/>
            <a:headEnd type="none" w="sm" len="sm"/>
            <a:tailEnd type="none" w="sm" len="sm"/>
          </a:ln>
        </p:spPr>
      </p:cxnSp>
      <p:cxnSp>
        <p:nvCxnSpPr>
          <p:cNvPr id="1263" name="Google Shape;1263;p61"/>
          <p:cNvCxnSpPr/>
          <p:nvPr/>
        </p:nvCxnSpPr>
        <p:spPr>
          <a:xfrm rot="10800000">
            <a:off x="3706924" y="4420331"/>
            <a:ext cx="110032" cy="63562"/>
          </a:xfrm>
          <a:prstGeom prst="straightConnector1">
            <a:avLst/>
          </a:prstGeom>
          <a:noFill/>
          <a:ln w="25400" cap="flat" cmpd="sng">
            <a:solidFill>
              <a:schemeClr val="accent1"/>
            </a:solidFill>
            <a:prstDash val="solid"/>
            <a:miter lim="800000"/>
            <a:headEnd type="none" w="sm" len="sm"/>
            <a:tailEnd type="none" w="sm" len="sm"/>
          </a:ln>
        </p:spPr>
      </p:cxnSp>
      <p:cxnSp>
        <p:nvCxnSpPr>
          <p:cNvPr id="1264" name="Google Shape;1264;p61"/>
          <p:cNvCxnSpPr/>
          <p:nvPr/>
        </p:nvCxnSpPr>
        <p:spPr>
          <a:xfrm flipH="1">
            <a:off x="3681019" y="4374563"/>
            <a:ext cx="57649" cy="74434"/>
          </a:xfrm>
          <a:prstGeom prst="straightConnector1">
            <a:avLst/>
          </a:prstGeom>
          <a:noFill/>
          <a:ln w="25400" cap="flat" cmpd="sng">
            <a:solidFill>
              <a:schemeClr val="accent1"/>
            </a:solidFill>
            <a:prstDash val="solid"/>
            <a:miter lim="800000"/>
            <a:headEnd type="none" w="sm" len="sm"/>
            <a:tailEnd type="none" w="sm" len="sm"/>
          </a:ln>
        </p:spPr>
      </p:cxnSp>
      <p:sp>
        <p:nvSpPr>
          <p:cNvPr id="1265" name="Google Shape;1265;p61"/>
          <p:cNvSpPr txBox="1"/>
          <p:nvPr/>
        </p:nvSpPr>
        <p:spPr>
          <a:xfrm>
            <a:off x="2577137" y="4850619"/>
            <a:ext cx="2369606"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alibri"/>
                <a:ea typeface="Calibri"/>
                <a:cs typeface="Calibri"/>
                <a:sym typeface="Calibri"/>
              </a:rPr>
              <a:t>Most likely gaps to be used (if not designed gap) are adjacent gaps</a:t>
            </a:r>
            <a:endParaRPr sz="1400" b="0" i="0" u="none" strike="noStrike" cap="none">
              <a:solidFill>
                <a:srgbClr val="000000"/>
              </a:solidFill>
              <a:latin typeface="Arial"/>
              <a:ea typeface="Arial"/>
              <a:cs typeface="Arial"/>
              <a:sym typeface="Arial"/>
            </a:endParaRPr>
          </a:p>
        </p:txBody>
      </p:sp>
      <p:pic>
        <p:nvPicPr>
          <p:cNvPr id="1266" name="Google Shape;1266;p61"/>
          <p:cNvPicPr preferRelativeResize="0"/>
          <p:nvPr/>
        </p:nvPicPr>
        <p:blipFill rotWithShape="1">
          <a:blip r:embed="rId4">
            <a:alphaModFix/>
          </a:blip>
          <a:srcRect/>
          <a:stretch/>
        </p:blipFill>
        <p:spPr>
          <a:xfrm>
            <a:off x="8894567" y="130607"/>
            <a:ext cx="2975869" cy="1982673"/>
          </a:xfrm>
          <a:prstGeom prst="rect">
            <a:avLst/>
          </a:prstGeom>
          <a:noFill/>
          <a:ln>
            <a:noFill/>
          </a:ln>
        </p:spPr>
      </p:pic>
      <p:sp>
        <p:nvSpPr>
          <p:cNvPr id="1267" name="Google Shape;1267;p61"/>
          <p:cNvSpPr txBox="1">
            <a:spLocks noGrp="1"/>
          </p:cNvSpPr>
          <p:nvPr>
            <p:ph type="sldNum" idx="12"/>
          </p:nvPr>
        </p:nvSpPr>
        <p:spPr>
          <a:xfrm>
            <a:off x="8610600" y="620972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51</a:t>
            </a:fld>
            <a:endParaRPr/>
          </a:p>
        </p:txBody>
      </p:sp>
      <p:cxnSp>
        <p:nvCxnSpPr>
          <p:cNvPr id="1268" name="Google Shape;1268;p61"/>
          <p:cNvCxnSpPr/>
          <p:nvPr/>
        </p:nvCxnSpPr>
        <p:spPr>
          <a:xfrm rot="10800000" flipH="1">
            <a:off x="6272983" y="5138530"/>
            <a:ext cx="186149" cy="903403"/>
          </a:xfrm>
          <a:prstGeom prst="straightConnector1">
            <a:avLst/>
          </a:prstGeom>
          <a:noFill/>
          <a:ln w="25400" cap="flat" cmpd="sng">
            <a:solidFill>
              <a:schemeClr val="accent1"/>
            </a:solidFill>
            <a:prstDash val="solid"/>
            <a:miter lim="800000"/>
            <a:headEnd type="none" w="sm" len="sm"/>
            <a:tailEnd type="none" w="sm" len="sm"/>
          </a:ln>
        </p:spPr>
      </p:cxnSp>
      <p:cxnSp>
        <p:nvCxnSpPr>
          <p:cNvPr id="1269" name="Google Shape;1269;p61"/>
          <p:cNvCxnSpPr/>
          <p:nvPr/>
        </p:nvCxnSpPr>
        <p:spPr>
          <a:xfrm>
            <a:off x="6459132" y="5138530"/>
            <a:ext cx="646043" cy="0"/>
          </a:xfrm>
          <a:prstGeom prst="straightConnector1">
            <a:avLst/>
          </a:prstGeom>
          <a:noFill/>
          <a:ln w="25400" cap="flat" cmpd="sng">
            <a:solidFill>
              <a:schemeClr val="accent1"/>
            </a:solidFill>
            <a:prstDash val="solid"/>
            <a:miter lim="800000"/>
            <a:headEnd type="none" w="sm" len="sm"/>
            <a:tailEnd type="none" w="sm" len="sm"/>
          </a:ln>
        </p:spPr>
      </p:cxnSp>
      <p:cxnSp>
        <p:nvCxnSpPr>
          <p:cNvPr id="1270" name="Google Shape;1270;p61"/>
          <p:cNvCxnSpPr/>
          <p:nvPr/>
        </p:nvCxnSpPr>
        <p:spPr>
          <a:xfrm rot="10800000" flipH="1">
            <a:off x="7107849" y="4297277"/>
            <a:ext cx="1012954" cy="841253"/>
          </a:xfrm>
          <a:prstGeom prst="straightConnector1">
            <a:avLst/>
          </a:prstGeom>
          <a:noFill/>
          <a:ln w="22225" cap="flat" cmpd="sng">
            <a:solidFill>
              <a:schemeClr val="accent1"/>
            </a:solidFill>
            <a:prstDash val="solid"/>
            <a:miter lim="800000"/>
            <a:headEnd type="none" w="sm" len="sm"/>
            <a:tailEnd type="triangl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276" name="Google Shape;1276;p62"/>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77" name="Google Shape;1277;p62"/>
          <p:cNvSpPr txBox="1"/>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Relation to the Play </a:t>
            </a:r>
            <a:endParaRPr sz="1400" b="0" i="0" u="none" strike="noStrike" cap="none">
              <a:solidFill>
                <a:srgbClr val="000000"/>
              </a:solidFill>
              <a:latin typeface="Arial"/>
              <a:ea typeface="Arial"/>
              <a:cs typeface="Arial"/>
              <a:sym typeface="Arial"/>
            </a:endParaRPr>
          </a:p>
        </p:txBody>
      </p:sp>
      <p:cxnSp>
        <p:nvCxnSpPr>
          <p:cNvPr id="1278" name="Google Shape;1278;p62"/>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1279" name="Google Shape;1279;p62" descr="A picture containing green, ball, bus, court&#10;&#10;Description automatically generated"/>
          <p:cNvPicPr preferRelativeResize="0">
            <a:picLocks noGrp="1"/>
          </p:cNvPicPr>
          <p:nvPr>
            <p:ph type="body" idx="1"/>
          </p:nvPr>
        </p:nvPicPr>
        <p:blipFill rotWithShape="1">
          <a:blip r:embed="rId3">
            <a:alphaModFix/>
          </a:blip>
          <a:srcRect/>
          <a:stretch/>
        </p:blipFill>
        <p:spPr>
          <a:xfrm>
            <a:off x="2276372" y="2138264"/>
            <a:ext cx="7349536" cy="4186313"/>
          </a:xfrm>
          <a:prstGeom prst="rect">
            <a:avLst/>
          </a:prstGeom>
          <a:noFill/>
          <a:ln>
            <a:noFill/>
          </a:ln>
        </p:spPr>
      </p:pic>
      <p:sp>
        <p:nvSpPr>
          <p:cNvPr id="1280" name="Google Shape;1280;p62"/>
          <p:cNvSpPr/>
          <p:nvPr/>
        </p:nvSpPr>
        <p:spPr>
          <a:xfrm>
            <a:off x="5950267" y="4520877"/>
            <a:ext cx="171646" cy="1585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1" name="Google Shape;1281;p62"/>
          <p:cNvSpPr/>
          <p:nvPr/>
        </p:nvSpPr>
        <p:spPr>
          <a:xfrm>
            <a:off x="7409750" y="4520376"/>
            <a:ext cx="171646" cy="158500"/>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82" name="Google Shape;1282;p62"/>
          <p:cNvGrpSpPr/>
          <p:nvPr/>
        </p:nvGrpSpPr>
        <p:grpSpPr>
          <a:xfrm>
            <a:off x="3322926" y="3268417"/>
            <a:ext cx="4627146" cy="2773516"/>
            <a:chOff x="12074" y="2092824"/>
            <a:chExt cx="10152930" cy="4922216"/>
          </a:xfrm>
        </p:grpSpPr>
        <p:sp>
          <p:nvSpPr>
            <p:cNvPr id="1283" name="Google Shape;1283;p62"/>
            <p:cNvSpPr/>
            <p:nvPr/>
          </p:nvSpPr>
          <p:spPr>
            <a:xfrm>
              <a:off x="3788435" y="4297024"/>
              <a:ext cx="376627" cy="281293"/>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4" name="Google Shape;1284;p62"/>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5" name="Google Shape;1285;p62"/>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6" name="Google Shape;1286;p62"/>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7" name="Google Shape;1287;p62"/>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8" name="Google Shape;1288;p62"/>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9" name="Google Shape;1289;p62"/>
            <p:cNvSpPr txBox="1"/>
            <p:nvPr/>
          </p:nvSpPr>
          <p:spPr>
            <a:xfrm>
              <a:off x="5707989" y="3306071"/>
              <a:ext cx="1185580" cy="11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1290" name="Google Shape;1290;p62"/>
            <p:cNvSpPr txBox="1"/>
            <p:nvPr/>
          </p:nvSpPr>
          <p:spPr>
            <a:xfrm>
              <a:off x="3325175" y="3283573"/>
              <a:ext cx="1185580"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T</a:t>
              </a:r>
              <a:endParaRPr sz="1400" b="0" i="0" u="none" strike="noStrike" cap="none">
                <a:solidFill>
                  <a:srgbClr val="000000"/>
                </a:solidFill>
                <a:latin typeface="Arial"/>
                <a:ea typeface="Arial"/>
                <a:cs typeface="Arial"/>
                <a:sym typeface="Arial"/>
              </a:endParaRPr>
            </a:p>
          </p:txBody>
        </p:sp>
        <p:sp>
          <p:nvSpPr>
            <p:cNvPr id="1291" name="Google Shape;1291;p62"/>
            <p:cNvSpPr txBox="1"/>
            <p:nvPr/>
          </p:nvSpPr>
          <p:spPr>
            <a:xfrm>
              <a:off x="8979424" y="3233107"/>
              <a:ext cx="1185580" cy="11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C000"/>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1292" name="Google Shape;1292;p62"/>
            <p:cNvSpPr txBox="1"/>
            <p:nvPr/>
          </p:nvSpPr>
          <p:spPr>
            <a:xfrm>
              <a:off x="5193791" y="4557941"/>
              <a:ext cx="1166442"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1293" name="Google Shape;1293;p62"/>
            <p:cNvSpPr txBox="1"/>
            <p:nvPr/>
          </p:nvSpPr>
          <p:spPr>
            <a:xfrm>
              <a:off x="5318677" y="6368710"/>
              <a:ext cx="1166442"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1294" name="Google Shape;1294;p62"/>
            <p:cNvSpPr txBox="1"/>
            <p:nvPr/>
          </p:nvSpPr>
          <p:spPr>
            <a:xfrm>
              <a:off x="7159070" y="3245596"/>
              <a:ext cx="1185580" cy="646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1295" name="Google Shape;1295;p62"/>
            <p:cNvSpPr txBox="1"/>
            <p:nvPr/>
          </p:nvSpPr>
          <p:spPr>
            <a:xfrm>
              <a:off x="4133097" y="2092824"/>
              <a:ext cx="1185580" cy="103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M</a:t>
              </a:r>
              <a:endParaRPr sz="3600" b="1" i="0" u="none" strike="noStrike" cap="none">
                <a:solidFill>
                  <a:schemeClr val="dk1"/>
                </a:solidFill>
                <a:latin typeface="Calibri"/>
                <a:ea typeface="Calibri"/>
                <a:cs typeface="Calibri"/>
                <a:sym typeface="Calibri"/>
              </a:endParaRPr>
            </a:p>
          </p:txBody>
        </p:sp>
        <p:sp>
          <p:nvSpPr>
            <p:cNvPr id="1296" name="Google Shape;1296;p62"/>
            <p:cNvSpPr txBox="1"/>
            <p:nvPr/>
          </p:nvSpPr>
          <p:spPr>
            <a:xfrm>
              <a:off x="12074" y="3414551"/>
              <a:ext cx="1185580" cy="11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grpSp>
      <p:sp>
        <p:nvSpPr>
          <p:cNvPr id="1297" name="Google Shape;1297;p62"/>
          <p:cNvSpPr txBox="1"/>
          <p:nvPr/>
        </p:nvSpPr>
        <p:spPr>
          <a:xfrm>
            <a:off x="5770290" y="5232104"/>
            <a:ext cx="5316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Calibri"/>
                <a:ea typeface="Calibri"/>
                <a:cs typeface="Calibri"/>
                <a:sym typeface="Calibri"/>
              </a:rPr>
              <a:t>F</a:t>
            </a:r>
            <a:endParaRPr sz="1800" b="1" i="0" u="none" strike="noStrike" cap="none">
              <a:solidFill>
                <a:schemeClr val="accent1"/>
              </a:solidFill>
              <a:latin typeface="Calibri"/>
              <a:ea typeface="Calibri"/>
              <a:cs typeface="Calibri"/>
              <a:sym typeface="Calibri"/>
            </a:endParaRPr>
          </a:p>
        </p:txBody>
      </p:sp>
      <p:cxnSp>
        <p:nvCxnSpPr>
          <p:cNvPr id="1298" name="Google Shape;1298;p62"/>
          <p:cNvCxnSpPr/>
          <p:nvPr/>
        </p:nvCxnSpPr>
        <p:spPr>
          <a:xfrm rot="10800000" flipH="1">
            <a:off x="6060575" y="4440105"/>
            <a:ext cx="670176" cy="1151661"/>
          </a:xfrm>
          <a:prstGeom prst="straightConnector1">
            <a:avLst/>
          </a:prstGeom>
          <a:noFill/>
          <a:ln w="22225" cap="flat" cmpd="sng">
            <a:solidFill>
              <a:schemeClr val="accent1"/>
            </a:solidFill>
            <a:prstDash val="solid"/>
            <a:miter lim="800000"/>
            <a:headEnd type="none" w="sm" len="sm"/>
            <a:tailEnd type="none" w="sm" len="sm"/>
          </a:ln>
        </p:spPr>
      </p:cxnSp>
      <p:cxnSp>
        <p:nvCxnSpPr>
          <p:cNvPr id="1299" name="Google Shape;1299;p62"/>
          <p:cNvCxnSpPr/>
          <p:nvPr/>
        </p:nvCxnSpPr>
        <p:spPr>
          <a:xfrm>
            <a:off x="6580133" y="4317754"/>
            <a:ext cx="342300" cy="199763"/>
          </a:xfrm>
          <a:prstGeom prst="straightConnector1">
            <a:avLst/>
          </a:prstGeom>
          <a:noFill/>
          <a:ln w="25400" cap="flat" cmpd="sng">
            <a:solidFill>
              <a:schemeClr val="accent1"/>
            </a:solidFill>
            <a:prstDash val="solid"/>
            <a:miter lim="800000"/>
            <a:headEnd type="none" w="sm" len="sm"/>
            <a:tailEnd type="none" w="sm" len="sm"/>
          </a:ln>
        </p:spPr>
      </p:cxnSp>
      <p:cxnSp>
        <p:nvCxnSpPr>
          <p:cNvPr id="1300" name="Google Shape;1300;p62"/>
          <p:cNvCxnSpPr>
            <a:stCxn id="1293" idx="2"/>
          </p:cNvCxnSpPr>
          <p:nvPr/>
        </p:nvCxnSpPr>
        <p:spPr>
          <a:xfrm>
            <a:off x="6007183" y="6041933"/>
            <a:ext cx="265800" cy="0"/>
          </a:xfrm>
          <a:prstGeom prst="straightConnector1">
            <a:avLst/>
          </a:prstGeom>
          <a:noFill/>
          <a:ln w="25400" cap="flat" cmpd="sng">
            <a:solidFill>
              <a:schemeClr val="accent1"/>
            </a:solidFill>
            <a:prstDash val="solid"/>
            <a:miter lim="800000"/>
            <a:headEnd type="none" w="sm" len="sm"/>
            <a:tailEnd type="none" w="sm" len="sm"/>
          </a:ln>
        </p:spPr>
      </p:cxnSp>
      <p:sp>
        <p:nvSpPr>
          <p:cNvPr id="1301" name="Google Shape;1301;p62"/>
          <p:cNvSpPr txBox="1"/>
          <p:nvPr/>
        </p:nvSpPr>
        <p:spPr>
          <a:xfrm>
            <a:off x="4731085" y="2235325"/>
            <a:ext cx="34560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A3838"/>
                </a:solidFill>
                <a:latin typeface="Calibri"/>
                <a:ea typeface="Calibri"/>
                <a:cs typeface="Calibri"/>
                <a:sym typeface="Calibri"/>
              </a:rPr>
              <a:t>Weak Iso vs. Even (Over)</a:t>
            </a:r>
            <a:endParaRPr sz="1400" b="0" i="0" u="none" strike="noStrike" cap="none">
              <a:solidFill>
                <a:srgbClr val="000000"/>
              </a:solidFill>
              <a:latin typeface="Arial"/>
              <a:ea typeface="Arial"/>
              <a:cs typeface="Arial"/>
              <a:sym typeface="Arial"/>
            </a:endParaRPr>
          </a:p>
        </p:txBody>
      </p:sp>
      <p:cxnSp>
        <p:nvCxnSpPr>
          <p:cNvPr id="1302" name="Google Shape;1302;p62"/>
          <p:cNvCxnSpPr>
            <a:stCxn id="1286" idx="1"/>
          </p:cNvCxnSpPr>
          <p:nvPr/>
        </p:nvCxnSpPr>
        <p:spPr>
          <a:xfrm rot="10800000">
            <a:off x="6272862" y="4382834"/>
            <a:ext cx="163200" cy="102600"/>
          </a:xfrm>
          <a:prstGeom prst="straightConnector1">
            <a:avLst/>
          </a:prstGeom>
          <a:noFill/>
          <a:ln w="25400" cap="flat" cmpd="sng">
            <a:solidFill>
              <a:schemeClr val="accent1"/>
            </a:solidFill>
            <a:prstDash val="solid"/>
            <a:miter lim="800000"/>
            <a:headEnd type="none" w="sm" len="sm"/>
            <a:tailEnd type="none" w="sm" len="sm"/>
          </a:ln>
        </p:spPr>
      </p:cxnSp>
      <p:cxnSp>
        <p:nvCxnSpPr>
          <p:cNvPr id="1303" name="Google Shape;1303;p62"/>
          <p:cNvCxnSpPr/>
          <p:nvPr/>
        </p:nvCxnSpPr>
        <p:spPr>
          <a:xfrm rot="10800000" flipH="1">
            <a:off x="5926429" y="4339525"/>
            <a:ext cx="98342" cy="70076"/>
          </a:xfrm>
          <a:prstGeom prst="straightConnector1">
            <a:avLst/>
          </a:prstGeom>
          <a:noFill/>
          <a:ln w="25400" cap="flat" cmpd="sng">
            <a:solidFill>
              <a:schemeClr val="accent1"/>
            </a:solidFill>
            <a:prstDash val="solid"/>
            <a:miter lim="800000"/>
            <a:headEnd type="none" w="sm" len="sm"/>
            <a:tailEnd type="none" w="sm" len="sm"/>
          </a:ln>
        </p:spPr>
      </p:cxnSp>
      <p:cxnSp>
        <p:nvCxnSpPr>
          <p:cNvPr id="1304" name="Google Shape;1304;p62"/>
          <p:cNvCxnSpPr/>
          <p:nvPr/>
        </p:nvCxnSpPr>
        <p:spPr>
          <a:xfrm rot="10800000">
            <a:off x="5725438" y="3830010"/>
            <a:ext cx="313910" cy="511092"/>
          </a:xfrm>
          <a:prstGeom prst="straightConnector1">
            <a:avLst/>
          </a:prstGeom>
          <a:noFill/>
          <a:ln w="25400" cap="flat" cmpd="sng">
            <a:solidFill>
              <a:schemeClr val="accent1"/>
            </a:solidFill>
            <a:prstDash val="solid"/>
            <a:miter lim="800000"/>
            <a:headEnd type="none" w="sm" len="sm"/>
            <a:tailEnd type="none" w="sm" len="sm"/>
          </a:ln>
        </p:spPr>
      </p:cxnSp>
      <p:cxnSp>
        <p:nvCxnSpPr>
          <p:cNvPr id="1305" name="Google Shape;1305;p62"/>
          <p:cNvCxnSpPr/>
          <p:nvPr/>
        </p:nvCxnSpPr>
        <p:spPr>
          <a:xfrm rot="10800000" flipH="1">
            <a:off x="5536531" y="3713366"/>
            <a:ext cx="422672" cy="197565"/>
          </a:xfrm>
          <a:prstGeom prst="straightConnector1">
            <a:avLst/>
          </a:prstGeom>
          <a:noFill/>
          <a:ln w="25400" cap="flat" cmpd="sng">
            <a:solidFill>
              <a:schemeClr val="accent1"/>
            </a:solidFill>
            <a:prstDash val="solid"/>
            <a:miter lim="800000"/>
            <a:headEnd type="none" w="sm" len="sm"/>
            <a:tailEnd type="none" w="sm" len="sm"/>
          </a:ln>
        </p:spPr>
      </p:cxnSp>
      <p:sp>
        <p:nvSpPr>
          <p:cNvPr id="1306" name="Google Shape;1306;p62"/>
          <p:cNvSpPr txBox="1"/>
          <p:nvPr/>
        </p:nvSpPr>
        <p:spPr>
          <a:xfrm>
            <a:off x="3735870" y="4297277"/>
            <a:ext cx="59042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Calibri"/>
                <a:ea typeface="Calibri"/>
                <a:cs typeface="Calibri"/>
                <a:sym typeface="Calibri"/>
              </a:rPr>
              <a:t>Y</a:t>
            </a:r>
            <a:endParaRPr sz="2800" b="1" i="0" u="none" strike="noStrike" cap="none">
              <a:solidFill>
                <a:schemeClr val="accent1"/>
              </a:solidFill>
              <a:latin typeface="Calibri"/>
              <a:ea typeface="Calibri"/>
              <a:cs typeface="Calibri"/>
              <a:sym typeface="Calibri"/>
            </a:endParaRPr>
          </a:p>
        </p:txBody>
      </p:sp>
      <p:sp>
        <p:nvSpPr>
          <p:cNvPr id="1307" name="Google Shape;1307;p62"/>
          <p:cNvSpPr txBox="1"/>
          <p:nvPr/>
        </p:nvSpPr>
        <p:spPr>
          <a:xfrm>
            <a:off x="4067411" y="3357201"/>
            <a:ext cx="57856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alibri"/>
                <a:ea typeface="Calibri"/>
                <a:cs typeface="Calibri"/>
                <a:sym typeface="Calibri"/>
              </a:rPr>
              <a:t>B</a:t>
            </a:r>
            <a:endParaRPr sz="2400" b="1" i="0" u="none" strike="noStrike" cap="none">
              <a:solidFill>
                <a:schemeClr val="dk1"/>
              </a:solidFill>
              <a:latin typeface="Calibri"/>
              <a:ea typeface="Calibri"/>
              <a:cs typeface="Calibri"/>
              <a:sym typeface="Calibri"/>
            </a:endParaRPr>
          </a:p>
        </p:txBody>
      </p:sp>
      <p:cxnSp>
        <p:nvCxnSpPr>
          <p:cNvPr id="1308" name="Google Shape;1308;p62"/>
          <p:cNvCxnSpPr/>
          <p:nvPr/>
        </p:nvCxnSpPr>
        <p:spPr>
          <a:xfrm flipH="1">
            <a:off x="6191954" y="4281701"/>
            <a:ext cx="243065" cy="158998"/>
          </a:xfrm>
          <a:prstGeom prst="straightConnector1">
            <a:avLst/>
          </a:prstGeom>
          <a:noFill/>
          <a:ln w="25400" cap="flat" cmpd="sng">
            <a:solidFill>
              <a:schemeClr val="accent1"/>
            </a:solidFill>
            <a:prstDash val="solid"/>
            <a:miter lim="800000"/>
            <a:headEnd type="none" w="sm" len="sm"/>
            <a:tailEnd type="none" w="sm" len="sm"/>
          </a:ln>
        </p:spPr>
      </p:cxnSp>
      <p:cxnSp>
        <p:nvCxnSpPr>
          <p:cNvPr id="1309" name="Google Shape;1309;p62"/>
          <p:cNvCxnSpPr/>
          <p:nvPr/>
        </p:nvCxnSpPr>
        <p:spPr>
          <a:xfrm rot="10800000">
            <a:off x="5105223" y="4356137"/>
            <a:ext cx="67058" cy="93268"/>
          </a:xfrm>
          <a:prstGeom prst="straightConnector1">
            <a:avLst/>
          </a:prstGeom>
          <a:noFill/>
          <a:ln w="9525" cap="flat" cmpd="sng">
            <a:solidFill>
              <a:schemeClr val="accent1"/>
            </a:solidFill>
            <a:prstDash val="solid"/>
            <a:miter lim="800000"/>
            <a:headEnd type="none" w="sm" len="sm"/>
            <a:tailEnd type="none" w="sm" len="sm"/>
          </a:ln>
        </p:spPr>
      </p:cxnSp>
      <p:cxnSp>
        <p:nvCxnSpPr>
          <p:cNvPr id="1310" name="Google Shape;1310;p62"/>
          <p:cNvCxnSpPr/>
          <p:nvPr/>
        </p:nvCxnSpPr>
        <p:spPr>
          <a:xfrm flipH="1">
            <a:off x="5109287" y="3829895"/>
            <a:ext cx="2655" cy="524337"/>
          </a:xfrm>
          <a:prstGeom prst="straightConnector1">
            <a:avLst/>
          </a:prstGeom>
          <a:noFill/>
          <a:ln w="25400" cap="flat" cmpd="sng">
            <a:solidFill>
              <a:schemeClr val="accent1"/>
            </a:solidFill>
            <a:prstDash val="solid"/>
            <a:miter lim="800000"/>
            <a:headEnd type="none" w="sm" len="sm"/>
            <a:tailEnd type="none" w="sm" len="sm"/>
          </a:ln>
        </p:spPr>
      </p:cxnSp>
      <p:cxnSp>
        <p:nvCxnSpPr>
          <p:cNvPr id="1311" name="Google Shape;1311;p62"/>
          <p:cNvCxnSpPr/>
          <p:nvPr/>
        </p:nvCxnSpPr>
        <p:spPr>
          <a:xfrm rot="10800000" flipH="1">
            <a:off x="4701905" y="4440699"/>
            <a:ext cx="278701" cy="86389"/>
          </a:xfrm>
          <a:prstGeom prst="straightConnector1">
            <a:avLst/>
          </a:prstGeom>
          <a:noFill/>
          <a:ln w="25400" cap="flat" cmpd="sng">
            <a:solidFill>
              <a:schemeClr val="accent1"/>
            </a:solidFill>
            <a:prstDash val="solid"/>
            <a:miter lim="800000"/>
            <a:headEnd type="none" w="sm" len="sm"/>
            <a:tailEnd type="none" w="sm" len="sm"/>
          </a:ln>
        </p:spPr>
      </p:cxnSp>
      <p:cxnSp>
        <p:nvCxnSpPr>
          <p:cNvPr id="1312" name="Google Shape;1312;p62"/>
          <p:cNvCxnSpPr/>
          <p:nvPr/>
        </p:nvCxnSpPr>
        <p:spPr>
          <a:xfrm flipH="1">
            <a:off x="4999408" y="3729622"/>
            <a:ext cx="243280" cy="188346"/>
          </a:xfrm>
          <a:prstGeom prst="straightConnector1">
            <a:avLst/>
          </a:prstGeom>
          <a:noFill/>
          <a:ln w="25400" cap="flat" cmpd="sng">
            <a:solidFill>
              <a:schemeClr val="accent1"/>
            </a:solidFill>
            <a:prstDash val="solid"/>
            <a:miter lim="800000"/>
            <a:headEnd type="none" w="sm" len="sm"/>
            <a:tailEnd type="none" w="sm" len="sm"/>
          </a:ln>
        </p:spPr>
      </p:cxnSp>
      <p:cxnSp>
        <p:nvCxnSpPr>
          <p:cNvPr id="1313" name="Google Shape;1313;p62"/>
          <p:cNvCxnSpPr/>
          <p:nvPr/>
        </p:nvCxnSpPr>
        <p:spPr>
          <a:xfrm>
            <a:off x="4879717" y="4355228"/>
            <a:ext cx="152123" cy="130206"/>
          </a:xfrm>
          <a:prstGeom prst="straightConnector1">
            <a:avLst/>
          </a:prstGeom>
          <a:noFill/>
          <a:ln w="25400" cap="flat" cmpd="sng">
            <a:solidFill>
              <a:schemeClr val="accent1"/>
            </a:solidFill>
            <a:prstDash val="solid"/>
            <a:miter lim="800000"/>
            <a:headEnd type="none" w="sm" len="sm"/>
            <a:tailEnd type="none" w="sm" len="sm"/>
          </a:ln>
        </p:spPr>
      </p:cxnSp>
      <p:cxnSp>
        <p:nvCxnSpPr>
          <p:cNvPr id="1314" name="Google Shape;1314;p62"/>
          <p:cNvCxnSpPr/>
          <p:nvPr/>
        </p:nvCxnSpPr>
        <p:spPr>
          <a:xfrm rot="10800000">
            <a:off x="3706924" y="4420331"/>
            <a:ext cx="110032" cy="63562"/>
          </a:xfrm>
          <a:prstGeom prst="straightConnector1">
            <a:avLst/>
          </a:prstGeom>
          <a:noFill/>
          <a:ln w="25400" cap="flat" cmpd="sng">
            <a:solidFill>
              <a:schemeClr val="accent1"/>
            </a:solidFill>
            <a:prstDash val="solid"/>
            <a:miter lim="800000"/>
            <a:headEnd type="none" w="sm" len="sm"/>
            <a:tailEnd type="none" w="sm" len="sm"/>
          </a:ln>
        </p:spPr>
      </p:cxnSp>
      <p:cxnSp>
        <p:nvCxnSpPr>
          <p:cNvPr id="1315" name="Google Shape;1315;p62"/>
          <p:cNvCxnSpPr/>
          <p:nvPr/>
        </p:nvCxnSpPr>
        <p:spPr>
          <a:xfrm flipH="1">
            <a:off x="3681019" y="4374563"/>
            <a:ext cx="57649" cy="74434"/>
          </a:xfrm>
          <a:prstGeom prst="straightConnector1">
            <a:avLst/>
          </a:prstGeom>
          <a:noFill/>
          <a:ln w="25400" cap="flat" cmpd="sng">
            <a:solidFill>
              <a:schemeClr val="accent1"/>
            </a:solidFill>
            <a:prstDash val="solid"/>
            <a:miter lim="800000"/>
            <a:headEnd type="none" w="sm" len="sm"/>
            <a:tailEnd type="none" w="sm" len="sm"/>
          </a:ln>
        </p:spPr>
      </p:cxnSp>
      <p:sp>
        <p:nvSpPr>
          <p:cNvPr id="1316" name="Google Shape;1316;p62"/>
          <p:cNvSpPr txBox="1"/>
          <p:nvPr/>
        </p:nvSpPr>
        <p:spPr>
          <a:xfrm>
            <a:off x="2469915" y="4932020"/>
            <a:ext cx="2369606"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alibri"/>
                <a:ea typeface="Calibri"/>
                <a:cs typeface="Calibri"/>
                <a:sym typeface="Calibri"/>
              </a:rPr>
              <a:t>Most likely gaps to be used (if not designed gap) are adjacent gaps</a:t>
            </a:r>
            <a:endParaRPr sz="1400" b="0" i="0" u="none" strike="noStrike" cap="none">
              <a:solidFill>
                <a:srgbClr val="000000"/>
              </a:solidFill>
              <a:latin typeface="Arial"/>
              <a:ea typeface="Arial"/>
              <a:cs typeface="Arial"/>
              <a:sym typeface="Arial"/>
            </a:endParaRPr>
          </a:p>
        </p:txBody>
      </p:sp>
      <p:pic>
        <p:nvPicPr>
          <p:cNvPr id="1317" name="Google Shape;1317;p62"/>
          <p:cNvPicPr preferRelativeResize="0"/>
          <p:nvPr/>
        </p:nvPicPr>
        <p:blipFill rotWithShape="1">
          <a:blip r:embed="rId4">
            <a:alphaModFix/>
          </a:blip>
          <a:srcRect/>
          <a:stretch/>
        </p:blipFill>
        <p:spPr>
          <a:xfrm>
            <a:off x="8894567" y="130607"/>
            <a:ext cx="2975869" cy="1982673"/>
          </a:xfrm>
          <a:prstGeom prst="rect">
            <a:avLst/>
          </a:prstGeom>
          <a:noFill/>
          <a:ln>
            <a:noFill/>
          </a:ln>
        </p:spPr>
      </p:pic>
      <p:sp>
        <p:nvSpPr>
          <p:cNvPr id="1318" name="Google Shape;1318;p62"/>
          <p:cNvSpPr txBox="1">
            <a:spLocks noGrp="1"/>
          </p:cNvSpPr>
          <p:nvPr>
            <p:ph type="sldNum" idx="12"/>
          </p:nvPr>
        </p:nvSpPr>
        <p:spPr>
          <a:xfrm>
            <a:off x="8610600" y="6209724"/>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52</a:t>
            </a:fld>
            <a:endParaRPr/>
          </a:p>
        </p:txBody>
      </p:sp>
      <p:cxnSp>
        <p:nvCxnSpPr>
          <p:cNvPr id="1319" name="Google Shape;1319;p62"/>
          <p:cNvCxnSpPr/>
          <p:nvPr/>
        </p:nvCxnSpPr>
        <p:spPr>
          <a:xfrm rot="10800000" flipH="1">
            <a:off x="6272983" y="5138530"/>
            <a:ext cx="186149" cy="903403"/>
          </a:xfrm>
          <a:prstGeom prst="straightConnector1">
            <a:avLst/>
          </a:prstGeom>
          <a:noFill/>
          <a:ln w="25400" cap="flat" cmpd="sng">
            <a:solidFill>
              <a:schemeClr val="accent1"/>
            </a:solidFill>
            <a:prstDash val="solid"/>
            <a:miter lim="800000"/>
            <a:headEnd type="none" w="sm" len="sm"/>
            <a:tailEnd type="none" w="sm" len="sm"/>
          </a:ln>
        </p:spPr>
      </p:cxnSp>
      <p:cxnSp>
        <p:nvCxnSpPr>
          <p:cNvPr id="1320" name="Google Shape;1320;p62"/>
          <p:cNvCxnSpPr/>
          <p:nvPr/>
        </p:nvCxnSpPr>
        <p:spPr>
          <a:xfrm rot="10800000">
            <a:off x="5364558" y="4317754"/>
            <a:ext cx="1101750" cy="835650"/>
          </a:xfrm>
          <a:prstGeom prst="straightConnector1">
            <a:avLst/>
          </a:prstGeom>
          <a:noFill/>
          <a:ln w="22225" cap="flat" cmpd="sng">
            <a:solidFill>
              <a:schemeClr val="accent1"/>
            </a:solidFill>
            <a:prstDash val="solid"/>
            <a:miter lim="800000"/>
            <a:headEnd type="none" w="sm" len="sm"/>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326" name="Google Shape;1326;p63"/>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53</a:t>
            </a:fld>
            <a:endParaRPr/>
          </a:p>
        </p:txBody>
      </p:sp>
      <p:sp>
        <p:nvSpPr>
          <p:cNvPr id="1327" name="Google Shape;1327;p63"/>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8" name="Google Shape;1328;p63"/>
          <p:cNvSpPr txBox="1"/>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3200"/>
              <a:buFont typeface="Calibri"/>
              <a:buNone/>
            </a:pPr>
            <a:r>
              <a:rPr lang="en-US" sz="3200" b="0" i="0" u="none" strike="noStrike" cap="none">
                <a:solidFill>
                  <a:schemeClr val="lt1"/>
                </a:solidFill>
                <a:latin typeface="Calibri"/>
                <a:ea typeface="Calibri"/>
                <a:cs typeface="Calibri"/>
                <a:sym typeface="Calibri"/>
              </a:rPr>
              <a:t>Highest Rated Player Alignments by Front (Model 2)</a:t>
            </a:r>
            <a:endParaRPr sz="1400" b="0" i="0" u="none" strike="noStrike" cap="none">
              <a:solidFill>
                <a:srgbClr val="000000"/>
              </a:solidFill>
              <a:latin typeface="Arial"/>
              <a:ea typeface="Arial"/>
              <a:cs typeface="Arial"/>
              <a:sym typeface="Arial"/>
            </a:endParaRPr>
          </a:p>
        </p:txBody>
      </p:sp>
      <p:cxnSp>
        <p:nvCxnSpPr>
          <p:cNvPr id="1329" name="Google Shape;1329;p63"/>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1330" name="Google Shape;1330;p63"/>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1331" name="Google Shape;1331;p63"/>
          <p:cNvSpPr txBox="1"/>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53</a:t>
            </a:fld>
            <a:endParaRPr sz="1200" b="0" i="0" u="none" strike="noStrike" cap="none">
              <a:solidFill>
                <a:srgbClr val="888888"/>
              </a:solidFill>
              <a:latin typeface="Calibri"/>
              <a:ea typeface="Calibri"/>
              <a:cs typeface="Calibri"/>
              <a:sym typeface="Calibri"/>
            </a:endParaRPr>
          </a:p>
        </p:txBody>
      </p:sp>
      <p:sp>
        <p:nvSpPr>
          <p:cNvPr id="1332" name="Google Shape;1332;p63"/>
          <p:cNvSpPr/>
          <p:nvPr/>
        </p:nvSpPr>
        <p:spPr>
          <a:xfrm>
            <a:off x="413194" y="2318226"/>
            <a:ext cx="11316844" cy="3854597"/>
          </a:xfrm>
          <a:prstGeom prst="rect">
            <a:avLst/>
          </a:prstGeom>
          <a:solidFill>
            <a:schemeClr val="l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3" name="Google Shape;1333;p63"/>
          <p:cNvSpPr txBox="1"/>
          <p:nvPr/>
        </p:nvSpPr>
        <p:spPr>
          <a:xfrm>
            <a:off x="2425700" y="5531983"/>
            <a:ext cx="694372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(Just off list at Outside: #6 Melvin Ingram, #7 Cameron Jordan, #8 Everson Griffin, #9 Marcus Davenport) </a:t>
            </a:r>
            <a:endParaRPr sz="1400" b="0" i="0" u="none" strike="noStrike" cap="none">
              <a:solidFill>
                <a:srgbClr val="000000"/>
              </a:solidFill>
              <a:latin typeface="Arial"/>
              <a:ea typeface="Arial"/>
              <a:cs typeface="Arial"/>
              <a:sym typeface="Arial"/>
            </a:endParaRPr>
          </a:p>
        </p:txBody>
      </p:sp>
      <p:pic>
        <p:nvPicPr>
          <p:cNvPr id="1334" name="Google Shape;1334;p63"/>
          <p:cNvPicPr preferRelativeResize="0"/>
          <p:nvPr/>
        </p:nvPicPr>
        <p:blipFill rotWithShape="1">
          <a:blip r:embed="rId4">
            <a:alphaModFix/>
          </a:blip>
          <a:srcRect/>
          <a:stretch/>
        </p:blipFill>
        <p:spPr>
          <a:xfrm>
            <a:off x="763365" y="2474117"/>
            <a:ext cx="10881170" cy="1358643"/>
          </a:xfrm>
          <a:prstGeom prst="rect">
            <a:avLst/>
          </a:prstGeom>
          <a:noFill/>
          <a:ln>
            <a:noFill/>
          </a:ln>
        </p:spPr>
      </p:pic>
      <p:pic>
        <p:nvPicPr>
          <p:cNvPr id="1335" name="Google Shape;1335;p63"/>
          <p:cNvPicPr preferRelativeResize="0"/>
          <p:nvPr/>
        </p:nvPicPr>
        <p:blipFill rotWithShape="1">
          <a:blip r:embed="rId5">
            <a:alphaModFix/>
          </a:blip>
          <a:srcRect/>
          <a:stretch/>
        </p:blipFill>
        <p:spPr>
          <a:xfrm>
            <a:off x="2509266" y="4050063"/>
            <a:ext cx="7124700" cy="1435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9"/>
        <p:cNvGrpSpPr/>
        <p:nvPr/>
      </p:nvGrpSpPr>
      <p:grpSpPr>
        <a:xfrm>
          <a:off x="0" y="0"/>
          <a:ext cx="0" cy="0"/>
          <a:chOff x="0" y="0"/>
          <a:chExt cx="0" cy="0"/>
        </a:xfrm>
      </p:grpSpPr>
      <p:sp>
        <p:nvSpPr>
          <p:cNvPr id="1340" name="Google Shape;1340;p64"/>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41" name="Google Shape;1341;p64"/>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42" name="Google Shape;1342;p64"/>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Calibri"/>
              <a:buNone/>
            </a:pPr>
            <a:r>
              <a:rPr lang="en-US" sz="4800"/>
              <a:t>Fundamental Issues with</a:t>
            </a:r>
            <a:br>
              <a:rPr lang="en-US" sz="4800"/>
            </a:br>
            <a:r>
              <a:rPr lang="en-US" sz="4800"/>
              <a:t>Performance Statistics</a:t>
            </a:r>
            <a:endParaRPr/>
          </a:p>
        </p:txBody>
      </p:sp>
      <p:cxnSp>
        <p:nvCxnSpPr>
          <p:cNvPr id="1343" name="Google Shape;1343;p64"/>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pic>
        <p:nvPicPr>
          <p:cNvPr id="1344" name="Google Shape;1344;p64"/>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1345" name="Google Shape;1345;p64"/>
          <p:cNvSpPr txBox="1">
            <a:spLocks noGrp="1"/>
          </p:cNvSpPr>
          <p:nvPr>
            <p:ph type="sldNum" idx="12"/>
          </p:nvPr>
        </p:nvSpPr>
        <p:spPr>
          <a:xfrm>
            <a:off x="8610600" y="6244651"/>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363" name="Google Shape;1363;p66"/>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55</a:t>
            </a:fld>
            <a:endParaRPr/>
          </a:p>
        </p:txBody>
      </p:sp>
      <p:sp>
        <p:nvSpPr>
          <p:cNvPr id="1364" name="Google Shape;1364;p66"/>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5" name="Google Shape;1365;p66"/>
          <p:cNvSpPr txBox="1"/>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“Player Control” Fronts</a:t>
            </a:r>
            <a:endParaRPr sz="1400" b="0" i="0" u="none" strike="noStrike" cap="none">
              <a:solidFill>
                <a:srgbClr val="000000"/>
              </a:solidFill>
              <a:latin typeface="Arial"/>
              <a:ea typeface="Arial"/>
              <a:cs typeface="Arial"/>
              <a:sym typeface="Arial"/>
            </a:endParaRPr>
          </a:p>
        </p:txBody>
      </p:sp>
      <p:cxnSp>
        <p:nvCxnSpPr>
          <p:cNvPr id="1366" name="Google Shape;1366;p66"/>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1367" name="Google Shape;1367;p66"/>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1368" name="Google Shape;1368;p66"/>
          <p:cNvSpPr txBox="1"/>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55</a:t>
            </a:fld>
            <a:endParaRPr sz="1200" b="0" i="0" u="none" strike="noStrike" cap="none">
              <a:solidFill>
                <a:srgbClr val="888888"/>
              </a:solidFill>
              <a:latin typeface="Calibri"/>
              <a:ea typeface="Calibri"/>
              <a:cs typeface="Calibri"/>
              <a:sym typeface="Calibri"/>
            </a:endParaRPr>
          </a:p>
        </p:txBody>
      </p:sp>
      <p:pic>
        <p:nvPicPr>
          <p:cNvPr id="1369" name="Google Shape;1369;p66" descr="A picture containing green, ball&#10;&#10;Description automatically generated"/>
          <p:cNvPicPr preferRelativeResize="0"/>
          <p:nvPr/>
        </p:nvPicPr>
        <p:blipFill rotWithShape="1">
          <a:blip r:embed="rId4">
            <a:alphaModFix/>
          </a:blip>
          <a:srcRect/>
          <a:stretch/>
        </p:blipFill>
        <p:spPr>
          <a:xfrm>
            <a:off x="2321970" y="2137133"/>
            <a:ext cx="7236478" cy="4154130"/>
          </a:xfrm>
          <a:prstGeom prst="rect">
            <a:avLst/>
          </a:prstGeom>
          <a:noFill/>
          <a:ln>
            <a:noFill/>
          </a:ln>
        </p:spPr>
      </p:pic>
      <p:grpSp>
        <p:nvGrpSpPr>
          <p:cNvPr id="1370" name="Google Shape;1370;p66"/>
          <p:cNvGrpSpPr/>
          <p:nvPr/>
        </p:nvGrpSpPr>
        <p:grpSpPr>
          <a:xfrm>
            <a:off x="2998409" y="3452914"/>
            <a:ext cx="4918619" cy="2415106"/>
            <a:chOff x="-244262" y="2515629"/>
            <a:chExt cx="9690417" cy="3977246"/>
          </a:xfrm>
        </p:grpSpPr>
        <p:sp>
          <p:nvSpPr>
            <p:cNvPr id="1371" name="Google Shape;1371;p66"/>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2" name="Google Shape;1372;p66"/>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3" name="Google Shape;1373;p66"/>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4" name="Google Shape;1374;p66"/>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5" name="Google Shape;1375;p66"/>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6" name="Google Shape;1376;p66"/>
            <p:cNvSpPr txBox="1"/>
            <p:nvPr/>
          </p:nvSpPr>
          <p:spPr>
            <a:xfrm>
              <a:off x="5279260" y="3258134"/>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N</a:t>
              </a:r>
              <a:endParaRPr sz="1400" b="0" i="0" u="none" strike="noStrike" cap="none">
                <a:solidFill>
                  <a:srgbClr val="000000"/>
                </a:solidFill>
                <a:latin typeface="Arial"/>
                <a:ea typeface="Arial"/>
                <a:cs typeface="Arial"/>
                <a:sym typeface="Arial"/>
              </a:endParaRPr>
            </a:p>
          </p:txBody>
        </p:sp>
        <p:sp>
          <p:nvSpPr>
            <p:cNvPr id="1377" name="Google Shape;1377;p66"/>
            <p:cNvSpPr txBox="1"/>
            <p:nvPr/>
          </p:nvSpPr>
          <p:spPr>
            <a:xfrm>
              <a:off x="2368108" y="3244140"/>
              <a:ext cx="1185581" cy="10643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1378" name="Google Shape;1378;p66"/>
            <p:cNvSpPr txBox="1"/>
            <p:nvPr/>
          </p:nvSpPr>
          <p:spPr>
            <a:xfrm>
              <a:off x="8435391" y="3258135"/>
              <a:ext cx="869382" cy="10643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1379" name="Google Shape;1379;p66"/>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1380" name="Google Shape;1380;p66"/>
            <p:cNvSpPr txBox="1"/>
            <p:nvPr/>
          </p:nvSpPr>
          <p:spPr>
            <a:xfrm>
              <a:off x="4472429" y="5846544"/>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1381" name="Google Shape;1381;p66"/>
            <p:cNvSpPr txBox="1"/>
            <p:nvPr/>
          </p:nvSpPr>
          <p:spPr>
            <a:xfrm>
              <a:off x="6781911" y="2515629"/>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1382" name="Google Shape;1382;p66"/>
            <p:cNvSpPr txBox="1"/>
            <p:nvPr/>
          </p:nvSpPr>
          <p:spPr>
            <a:xfrm>
              <a:off x="3254989" y="262544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cxnSp>
          <p:nvCxnSpPr>
            <p:cNvPr id="1383" name="Google Shape;1383;p66"/>
            <p:cNvCxnSpPr>
              <a:stCxn id="1371" idx="0"/>
              <a:endCxn id="1371" idx="4"/>
            </p:cNvCxnSpPr>
            <p:nvPr/>
          </p:nvCxnSpPr>
          <p:spPr>
            <a:xfrm>
              <a:off x="5751576" y="4169664"/>
              <a:ext cx="0" cy="567300"/>
            </a:xfrm>
            <a:prstGeom prst="straightConnector1">
              <a:avLst/>
            </a:prstGeom>
            <a:noFill/>
            <a:ln w="9525" cap="flat" cmpd="sng">
              <a:solidFill>
                <a:schemeClr val="dk1"/>
              </a:solidFill>
              <a:prstDash val="solid"/>
              <a:miter lim="800000"/>
              <a:headEnd type="none" w="sm" len="sm"/>
              <a:tailEnd type="none" w="sm" len="sm"/>
            </a:ln>
          </p:spPr>
        </p:cxnSp>
        <p:cxnSp>
          <p:nvCxnSpPr>
            <p:cNvPr id="1384" name="Google Shape;1384;p66"/>
            <p:cNvCxnSpPr/>
            <p:nvPr/>
          </p:nvCxnSpPr>
          <p:spPr>
            <a:xfrm>
              <a:off x="8870083" y="4176934"/>
              <a:ext cx="0" cy="566928"/>
            </a:xfrm>
            <a:prstGeom prst="straightConnector1">
              <a:avLst/>
            </a:prstGeom>
            <a:noFill/>
            <a:ln w="9525" cap="flat" cmpd="sng">
              <a:solidFill>
                <a:schemeClr val="dk1"/>
              </a:solidFill>
              <a:prstDash val="solid"/>
              <a:miter lim="800000"/>
              <a:headEnd type="none" w="sm" len="sm"/>
              <a:tailEnd type="none" w="sm" len="sm"/>
            </a:ln>
          </p:spPr>
        </p:cxnSp>
        <p:sp>
          <p:nvSpPr>
            <p:cNvPr id="1385" name="Google Shape;1385;p66"/>
            <p:cNvSpPr txBox="1"/>
            <p:nvPr/>
          </p:nvSpPr>
          <p:spPr>
            <a:xfrm>
              <a:off x="-244262" y="3240926"/>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cxnSp>
          <p:nvCxnSpPr>
            <p:cNvPr id="1386" name="Google Shape;1386;p66"/>
            <p:cNvCxnSpPr/>
            <p:nvPr/>
          </p:nvCxnSpPr>
          <p:spPr>
            <a:xfrm rot="10800000">
              <a:off x="3996188" y="5555052"/>
              <a:ext cx="444382" cy="291492"/>
            </a:xfrm>
            <a:prstGeom prst="straightConnector1">
              <a:avLst/>
            </a:prstGeom>
            <a:noFill/>
            <a:ln w="25400" cap="flat" cmpd="sng">
              <a:solidFill>
                <a:schemeClr val="accent1"/>
              </a:solidFill>
              <a:prstDash val="solid"/>
              <a:miter lim="800000"/>
              <a:headEnd type="none" w="sm" len="sm"/>
              <a:tailEnd type="none" w="sm" len="sm"/>
            </a:ln>
          </p:spPr>
        </p:cxnSp>
        <p:cxnSp>
          <p:nvCxnSpPr>
            <p:cNvPr id="1387" name="Google Shape;1387;p66"/>
            <p:cNvCxnSpPr/>
            <p:nvPr/>
          </p:nvCxnSpPr>
          <p:spPr>
            <a:xfrm flipH="1">
              <a:off x="3847779" y="5314122"/>
              <a:ext cx="370600" cy="386676"/>
            </a:xfrm>
            <a:prstGeom prst="straightConnector1">
              <a:avLst/>
            </a:prstGeom>
            <a:noFill/>
            <a:ln w="25400" cap="flat" cmpd="sng">
              <a:solidFill>
                <a:schemeClr val="accent1"/>
              </a:solidFill>
              <a:prstDash val="solid"/>
              <a:miter lim="800000"/>
              <a:headEnd type="none" w="sm" len="sm"/>
              <a:tailEnd type="none" w="sm" len="sm"/>
            </a:ln>
          </p:spPr>
        </p:cxnSp>
      </p:grpSp>
      <p:cxnSp>
        <p:nvCxnSpPr>
          <p:cNvPr id="1388" name="Google Shape;1388;p66"/>
          <p:cNvCxnSpPr/>
          <p:nvPr/>
        </p:nvCxnSpPr>
        <p:spPr>
          <a:xfrm>
            <a:off x="4525192" y="4457295"/>
            <a:ext cx="0" cy="344256"/>
          </a:xfrm>
          <a:prstGeom prst="straightConnector1">
            <a:avLst/>
          </a:prstGeom>
          <a:noFill/>
          <a:ln w="9525" cap="flat" cmpd="sng">
            <a:solidFill>
              <a:schemeClr val="dk1"/>
            </a:solidFill>
            <a:prstDash val="solid"/>
            <a:miter lim="800000"/>
            <a:headEnd type="none" w="sm" len="sm"/>
            <a:tailEnd type="none" w="sm" len="sm"/>
          </a:ln>
        </p:spPr>
      </p:cxnSp>
      <p:cxnSp>
        <p:nvCxnSpPr>
          <p:cNvPr id="1389" name="Google Shape;1389;p66"/>
          <p:cNvCxnSpPr>
            <a:endCxn id="1372" idx="0"/>
          </p:cNvCxnSpPr>
          <p:nvPr/>
        </p:nvCxnSpPr>
        <p:spPr>
          <a:xfrm>
            <a:off x="4525192" y="4391295"/>
            <a:ext cx="0" cy="66000"/>
          </a:xfrm>
          <a:prstGeom prst="straightConnector1">
            <a:avLst/>
          </a:prstGeom>
          <a:noFill/>
          <a:ln w="31750" cap="flat" cmpd="sng">
            <a:solidFill>
              <a:schemeClr val="dk1"/>
            </a:solidFill>
            <a:prstDash val="solid"/>
            <a:miter lim="800000"/>
            <a:headEnd type="none" w="sm" len="sm"/>
            <a:tailEnd type="none" w="sm" len="sm"/>
          </a:ln>
        </p:spPr>
      </p:cxnSp>
      <p:cxnSp>
        <p:nvCxnSpPr>
          <p:cNvPr id="1390" name="Google Shape;1390;p66"/>
          <p:cNvCxnSpPr/>
          <p:nvPr/>
        </p:nvCxnSpPr>
        <p:spPr>
          <a:xfrm rot="10800000">
            <a:off x="4232792" y="4457295"/>
            <a:ext cx="584800" cy="0"/>
          </a:xfrm>
          <a:prstGeom prst="straightConnector1">
            <a:avLst/>
          </a:prstGeom>
          <a:noFill/>
          <a:ln w="28575" cap="flat" cmpd="sng">
            <a:solidFill>
              <a:schemeClr val="dk1"/>
            </a:solidFill>
            <a:prstDash val="solid"/>
            <a:miter lim="800000"/>
            <a:headEnd type="none" w="sm" len="sm"/>
            <a:tailEnd type="none" w="sm" len="sm"/>
          </a:ln>
        </p:spPr>
      </p:cxnSp>
      <p:cxnSp>
        <p:nvCxnSpPr>
          <p:cNvPr id="1391" name="Google Shape;1391;p66"/>
          <p:cNvCxnSpPr/>
          <p:nvPr/>
        </p:nvCxnSpPr>
        <p:spPr>
          <a:xfrm rot="10800000">
            <a:off x="7332228" y="4445711"/>
            <a:ext cx="584800" cy="0"/>
          </a:xfrm>
          <a:prstGeom prst="straightConnector1">
            <a:avLst/>
          </a:prstGeom>
          <a:noFill/>
          <a:ln w="28575" cap="flat" cmpd="sng">
            <a:solidFill>
              <a:schemeClr val="dk1"/>
            </a:solidFill>
            <a:prstDash val="solid"/>
            <a:miter lim="800000"/>
            <a:headEnd type="none" w="sm" len="sm"/>
            <a:tailEnd type="none" w="sm" len="sm"/>
          </a:ln>
        </p:spPr>
      </p:cxnSp>
      <p:cxnSp>
        <p:nvCxnSpPr>
          <p:cNvPr id="1392" name="Google Shape;1392;p66"/>
          <p:cNvCxnSpPr/>
          <p:nvPr/>
        </p:nvCxnSpPr>
        <p:spPr>
          <a:xfrm>
            <a:off x="7622060" y="4391310"/>
            <a:ext cx="0" cy="76200"/>
          </a:xfrm>
          <a:prstGeom prst="straightConnector1">
            <a:avLst/>
          </a:prstGeom>
          <a:noFill/>
          <a:ln w="31750" cap="flat" cmpd="sng">
            <a:solidFill>
              <a:schemeClr val="dk1"/>
            </a:solidFill>
            <a:prstDash val="solid"/>
            <a:miter lim="800000"/>
            <a:headEnd type="none" w="sm" len="sm"/>
            <a:tailEnd type="none" w="sm" len="sm"/>
          </a:ln>
        </p:spPr>
      </p:cxnSp>
      <p:cxnSp>
        <p:nvCxnSpPr>
          <p:cNvPr id="1393" name="Google Shape;1393;p66"/>
          <p:cNvCxnSpPr/>
          <p:nvPr/>
        </p:nvCxnSpPr>
        <p:spPr>
          <a:xfrm rot="10800000">
            <a:off x="5758632" y="4457295"/>
            <a:ext cx="584800" cy="0"/>
          </a:xfrm>
          <a:prstGeom prst="straightConnector1">
            <a:avLst/>
          </a:prstGeom>
          <a:noFill/>
          <a:ln w="28575" cap="flat" cmpd="sng">
            <a:solidFill>
              <a:schemeClr val="dk1"/>
            </a:solidFill>
            <a:prstDash val="solid"/>
            <a:miter lim="800000"/>
            <a:headEnd type="none" w="sm" len="sm"/>
            <a:tailEnd type="none" w="sm" len="sm"/>
          </a:ln>
        </p:spPr>
      </p:cxnSp>
      <p:cxnSp>
        <p:nvCxnSpPr>
          <p:cNvPr id="1394" name="Google Shape;1394;p66"/>
          <p:cNvCxnSpPr/>
          <p:nvPr/>
        </p:nvCxnSpPr>
        <p:spPr>
          <a:xfrm>
            <a:off x="6046254" y="4391310"/>
            <a:ext cx="0" cy="76200"/>
          </a:xfrm>
          <a:prstGeom prst="straightConnector1">
            <a:avLst/>
          </a:prstGeom>
          <a:noFill/>
          <a:ln w="31750" cap="flat" cmpd="sng">
            <a:solidFill>
              <a:schemeClr val="dk1"/>
            </a:solidFill>
            <a:prstDash val="solid"/>
            <a:miter lim="800000"/>
            <a:headEnd type="none" w="sm" len="sm"/>
            <a:tailEnd type="none" w="sm" len="sm"/>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400" name="Google Shape;1400;p67"/>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56</a:t>
            </a:fld>
            <a:endParaRPr/>
          </a:p>
        </p:txBody>
      </p:sp>
      <p:sp>
        <p:nvSpPr>
          <p:cNvPr id="1401" name="Google Shape;1401;p67"/>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2" name="Google Shape;1402;p67"/>
          <p:cNvSpPr txBox="1"/>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America’s Blitz</a:t>
            </a:r>
            <a:endParaRPr sz="1400" b="0" i="0" u="none" strike="noStrike" cap="none">
              <a:solidFill>
                <a:srgbClr val="000000"/>
              </a:solidFill>
              <a:latin typeface="Arial"/>
              <a:ea typeface="Arial"/>
              <a:cs typeface="Arial"/>
              <a:sym typeface="Arial"/>
            </a:endParaRPr>
          </a:p>
        </p:txBody>
      </p:sp>
      <p:cxnSp>
        <p:nvCxnSpPr>
          <p:cNvPr id="1403" name="Google Shape;1403;p67"/>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1404" name="Google Shape;1404;p67"/>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1405" name="Google Shape;1405;p67"/>
          <p:cNvSpPr txBox="1"/>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56</a:t>
            </a:fld>
            <a:endParaRPr sz="1200" b="0" i="0" u="none" strike="noStrike" cap="none">
              <a:solidFill>
                <a:srgbClr val="888888"/>
              </a:solidFill>
              <a:latin typeface="Calibri"/>
              <a:ea typeface="Calibri"/>
              <a:cs typeface="Calibri"/>
              <a:sym typeface="Calibri"/>
            </a:endParaRPr>
          </a:p>
        </p:txBody>
      </p:sp>
      <p:sp>
        <p:nvSpPr>
          <p:cNvPr id="1406" name="Google Shape;1406;p67"/>
          <p:cNvSpPr txBox="1"/>
          <p:nvPr/>
        </p:nvSpPr>
        <p:spPr>
          <a:xfrm>
            <a:off x="1066800" y="2273300"/>
            <a:ext cx="9656618" cy="452431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America’s Blitz (also known as ‘Blast,’ ‘Tornado,’ or ‘USA’)</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America’s Blitz is a zone or man pressure (typically zone) that relies on a defensive linemen slanting two gaps in order to use up two offensive linemen and free up two rushers off the edge of the offensive line</a:t>
            </a:r>
            <a:endParaRPr sz="1400" b="0" i="0" u="none" strike="noStrike" cap="none">
              <a:solidFill>
                <a:srgbClr val="000000"/>
              </a:solidFill>
              <a:latin typeface="Arial"/>
              <a:ea typeface="Arial"/>
              <a:cs typeface="Arial"/>
              <a:sym typeface="Arial"/>
            </a:endParaRPr>
          </a:p>
          <a:p>
            <a:pPr marL="1200150" marR="0" lvl="2"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In the diagram on the following slide, if the line slides away from pressure in a typical 4-man slide, the tackle will be responsible for a 1-on-1 against the 4i. </a:t>
            </a:r>
            <a:endParaRPr sz="1400" b="0" i="0" u="none" strike="noStrike" cap="none">
              <a:solidFill>
                <a:srgbClr val="000000"/>
              </a:solidFill>
              <a:latin typeface="Arial"/>
              <a:ea typeface="Arial"/>
              <a:cs typeface="Arial"/>
              <a:sym typeface="Arial"/>
            </a:endParaRPr>
          </a:p>
          <a:p>
            <a:pPr marL="1657350" marR="0" lvl="3"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If the defensive end forces the guard and tackle to be slow on their exchange, the edge defender and inside linebacker will both come free off the edge, resulting in a 2-on-1 on the RB and a free rush on the quarterback </a:t>
            </a:r>
            <a:endParaRPr sz="1400" b="0" i="0" u="none" strike="noStrike" cap="none">
              <a:solidFill>
                <a:srgbClr val="000000"/>
              </a:solidFill>
              <a:latin typeface="Arial"/>
              <a:ea typeface="Arial"/>
              <a:cs typeface="Arial"/>
              <a:sym typeface="Arial"/>
            </a:endParaRPr>
          </a:p>
          <a:p>
            <a:pPr marL="2114550" marR="0" lvl="4"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In this example, the inside linebacker and edge defender would be credited with a pressure and sack, even though the more important role defensively is arguably that of the defensive lineman who enabled them to get a free rush (as well as the center or quarterback who slid protection the wrong way, or the tackle who was fooled by the DE and was slow to recognize the blitz).</a:t>
            </a:r>
            <a:endParaRPr sz="1400" b="0" i="0" u="none" strike="noStrike" cap="none">
              <a:solidFill>
                <a:srgbClr val="000000"/>
              </a:solidFill>
              <a:latin typeface="Arial"/>
              <a:ea typeface="Arial"/>
              <a:cs typeface="Arial"/>
              <a:sym typeface="Arial"/>
            </a:endParaRPr>
          </a:p>
          <a:p>
            <a:pPr marL="2114550" marR="0" lvl="4" indent="-285750" algn="l" rtl="0">
              <a:lnSpc>
                <a:spcPct val="100000"/>
              </a:lnSpc>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Again this can be controlled for by utilizing our “agnostic” econometric strategy</a:t>
            </a:r>
            <a:endParaRPr sz="1400" b="0" i="0" u="none" strike="noStrike" cap="none">
              <a:solidFill>
                <a:srgbClr val="000000"/>
              </a:solidFill>
              <a:latin typeface="Arial"/>
              <a:ea typeface="Arial"/>
              <a:cs typeface="Arial"/>
              <a:sym typeface="Arial"/>
            </a:endParaRPr>
          </a:p>
          <a:p>
            <a:pPr marL="1200150" marR="0" lvl="2" indent="-171450" algn="l"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10"/>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5" name="Google Shape;255;p10"/>
          <p:cNvSpPr txBox="1">
            <a:spLocks noGrp="1"/>
          </p:cNvSpPr>
          <p:nvPr>
            <p:ph type="title"/>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Core Consideration 2: Production Statistics</a:t>
            </a:r>
            <a:endParaRPr/>
          </a:p>
        </p:txBody>
      </p:sp>
      <p:cxnSp>
        <p:nvCxnSpPr>
          <p:cNvPr id="256" name="Google Shape;256;p10"/>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257" name="Google Shape;257;p10" descr="A close up of a sign&#10;&#10;Description automatically generated"/>
          <p:cNvPicPr preferRelativeResize="0"/>
          <p:nvPr/>
        </p:nvPicPr>
        <p:blipFill rotWithShape="1">
          <a:blip r:embed="rId3">
            <a:alphaModFix/>
          </a:blip>
          <a:srcRect/>
          <a:stretch/>
        </p:blipFill>
        <p:spPr>
          <a:xfrm>
            <a:off x="9120249" y="280968"/>
            <a:ext cx="2750187" cy="1832312"/>
          </a:xfrm>
          <a:prstGeom prst="rect">
            <a:avLst/>
          </a:prstGeom>
          <a:noFill/>
          <a:ln>
            <a:noFill/>
          </a:ln>
        </p:spPr>
      </p:pic>
      <p:sp>
        <p:nvSpPr>
          <p:cNvPr id="258" name="Google Shape;258;p10"/>
          <p:cNvSpPr txBox="1">
            <a:spLocks noGrp="1"/>
          </p:cNvSpPr>
          <p:nvPr>
            <p:ph type="sldNum" idx="12"/>
          </p:nvPr>
        </p:nvSpPr>
        <p:spPr>
          <a:xfrm>
            <a:off x="8610600" y="621190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59" name="Google Shape;259;p10"/>
          <p:cNvSpPr txBox="1"/>
          <p:nvPr/>
        </p:nvSpPr>
        <p:spPr>
          <a:xfrm>
            <a:off x="838200" y="2008327"/>
            <a:ext cx="10515600" cy="4351338"/>
          </a:xfrm>
          <a:prstGeom prst="rect">
            <a:avLst/>
          </a:prstGeom>
          <a:noFill/>
          <a:ln>
            <a:noFill/>
          </a:ln>
        </p:spPr>
        <p:txBody>
          <a:bodyPr spcFirstLastPara="1" wrap="square" lIns="91425" tIns="45700" rIns="91425" bIns="45700" anchor="t" anchorCtr="0">
            <a:normAutofit/>
          </a:bodyPr>
          <a:lstStyle/>
          <a:p>
            <a:pPr marL="457200" marR="0" lvl="0" indent="-419100" algn="l" rtl="0">
              <a:lnSpc>
                <a:spcPct val="90000"/>
              </a:lnSpc>
              <a:spcBef>
                <a:spcPts val="0"/>
              </a:spcBef>
              <a:spcAft>
                <a:spcPts val="0"/>
              </a:spcAft>
              <a:buClr>
                <a:schemeClr val="lt1"/>
              </a:buClr>
              <a:buSzPts val="3000"/>
              <a:buFont typeface="Arial"/>
              <a:buChar char="•"/>
            </a:pPr>
            <a:r>
              <a:rPr lang="en-US" sz="3000">
                <a:solidFill>
                  <a:schemeClr val="lt1"/>
                </a:solidFill>
                <a:latin typeface="Calibri"/>
                <a:ea typeface="Calibri"/>
                <a:cs typeface="Calibri"/>
                <a:sym typeface="Calibri"/>
              </a:rPr>
              <a:t>S</a:t>
            </a:r>
            <a:r>
              <a:rPr lang="en-US" sz="3000" b="0" i="0" u="none" strike="noStrike" cap="none">
                <a:solidFill>
                  <a:schemeClr val="lt1"/>
                </a:solidFill>
                <a:latin typeface="Calibri"/>
                <a:ea typeface="Calibri"/>
                <a:cs typeface="Calibri"/>
                <a:sym typeface="Calibri"/>
              </a:rPr>
              <a:t>tatistics do not factor in situation, teammate</a:t>
            </a:r>
            <a:r>
              <a:rPr lang="en-US" sz="3000">
                <a:solidFill>
                  <a:schemeClr val="lt1"/>
                </a:solidFill>
                <a:latin typeface="Calibri"/>
                <a:ea typeface="Calibri"/>
                <a:cs typeface="Calibri"/>
                <a:sym typeface="Calibri"/>
              </a:rPr>
              <a:t>s</a:t>
            </a:r>
            <a:r>
              <a:rPr lang="en-US" sz="3000" b="0" i="0" u="none" strike="noStrike" cap="none">
                <a:solidFill>
                  <a:schemeClr val="lt1"/>
                </a:solidFill>
                <a:latin typeface="Calibri"/>
                <a:ea typeface="Calibri"/>
                <a:cs typeface="Calibri"/>
                <a:sym typeface="Calibri"/>
              </a:rPr>
              <a:t>, or scheme</a:t>
            </a:r>
            <a:endParaRPr sz="3000" b="0" i="0" u="none" strike="noStrike" cap="none">
              <a:solidFill>
                <a:schemeClr val="lt1"/>
              </a:solidFill>
              <a:latin typeface="Calibri"/>
              <a:ea typeface="Calibri"/>
              <a:cs typeface="Calibri"/>
              <a:sym typeface="Calibri"/>
            </a:endParaRPr>
          </a:p>
          <a:p>
            <a:pPr marL="914400" marR="0" lvl="1" indent="-419100" algn="l" rtl="0">
              <a:lnSpc>
                <a:spcPct val="90000"/>
              </a:lnSpc>
              <a:spcBef>
                <a:spcPts val="500"/>
              </a:spcBef>
              <a:spcAft>
                <a:spcPts val="0"/>
              </a:spcAft>
              <a:buClr>
                <a:schemeClr val="lt1"/>
              </a:buClr>
              <a:buSzPts val="3000"/>
              <a:buFont typeface="Arial"/>
              <a:buChar char="•"/>
            </a:pPr>
            <a:r>
              <a:rPr lang="en-US" sz="3000" b="0" i="0" u="none" strike="noStrike" cap="none">
                <a:solidFill>
                  <a:schemeClr val="lt1"/>
                </a:solidFill>
                <a:latin typeface="Calibri"/>
                <a:ea typeface="Calibri"/>
                <a:cs typeface="Calibri"/>
                <a:sym typeface="Calibri"/>
              </a:rPr>
              <a:t>Play value may depend on </a:t>
            </a:r>
            <a:r>
              <a:rPr lang="en-US" sz="3000">
                <a:solidFill>
                  <a:schemeClr val="lt1"/>
                </a:solidFill>
                <a:latin typeface="Calibri"/>
                <a:ea typeface="Calibri"/>
                <a:cs typeface="Calibri"/>
                <a:sym typeface="Calibri"/>
              </a:rPr>
              <a:t>situation</a:t>
            </a:r>
            <a:endParaRPr sz="3000">
              <a:solidFill>
                <a:schemeClr val="lt1"/>
              </a:solidFill>
              <a:latin typeface="Calibri"/>
              <a:ea typeface="Calibri"/>
              <a:cs typeface="Calibri"/>
              <a:sym typeface="Calibri"/>
            </a:endParaRPr>
          </a:p>
          <a:p>
            <a:pPr marL="1371600" lvl="2" indent="-419100" algn="l" rtl="0">
              <a:lnSpc>
                <a:spcPct val="90000"/>
              </a:lnSpc>
              <a:spcBef>
                <a:spcPts val="500"/>
              </a:spcBef>
              <a:spcAft>
                <a:spcPts val="0"/>
              </a:spcAft>
              <a:buClr>
                <a:schemeClr val="lt1"/>
              </a:buClr>
              <a:buSzPts val="3000"/>
              <a:buChar char="•"/>
            </a:pPr>
            <a:r>
              <a:rPr lang="en-US" sz="3000">
                <a:solidFill>
                  <a:schemeClr val="lt1"/>
                </a:solidFill>
                <a:latin typeface="Calibri"/>
                <a:ea typeface="Calibri"/>
                <a:cs typeface="Calibri"/>
                <a:sym typeface="Calibri"/>
              </a:rPr>
              <a:t>Ex: Sack on 1st Down vs. 3rd Down </a:t>
            </a:r>
            <a:endParaRPr sz="3000">
              <a:solidFill>
                <a:schemeClr val="lt1"/>
              </a:solidFill>
              <a:latin typeface="Calibri"/>
              <a:ea typeface="Calibri"/>
              <a:cs typeface="Calibri"/>
              <a:sym typeface="Calibri"/>
            </a:endParaRPr>
          </a:p>
          <a:p>
            <a:pPr marL="914400" lvl="1" indent="-419100" algn="l" rtl="0">
              <a:lnSpc>
                <a:spcPct val="90000"/>
              </a:lnSpc>
              <a:spcBef>
                <a:spcPts val="0"/>
              </a:spcBef>
              <a:spcAft>
                <a:spcPts val="0"/>
              </a:spcAft>
              <a:buClr>
                <a:schemeClr val="lt1"/>
              </a:buClr>
              <a:buSzPts val="3000"/>
              <a:buChar char="•"/>
            </a:pPr>
            <a:r>
              <a:rPr lang="en-US" sz="3000">
                <a:solidFill>
                  <a:schemeClr val="lt1"/>
                </a:solidFill>
                <a:latin typeface="Calibri"/>
                <a:ea typeface="Calibri"/>
                <a:cs typeface="Calibri"/>
                <a:sym typeface="Calibri"/>
              </a:rPr>
              <a:t>A play’s most important player may not record any statistics</a:t>
            </a:r>
            <a:endParaRPr sz="3000">
              <a:solidFill>
                <a:schemeClr val="lt1"/>
              </a:solidFill>
              <a:latin typeface="Calibri"/>
              <a:ea typeface="Calibri"/>
              <a:cs typeface="Calibri"/>
              <a:sym typeface="Calibri"/>
            </a:endParaRPr>
          </a:p>
          <a:p>
            <a:pPr marL="1371600" lvl="2" indent="-419100" algn="l" rtl="0">
              <a:lnSpc>
                <a:spcPct val="90000"/>
              </a:lnSpc>
              <a:spcBef>
                <a:spcPts val="500"/>
              </a:spcBef>
              <a:spcAft>
                <a:spcPts val="0"/>
              </a:spcAft>
              <a:buClr>
                <a:schemeClr val="lt1"/>
              </a:buClr>
              <a:buSzPts val="3000"/>
              <a:buChar char="•"/>
            </a:pPr>
            <a:r>
              <a:rPr lang="en-US" sz="3000">
                <a:solidFill>
                  <a:schemeClr val="lt1"/>
                </a:solidFill>
                <a:latin typeface="Calibri"/>
                <a:ea typeface="Calibri"/>
                <a:cs typeface="Calibri"/>
                <a:sym typeface="Calibri"/>
              </a:rPr>
              <a:t>Player control </a:t>
            </a:r>
            <a:endParaRPr sz="3000">
              <a:solidFill>
                <a:schemeClr val="lt1"/>
              </a:solidFill>
              <a:latin typeface="Calibri"/>
              <a:ea typeface="Calibri"/>
              <a:cs typeface="Calibri"/>
              <a:sym typeface="Calibri"/>
            </a:endParaRPr>
          </a:p>
          <a:p>
            <a:pPr marL="1371600" lvl="2" indent="-419100" algn="l" rtl="0">
              <a:lnSpc>
                <a:spcPct val="80000"/>
              </a:lnSpc>
              <a:spcBef>
                <a:spcPts val="0"/>
              </a:spcBef>
              <a:spcAft>
                <a:spcPts val="0"/>
              </a:spcAft>
              <a:buClr>
                <a:schemeClr val="lt1"/>
              </a:buClr>
              <a:buSzPts val="3000"/>
              <a:buChar char="•"/>
            </a:pPr>
            <a:r>
              <a:rPr lang="en-US" sz="3000">
                <a:solidFill>
                  <a:schemeClr val="lt1"/>
                </a:solidFill>
                <a:latin typeface="Calibri"/>
                <a:ea typeface="Calibri"/>
                <a:cs typeface="Calibri"/>
                <a:sym typeface="Calibri"/>
              </a:rPr>
              <a:t>America’s Blitz </a:t>
            </a:r>
            <a:endParaRPr sz="3000">
              <a:solidFill>
                <a:schemeClr val="lt1"/>
              </a:solidFill>
              <a:latin typeface="Calibri"/>
              <a:ea typeface="Calibri"/>
              <a:cs typeface="Calibri"/>
              <a:sym typeface="Calibri"/>
            </a:endParaRPr>
          </a:p>
          <a:p>
            <a:pPr marL="0" marR="0" lvl="0" indent="0" algn="l" rtl="0">
              <a:lnSpc>
                <a:spcPct val="80000"/>
              </a:lnSpc>
              <a:spcBef>
                <a:spcPts val="0"/>
              </a:spcBef>
              <a:spcAft>
                <a:spcPts val="0"/>
              </a:spcAft>
              <a:buNone/>
            </a:pPr>
            <a:endParaRPr sz="3000" b="0" i="0" u="none" strike="noStrike" cap="none">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3000"/>
              <a:buFont typeface="Arial"/>
              <a:buNone/>
            </a:pPr>
            <a:endParaRPr sz="3000" b="0" i="0" u="none" strike="noStrike" cap="none">
              <a:solidFill>
                <a:schemeClr val="lt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3000" b="0" i="0" u="none" strike="noStrike" cap="none">
              <a:solidFill>
                <a:schemeClr val="lt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30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65" name="Google Shape;265;p11"/>
          <p:cNvSpPr txBox="1">
            <a:spLocks noGrp="1"/>
          </p:cNvSpPr>
          <p:nvPr>
            <p:ph type="sldNum" idx="12"/>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66" name="Google Shape;266;p11"/>
          <p:cNvSpPr/>
          <p:nvPr/>
        </p:nvSpPr>
        <p:spPr>
          <a:xfrm>
            <a:off x="321564" y="320040"/>
            <a:ext cx="11548872" cy="621792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7" name="Google Shape;267;p11"/>
          <p:cNvSpPr txBox="1"/>
          <p:nvPr/>
        </p:nvSpPr>
        <p:spPr>
          <a:xfrm>
            <a:off x="838200" y="6318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America’s Blitz</a:t>
            </a:r>
            <a:endParaRPr sz="1400" b="0" i="0" u="none" strike="noStrike" cap="none">
              <a:solidFill>
                <a:srgbClr val="000000"/>
              </a:solidFill>
              <a:latin typeface="Arial"/>
              <a:ea typeface="Arial"/>
              <a:cs typeface="Arial"/>
              <a:sym typeface="Arial"/>
            </a:endParaRPr>
          </a:p>
        </p:txBody>
      </p:sp>
      <p:cxnSp>
        <p:nvCxnSpPr>
          <p:cNvPr id="268" name="Google Shape;268;p11"/>
          <p:cNvCxnSpPr/>
          <p:nvPr/>
        </p:nvCxnSpPr>
        <p:spPr>
          <a:xfrm>
            <a:off x="897636" y="1957388"/>
            <a:ext cx="10396728" cy="0"/>
          </a:xfrm>
          <a:prstGeom prst="straightConnector1">
            <a:avLst/>
          </a:prstGeom>
          <a:noFill/>
          <a:ln w="22225" cap="flat" cmpd="sng">
            <a:solidFill>
              <a:schemeClr val="lt1"/>
            </a:solidFill>
            <a:prstDash val="solid"/>
            <a:miter lim="800000"/>
            <a:headEnd type="none" w="sm" len="sm"/>
            <a:tailEnd type="none" w="sm" len="sm"/>
          </a:ln>
        </p:spPr>
      </p:cxnSp>
      <p:pic>
        <p:nvPicPr>
          <p:cNvPr id="269" name="Google Shape;269;p11"/>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270" name="Google Shape;270;p11"/>
          <p:cNvSpPr txBox="1"/>
          <p:nvPr/>
        </p:nvSpPr>
        <p:spPr>
          <a:xfrm>
            <a:off x="8610600" y="6226175"/>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pic>
        <p:nvPicPr>
          <p:cNvPr id="271" name="Google Shape;271;p11" descr="A picture containing green, ball&#10;&#10;Description automatically generated"/>
          <p:cNvPicPr preferRelativeResize="0"/>
          <p:nvPr/>
        </p:nvPicPr>
        <p:blipFill rotWithShape="1">
          <a:blip r:embed="rId4">
            <a:alphaModFix/>
          </a:blip>
          <a:srcRect/>
          <a:stretch/>
        </p:blipFill>
        <p:spPr>
          <a:xfrm>
            <a:off x="2321970" y="2137133"/>
            <a:ext cx="7236478" cy="4154130"/>
          </a:xfrm>
          <a:prstGeom prst="rect">
            <a:avLst/>
          </a:prstGeom>
          <a:noFill/>
          <a:ln>
            <a:noFill/>
          </a:ln>
        </p:spPr>
      </p:pic>
      <p:grpSp>
        <p:nvGrpSpPr>
          <p:cNvPr id="272" name="Google Shape;272;p11"/>
          <p:cNvGrpSpPr/>
          <p:nvPr/>
        </p:nvGrpSpPr>
        <p:grpSpPr>
          <a:xfrm>
            <a:off x="2577247" y="3156496"/>
            <a:ext cx="5563873" cy="2808701"/>
            <a:chOff x="-1073963" y="2027583"/>
            <a:chExt cx="10961137" cy="4625660"/>
          </a:xfrm>
        </p:grpSpPr>
        <p:sp>
          <p:nvSpPr>
            <p:cNvPr id="273" name="Google Shape;273;p11"/>
            <p:cNvSpPr/>
            <p:nvPr/>
          </p:nvSpPr>
          <p:spPr>
            <a:xfrm>
              <a:off x="5193792" y="4169664"/>
              <a:ext cx="1115568"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Google Shape;274;p11"/>
            <p:cNvSpPr/>
            <p:nvPr/>
          </p:nvSpPr>
          <p:spPr>
            <a:xfrm>
              <a:off x="2187658"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Google Shape;275;p11"/>
            <p:cNvSpPr/>
            <p:nvPr/>
          </p:nvSpPr>
          <p:spPr>
            <a:xfrm>
              <a:off x="6669651" y="4169664"/>
              <a:ext cx="1183341"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6" name="Google Shape;276;p11"/>
            <p:cNvSpPr/>
            <p:nvPr/>
          </p:nvSpPr>
          <p:spPr>
            <a:xfrm>
              <a:off x="3681357"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7" name="Google Shape;277;p11"/>
            <p:cNvSpPr/>
            <p:nvPr/>
          </p:nvSpPr>
          <p:spPr>
            <a:xfrm>
              <a:off x="8294011" y="4169664"/>
              <a:ext cx="1152144" cy="566928"/>
            </a:xfrm>
            <a:prstGeom prst="donut">
              <a:avLst>
                <a:gd name="adj"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8" name="Google Shape;278;p11"/>
            <p:cNvSpPr txBox="1"/>
            <p:nvPr/>
          </p:nvSpPr>
          <p:spPr>
            <a:xfrm>
              <a:off x="5311833" y="3321387"/>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N</a:t>
              </a:r>
              <a:endParaRPr sz="1400" b="0" i="0" u="none" strike="noStrike" cap="none">
                <a:solidFill>
                  <a:srgbClr val="000000"/>
                </a:solidFill>
                <a:latin typeface="Arial"/>
                <a:ea typeface="Arial"/>
                <a:cs typeface="Arial"/>
                <a:sym typeface="Arial"/>
              </a:endParaRPr>
            </a:p>
          </p:txBody>
        </p:sp>
        <p:sp>
          <p:nvSpPr>
            <p:cNvPr id="279" name="Google Shape;279;p11"/>
            <p:cNvSpPr txBox="1"/>
            <p:nvPr/>
          </p:nvSpPr>
          <p:spPr>
            <a:xfrm>
              <a:off x="2373307" y="3354660"/>
              <a:ext cx="1185581" cy="10643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280" name="Google Shape;280;p11"/>
            <p:cNvSpPr txBox="1"/>
            <p:nvPr/>
          </p:nvSpPr>
          <p:spPr>
            <a:xfrm>
              <a:off x="8526793" y="3321388"/>
              <a:ext cx="1185581" cy="10643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281" name="Google Shape;281;p11"/>
            <p:cNvSpPr txBox="1"/>
            <p:nvPr/>
          </p:nvSpPr>
          <p:spPr>
            <a:xfrm>
              <a:off x="5638871" y="5528453"/>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282" name="Google Shape;282;p11"/>
            <p:cNvSpPr txBox="1"/>
            <p:nvPr/>
          </p:nvSpPr>
          <p:spPr>
            <a:xfrm>
              <a:off x="4472429" y="5846544"/>
              <a:ext cx="11664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283" name="Google Shape;283;p11"/>
            <p:cNvSpPr txBox="1"/>
            <p:nvPr/>
          </p:nvSpPr>
          <p:spPr>
            <a:xfrm>
              <a:off x="6805313" y="2222719"/>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284" name="Google Shape;284;p11"/>
            <p:cNvSpPr txBox="1"/>
            <p:nvPr/>
          </p:nvSpPr>
          <p:spPr>
            <a:xfrm>
              <a:off x="3254989" y="2625443"/>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cxnSp>
          <p:nvCxnSpPr>
            <p:cNvPr id="285" name="Google Shape;285;p11"/>
            <p:cNvCxnSpPr>
              <a:stCxn id="273" idx="0"/>
              <a:endCxn id="273" idx="4"/>
            </p:cNvCxnSpPr>
            <p:nvPr/>
          </p:nvCxnSpPr>
          <p:spPr>
            <a:xfrm>
              <a:off x="5751576" y="4169664"/>
              <a:ext cx="0" cy="566700"/>
            </a:xfrm>
            <a:prstGeom prst="straightConnector1">
              <a:avLst/>
            </a:prstGeom>
            <a:noFill/>
            <a:ln w="9525" cap="flat" cmpd="sng">
              <a:solidFill>
                <a:schemeClr val="dk1"/>
              </a:solidFill>
              <a:prstDash val="solid"/>
              <a:miter lim="800000"/>
              <a:headEnd type="none" w="sm" len="sm"/>
              <a:tailEnd type="none" w="sm" len="sm"/>
            </a:ln>
          </p:spPr>
        </p:cxnSp>
        <p:cxnSp>
          <p:nvCxnSpPr>
            <p:cNvPr id="286" name="Google Shape;286;p11"/>
            <p:cNvCxnSpPr/>
            <p:nvPr/>
          </p:nvCxnSpPr>
          <p:spPr>
            <a:xfrm>
              <a:off x="4652574" y="4070866"/>
              <a:ext cx="621946" cy="741071"/>
            </a:xfrm>
            <a:prstGeom prst="straightConnector1">
              <a:avLst/>
            </a:prstGeom>
            <a:noFill/>
            <a:ln w="25400" cap="flat" cmpd="sng">
              <a:solidFill>
                <a:schemeClr val="dk1"/>
              </a:solidFill>
              <a:prstDash val="solid"/>
              <a:miter lim="800000"/>
              <a:headEnd type="none" w="sm" len="sm"/>
              <a:tailEnd type="triangle" w="med" len="med"/>
            </a:ln>
          </p:spPr>
        </p:cxnSp>
        <p:cxnSp>
          <p:nvCxnSpPr>
            <p:cNvPr id="287" name="Google Shape;287;p11"/>
            <p:cNvCxnSpPr/>
            <p:nvPr/>
          </p:nvCxnSpPr>
          <p:spPr>
            <a:xfrm>
              <a:off x="2978717" y="3951962"/>
              <a:ext cx="1673857" cy="118905"/>
            </a:xfrm>
            <a:prstGeom prst="straightConnector1">
              <a:avLst/>
            </a:prstGeom>
            <a:noFill/>
            <a:ln w="25400" cap="flat" cmpd="sng">
              <a:solidFill>
                <a:schemeClr val="dk1"/>
              </a:solidFill>
              <a:prstDash val="solid"/>
              <a:miter lim="800000"/>
              <a:headEnd type="none" w="sm" len="sm"/>
              <a:tailEnd type="none" w="sm" len="sm"/>
            </a:ln>
          </p:spPr>
        </p:cxnSp>
        <p:cxnSp>
          <p:nvCxnSpPr>
            <p:cNvPr id="288" name="Google Shape;288;p11"/>
            <p:cNvCxnSpPr/>
            <p:nvPr/>
          </p:nvCxnSpPr>
          <p:spPr>
            <a:xfrm>
              <a:off x="5969727" y="3987358"/>
              <a:ext cx="719063" cy="638992"/>
            </a:xfrm>
            <a:prstGeom prst="straightConnector1">
              <a:avLst/>
            </a:prstGeom>
            <a:noFill/>
            <a:ln w="25400" cap="flat" cmpd="sng">
              <a:solidFill>
                <a:schemeClr val="dk1"/>
              </a:solidFill>
              <a:prstDash val="solid"/>
              <a:miter lim="800000"/>
              <a:headEnd type="none" w="sm" len="sm"/>
              <a:tailEnd type="triangle" w="med" len="med"/>
            </a:ln>
          </p:spPr>
        </p:cxnSp>
        <p:cxnSp>
          <p:nvCxnSpPr>
            <p:cNvPr id="289" name="Google Shape;289;p11"/>
            <p:cNvCxnSpPr/>
            <p:nvPr/>
          </p:nvCxnSpPr>
          <p:spPr>
            <a:xfrm>
              <a:off x="9105042" y="3925091"/>
              <a:ext cx="782132" cy="914614"/>
            </a:xfrm>
            <a:prstGeom prst="straightConnector1">
              <a:avLst/>
            </a:prstGeom>
            <a:noFill/>
            <a:ln w="25400" cap="flat" cmpd="sng">
              <a:solidFill>
                <a:schemeClr val="dk1"/>
              </a:solidFill>
              <a:prstDash val="solid"/>
              <a:miter lim="800000"/>
              <a:headEnd type="none" w="sm" len="sm"/>
              <a:tailEnd type="triangle" w="med" len="med"/>
            </a:ln>
          </p:spPr>
        </p:cxnSp>
        <p:cxnSp>
          <p:nvCxnSpPr>
            <p:cNvPr id="290" name="Google Shape;290;p11"/>
            <p:cNvCxnSpPr/>
            <p:nvPr/>
          </p:nvCxnSpPr>
          <p:spPr>
            <a:xfrm>
              <a:off x="8870083" y="4176934"/>
              <a:ext cx="0" cy="566928"/>
            </a:xfrm>
            <a:prstGeom prst="straightConnector1">
              <a:avLst/>
            </a:prstGeom>
            <a:noFill/>
            <a:ln w="9525" cap="flat" cmpd="sng">
              <a:solidFill>
                <a:schemeClr val="dk1"/>
              </a:solidFill>
              <a:prstDash val="solid"/>
              <a:miter lim="800000"/>
              <a:headEnd type="none" w="sm" len="sm"/>
              <a:tailEnd type="none" w="sm" len="sm"/>
            </a:ln>
          </p:spPr>
        </p:cxnSp>
        <p:sp>
          <p:nvSpPr>
            <p:cNvPr id="291" name="Google Shape;291;p11"/>
            <p:cNvSpPr txBox="1"/>
            <p:nvPr/>
          </p:nvSpPr>
          <p:spPr>
            <a:xfrm>
              <a:off x="797461" y="3424535"/>
              <a:ext cx="118558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cxnSp>
          <p:nvCxnSpPr>
            <p:cNvPr id="292" name="Google Shape;292;p11"/>
            <p:cNvCxnSpPr/>
            <p:nvPr/>
          </p:nvCxnSpPr>
          <p:spPr>
            <a:xfrm>
              <a:off x="1289685" y="4253104"/>
              <a:ext cx="621947" cy="741071"/>
            </a:xfrm>
            <a:prstGeom prst="straightConnector1">
              <a:avLst/>
            </a:prstGeom>
            <a:noFill/>
            <a:ln w="25400" cap="flat" cmpd="sng">
              <a:solidFill>
                <a:schemeClr val="dk1"/>
              </a:solidFill>
              <a:prstDash val="solid"/>
              <a:miter lim="800000"/>
              <a:headEnd type="none" w="sm" len="sm"/>
              <a:tailEnd type="triangle" w="med" len="med"/>
            </a:ln>
          </p:spPr>
        </p:cxnSp>
        <p:cxnSp>
          <p:nvCxnSpPr>
            <p:cNvPr id="293" name="Google Shape;293;p11"/>
            <p:cNvCxnSpPr/>
            <p:nvPr/>
          </p:nvCxnSpPr>
          <p:spPr>
            <a:xfrm>
              <a:off x="2027726" y="3909391"/>
              <a:ext cx="540966" cy="1230163"/>
            </a:xfrm>
            <a:prstGeom prst="straightConnector1">
              <a:avLst/>
            </a:prstGeom>
            <a:noFill/>
            <a:ln w="25400" cap="flat" cmpd="sng">
              <a:solidFill>
                <a:schemeClr val="dk1"/>
              </a:solidFill>
              <a:prstDash val="solid"/>
              <a:miter lim="800000"/>
              <a:headEnd type="none" w="sm" len="sm"/>
              <a:tailEnd type="triangle" w="med" len="med"/>
            </a:ln>
          </p:spPr>
        </p:cxnSp>
        <p:cxnSp>
          <p:nvCxnSpPr>
            <p:cNvPr id="294" name="Google Shape;294;p11"/>
            <p:cNvCxnSpPr/>
            <p:nvPr/>
          </p:nvCxnSpPr>
          <p:spPr>
            <a:xfrm flipH="1">
              <a:off x="2027726" y="3271774"/>
              <a:ext cx="1227263" cy="637617"/>
            </a:xfrm>
            <a:prstGeom prst="straightConnector1">
              <a:avLst/>
            </a:prstGeom>
            <a:noFill/>
            <a:ln w="25400" cap="flat" cmpd="sng">
              <a:solidFill>
                <a:schemeClr val="dk1"/>
              </a:solidFill>
              <a:prstDash val="solid"/>
              <a:miter lim="800000"/>
              <a:headEnd type="none" w="sm" len="sm"/>
              <a:tailEnd type="none" w="sm" len="sm"/>
            </a:ln>
          </p:spPr>
        </p:cxnSp>
        <p:cxnSp>
          <p:nvCxnSpPr>
            <p:cNvPr id="295" name="Google Shape;295;p11"/>
            <p:cNvCxnSpPr/>
            <p:nvPr/>
          </p:nvCxnSpPr>
          <p:spPr>
            <a:xfrm rot="10800000">
              <a:off x="4111102" y="5771199"/>
              <a:ext cx="444381" cy="291492"/>
            </a:xfrm>
            <a:prstGeom prst="straightConnector1">
              <a:avLst/>
            </a:prstGeom>
            <a:noFill/>
            <a:ln w="25400" cap="flat" cmpd="sng">
              <a:solidFill>
                <a:schemeClr val="accent1"/>
              </a:solidFill>
              <a:prstDash val="solid"/>
              <a:miter lim="800000"/>
              <a:headEnd type="none" w="sm" len="sm"/>
              <a:tailEnd type="none" w="sm" len="sm"/>
            </a:ln>
          </p:spPr>
        </p:cxnSp>
        <p:cxnSp>
          <p:nvCxnSpPr>
            <p:cNvPr id="296" name="Google Shape;296;p11"/>
            <p:cNvCxnSpPr/>
            <p:nvPr/>
          </p:nvCxnSpPr>
          <p:spPr>
            <a:xfrm flipH="1">
              <a:off x="3931501" y="5571751"/>
              <a:ext cx="370599" cy="386677"/>
            </a:xfrm>
            <a:prstGeom prst="straightConnector1">
              <a:avLst/>
            </a:prstGeom>
            <a:noFill/>
            <a:ln w="25400" cap="flat" cmpd="sng">
              <a:solidFill>
                <a:schemeClr val="accent1"/>
              </a:solidFill>
              <a:prstDash val="solid"/>
              <a:miter lim="800000"/>
              <a:headEnd type="none" w="sm" len="sm"/>
              <a:tailEnd type="none" w="sm" len="sm"/>
            </a:ln>
          </p:spPr>
        </p:cxnSp>
        <p:cxnSp>
          <p:nvCxnSpPr>
            <p:cNvPr id="297" name="Google Shape;297;p11"/>
            <p:cNvCxnSpPr/>
            <p:nvPr/>
          </p:nvCxnSpPr>
          <p:spPr>
            <a:xfrm rot="10800000">
              <a:off x="5969727" y="2027583"/>
              <a:ext cx="719063" cy="388407"/>
            </a:xfrm>
            <a:prstGeom prst="straightConnector1">
              <a:avLst/>
            </a:prstGeom>
            <a:noFill/>
            <a:ln w="25400" cap="flat" cmpd="sng">
              <a:solidFill>
                <a:schemeClr val="dk1"/>
              </a:solidFill>
              <a:prstDash val="solid"/>
              <a:miter lim="800000"/>
              <a:headEnd type="none" w="sm" len="sm"/>
              <a:tailEnd type="triangle" w="med" len="med"/>
            </a:ln>
          </p:spPr>
        </p:cxnSp>
        <p:sp>
          <p:nvSpPr>
            <p:cNvPr id="298" name="Google Shape;298;p11"/>
            <p:cNvSpPr txBox="1"/>
            <p:nvPr/>
          </p:nvSpPr>
          <p:spPr>
            <a:xfrm>
              <a:off x="-1073963" y="5234056"/>
              <a:ext cx="4119978" cy="1419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Two-on-one vs. back,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resulting in free rusher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299" name="Google Shape;299;p11"/>
          <p:cNvCxnSpPr/>
          <p:nvPr/>
        </p:nvCxnSpPr>
        <p:spPr>
          <a:xfrm flipH="1">
            <a:off x="4527993" y="4794314"/>
            <a:ext cx="1" cy="129568"/>
          </a:xfrm>
          <a:prstGeom prst="straightConnector1">
            <a:avLst/>
          </a:prstGeom>
          <a:noFill/>
          <a:ln w="25400" cap="flat" cmpd="sng">
            <a:solidFill>
              <a:schemeClr val="accent1"/>
            </a:solidFill>
            <a:prstDash val="solid"/>
            <a:miter lim="800000"/>
            <a:headEnd type="none" w="sm" len="sm"/>
            <a:tailEnd type="none" w="sm" len="sm"/>
          </a:ln>
        </p:spPr>
      </p:cxnSp>
      <p:cxnSp>
        <p:nvCxnSpPr>
          <p:cNvPr id="300" name="Google Shape;300;p11"/>
          <p:cNvCxnSpPr/>
          <p:nvPr/>
        </p:nvCxnSpPr>
        <p:spPr>
          <a:xfrm rot="10800000">
            <a:off x="4399361" y="4936808"/>
            <a:ext cx="267723" cy="0"/>
          </a:xfrm>
          <a:prstGeom prst="straightConnector1">
            <a:avLst/>
          </a:prstGeom>
          <a:noFill/>
          <a:ln w="25400" cap="flat" cmpd="sng">
            <a:solidFill>
              <a:schemeClr val="accent1"/>
            </a:solidFill>
            <a:prstDash val="solid"/>
            <a:miter lim="800000"/>
            <a:headEnd type="none" w="sm" len="sm"/>
            <a:tailEnd type="none" w="sm" len="sm"/>
          </a:ln>
        </p:spPr>
      </p:cxnSp>
      <p:cxnSp>
        <p:nvCxnSpPr>
          <p:cNvPr id="301" name="Google Shape;301;p11"/>
          <p:cNvCxnSpPr/>
          <p:nvPr/>
        </p:nvCxnSpPr>
        <p:spPr>
          <a:xfrm flipH="1">
            <a:off x="5478598" y="4823529"/>
            <a:ext cx="259007" cy="62614"/>
          </a:xfrm>
          <a:prstGeom prst="straightConnector1">
            <a:avLst/>
          </a:prstGeom>
          <a:noFill/>
          <a:ln w="25400" cap="flat" cmpd="sng">
            <a:solidFill>
              <a:schemeClr val="accent1"/>
            </a:solidFill>
            <a:prstDash val="solid"/>
            <a:miter lim="800000"/>
            <a:headEnd type="none" w="sm" len="sm"/>
            <a:tailEnd type="none" w="sm" len="sm"/>
          </a:ln>
        </p:spPr>
      </p:cxnSp>
      <p:cxnSp>
        <p:nvCxnSpPr>
          <p:cNvPr id="302" name="Google Shape;302;p11"/>
          <p:cNvCxnSpPr/>
          <p:nvPr/>
        </p:nvCxnSpPr>
        <p:spPr>
          <a:xfrm>
            <a:off x="5363264" y="4796888"/>
            <a:ext cx="259007" cy="50415"/>
          </a:xfrm>
          <a:prstGeom prst="straightConnector1">
            <a:avLst/>
          </a:prstGeom>
          <a:noFill/>
          <a:ln w="25400" cap="flat" cmpd="sng">
            <a:solidFill>
              <a:schemeClr val="accent1"/>
            </a:solidFill>
            <a:prstDash val="solid"/>
            <a:miter lim="800000"/>
            <a:headEnd type="none" w="sm" len="sm"/>
            <a:tailEnd type="none" w="sm" len="sm"/>
          </a:ln>
        </p:spPr>
      </p:cxnSp>
      <p:cxnSp>
        <p:nvCxnSpPr>
          <p:cNvPr id="303" name="Google Shape;303;p11"/>
          <p:cNvCxnSpPr/>
          <p:nvPr/>
        </p:nvCxnSpPr>
        <p:spPr>
          <a:xfrm>
            <a:off x="6038697" y="4807543"/>
            <a:ext cx="259007" cy="50415"/>
          </a:xfrm>
          <a:prstGeom prst="straightConnector1">
            <a:avLst/>
          </a:prstGeom>
          <a:noFill/>
          <a:ln w="25400" cap="flat" cmpd="sng">
            <a:solidFill>
              <a:schemeClr val="accent1"/>
            </a:solidFill>
            <a:prstDash val="solid"/>
            <a:miter lim="800000"/>
            <a:headEnd type="none" w="sm" len="sm"/>
            <a:tailEnd type="none" w="sm" len="sm"/>
          </a:ln>
        </p:spPr>
      </p:cxnSp>
      <p:cxnSp>
        <p:nvCxnSpPr>
          <p:cNvPr id="304" name="Google Shape;304;p11"/>
          <p:cNvCxnSpPr/>
          <p:nvPr/>
        </p:nvCxnSpPr>
        <p:spPr>
          <a:xfrm>
            <a:off x="6826098" y="4807542"/>
            <a:ext cx="259007" cy="50415"/>
          </a:xfrm>
          <a:prstGeom prst="straightConnector1">
            <a:avLst/>
          </a:prstGeom>
          <a:noFill/>
          <a:ln w="25400" cap="flat" cmpd="sng">
            <a:solidFill>
              <a:schemeClr val="accent1"/>
            </a:solidFill>
            <a:prstDash val="solid"/>
            <a:miter lim="800000"/>
            <a:headEnd type="none" w="sm" len="sm"/>
            <a:tailEnd type="none" w="sm" len="sm"/>
          </a:ln>
        </p:spPr>
      </p:cxnSp>
      <p:cxnSp>
        <p:nvCxnSpPr>
          <p:cNvPr id="305" name="Google Shape;305;p11"/>
          <p:cNvCxnSpPr/>
          <p:nvPr/>
        </p:nvCxnSpPr>
        <p:spPr>
          <a:xfrm>
            <a:off x="7622677" y="4815985"/>
            <a:ext cx="259007" cy="50415"/>
          </a:xfrm>
          <a:prstGeom prst="straightConnector1">
            <a:avLst/>
          </a:prstGeom>
          <a:noFill/>
          <a:ln w="25400" cap="flat" cmpd="sng">
            <a:solidFill>
              <a:schemeClr val="accent1"/>
            </a:solidFill>
            <a:prstDash val="solid"/>
            <a:miter lim="800000"/>
            <a:headEnd type="none" w="sm" len="sm"/>
            <a:tailEnd type="none" w="sm" len="sm"/>
          </a:ln>
        </p:spPr>
      </p:cxnSp>
      <p:cxnSp>
        <p:nvCxnSpPr>
          <p:cNvPr id="306" name="Google Shape;306;p11"/>
          <p:cNvCxnSpPr/>
          <p:nvPr/>
        </p:nvCxnSpPr>
        <p:spPr>
          <a:xfrm flipH="1">
            <a:off x="6174917" y="4825220"/>
            <a:ext cx="259007" cy="62614"/>
          </a:xfrm>
          <a:prstGeom prst="straightConnector1">
            <a:avLst/>
          </a:prstGeom>
          <a:noFill/>
          <a:ln w="25400" cap="flat" cmpd="sng">
            <a:solidFill>
              <a:schemeClr val="accent1"/>
            </a:solidFill>
            <a:prstDash val="solid"/>
            <a:miter lim="800000"/>
            <a:headEnd type="none" w="sm" len="sm"/>
            <a:tailEnd type="none" w="sm" len="sm"/>
          </a:ln>
        </p:spPr>
      </p:cxnSp>
      <p:cxnSp>
        <p:nvCxnSpPr>
          <p:cNvPr id="307" name="Google Shape;307;p11"/>
          <p:cNvCxnSpPr/>
          <p:nvPr/>
        </p:nvCxnSpPr>
        <p:spPr>
          <a:xfrm flipH="1">
            <a:off x="6949659" y="4819196"/>
            <a:ext cx="259007" cy="62614"/>
          </a:xfrm>
          <a:prstGeom prst="straightConnector1">
            <a:avLst/>
          </a:prstGeom>
          <a:noFill/>
          <a:ln w="25400" cap="flat" cmpd="sng">
            <a:solidFill>
              <a:schemeClr val="accent1"/>
            </a:solidFill>
            <a:prstDash val="solid"/>
            <a:miter lim="800000"/>
            <a:headEnd type="none" w="sm" len="sm"/>
            <a:tailEnd type="none" w="sm" len="sm"/>
          </a:ln>
        </p:spPr>
      </p:cxnSp>
      <p:cxnSp>
        <p:nvCxnSpPr>
          <p:cNvPr id="308" name="Google Shape;308;p11"/>
          <p:cNvCxnSpPr/>
          <p:nvPr/>
        </p:nvCxnSpPr>
        <p:spPr>
          <a:xfrm flipH="1">
            <a:off x="7750603" y="4842877"/>
            <a:ext cx="259007" cy="62614"/>
          </a:xfrm>
          <a:prstGeom prst="straightConnector1">
            <a:avLst/>
          </a:prstGeom>
          <a:noFill/>
          <a:ln w="25400" cap="flat" cmpd="sng">
            <a:solidFill>
              <a:schemeClr val="accent1"/>
            </a:solidFill>
            <a:prstDash val="solid"/>
            <a:miter lim="800000"/>
            <a:headEnd type="none" w="sm" len="sm"/>
            <a:tailEnd type="none" w="sm" len="sm"/>
          </a:ln>
        </p:spPr>
      </p:cxnSp>
      <p:sp>
        <p:nvSpPr>
          <p:cNvPr id="309" name="Google Shape;309;p11"/>
          <p:cNvSpPr txBox="1"/>
          <p:nvPr/>
        </p:nvSpPr>
        <p:spPr>
          <a:xfrm>
            <a:off x="8292795" y="3942196"/>
            <a:ext cx="601772" cy="3924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cxnSp>
        <p:nvCxnSpPr>
          <p:cNvPr id="310" name="Google Shape;310;p11"/>
          <p:cNvCxnSpPr/>
          <p:nvPr/>
        </p:nvCxnSpPr>
        <p:spPr>
          <a:xfrm rot="10800000" flipH="1">
            <a:off x="8720515" y="4049230"/>
            <a:ext cx="543775" cy="132424"/>
          </a:xfrm>
          <a:prstGeom prst="straightConnector1">
            <a:avLst/>
          </a:prstGeom>
          <a:noFill/>
          <a:ln w="25400" cap="flat" cmpd="sng">
            <a:solidFill>
              <a:schemeClr val="dk1"/>
            </a:solidFill>
            <a:prstDash val="solid"/>
            <a:miter lim="800000"/>
            <a:headEnd type="none" w="sm" len="sm"/>
            <a:tailEnd type="triangle" w="med" len="med"/>
          </a:ln>
        </p:spPr>
      </p:cxnSp>
      <p:cxnSp>
        <p:nvCxnSpPr>
          <p:cNvPr id="311" name="Google Shape;311;p11"/>
          <p:cNvCxnSpPr/>
          <p:nvPr/>
        </p:nvCxnSpPr>
        <p:spPr>
          <a:xfrm>
            <a:off x="4524940" y="4457295"/>
            <a:ext cx="0" cy="344256"/>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24"/>
          <p:cNvSpPr/>
          <p:nvPr/>
        </p:nvSpPr>
        <p:spPr>
          <a:xfrm>
            <a:off x="0" y="-3324"/>
            <a:ext cx="12192000" cy="68613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7" name="Google Shape;317;p24"/>
          <p:cNvSpPr/>
          <p:nvPr/>
        </p:nvSpPr>
        <p:spPr>
          <a:xfrm>
            <a:off x="321734" y="321733"/>
            <a:ext cx="11573488" cy="6214534"/>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24"/>
          <p:cNvSpPr txBox="1">
            <a:spLocks noGrp="1"/>
          </p:cNvSpPr>
          <p:nvPr>
            <p:ph type="ctrTitle"/>
          </p:nvPr>
        </p:nvSpPr>
        <p:spPr>
          <a:xfrm>
            <a:off x="1524000" y="1122362"/>
            <a:ext cx="9144000" cy="2840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Calibri"/>
              <a:buNone/>
            </a:pPr>
            <a:r>
              <a:rPr lang="en-US" sz="4800"/>
              <a:t>Methodology</a:t>
            </a:r>
            <a:endParaRPr/>
          </a:p>
        </p:txBody>
      </p:sp>
      <p:cxnSp>
        <p:nvCxnSpPr>
          <p:cNvPr id="319" name="Google Shape;319;p24"/>
          <p:cNvCxnSpPr/>
          <p:nvPr/>
        </p:nvCxnSpPr>
        <p:spPr>
          <a:xfrm>
            <a:off x="4724400" y="4109417"/>
            <a:ext cx="2743200" cy="0"/>
          </a:xfrm>
          <a:prstGeom prst="straightConnector1">
            <a:avLst/>
          </a:prstGeom>
          <a:noFill/>
          <a:ln w="12700" cap="flat" cmpd="sng">
            <a:solidFill>
              <a:srgbClr val="D8D8D8"/>
            </a:solidFill>
            <a:prstDash val="solid"/>
            <a:miter lim="800000"/>
            <a:headEnd type="none" w="sm" len="sm"/>
            <a:tailEnd type="none" w="sm" len="sm"/>
          </a:ln>
        </p:spPr>
      </p:cxnSp>
      <p:pic>
        <p:nvPicPr>
          <p:cNvPr id="320" name="Google Shape;320;p24"/>
          <p:cNvPicPr preferRelativeResize="0"/>
          <p:nvPr/>
        </p:nvPicPr>
        <p:blipFill rotWithShape="1">
          <a:blip r:embed="rId3">
            <a:alphaModFix/>
          </a:blip>
          <a:srcRect/>
          <a:stretch/>
        </p:blipFill>
        <p:spPr>
          <a:xfrm>
            <a:off x="8894567" y="130607"/>
            <a:ext cx="2975869" cy="1982673"/>
          </a:xfrm>
          <a:prstGeom prst="rect">
            <a:avLst/>
          </a:prstGeom>
          <a:noFill/>
          <a:ln>
            <a:noFill/>
          </a:ln>
        </p:spPr>
      </p:pic>
      <p:sp>
        <p:nvSpPr>
          <p:cNvPr id="321" name="Google Shape;321;p24"/>
          <p:cNvSpPr txBox="1">
            <a:spLocks noGrp="1"/>
          </p:cNvSpPr>
          <p:nvPr>
            <p:ph type="sldNum" idx="12"/>
          </p:nvPr>
        </p:nvSpPr>
        <p:spPr>
          <a:xfrm>
            <a:off x="8610600" y="6244651"/>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8ea13e9530_1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27" name="Google Shape;327;g8ea13e9530_1_0"/>
          <p:cNvSpPr/>
          <p:nvPr/>
        </p:nvSpPr>
        <p:spPr>
          <a:xfrm>
            <a:off x="321564" y="320040"/>
            <a:ext cx="11548800" cy="6217800"/>
          </a:xfrm>
          <a:prstGeom prst="rect">
            <a:avLst/>
          </a:prstGeom>
          <a:solidFill>
            <a:srgbClr val="3F3F3F"/>
          </a:solidFill>
          <a:ln w="127000" cap="sq" cmpd="thinThick">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8" name="Google Shape;328;g8ea13e9530_1_0"/>
          <p:cNvSpPr txBox="1"/>
          <p:nvPr/>
        </p:nvSpPr>
        <p:spPr>
          <a:xfrm>
            <a:off x="838200" y="6318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Modeling Philosophy </a:t>
            </a:r>
            <a:endParaRPr sz="1400" b="0" i="0" u="none" strike="noStrike" cap="none">
              <a:solidFill>
                <a:srgbClr val="000000"/>
              </a:solidFill>
              <a:latin typeface="Arial"/>
              <a:ea typeface="Arial"/>
              <a:cs typeface="Arial"/>
              <a:sym typeface="Arial"/>
            </a:endParaRPr>
          </a:p>
        </p:txBody>
      </p:sp>
      <p:cxnSp>
        <p:nvCxnSpPr>
          <p:cNvPr id="329" name="Google Shape;329;g8ea13e9530_1_0"/>
          <p:cNvCxnSpPr/>
          <p:nvPr/>
        </p:nvCxnSpPr>
        <p:spPr>
          <a:xfrm>
            <a:off x="897636" y="1957388"/>
            <a:ext cx="10396800" cy="0"/>
          </a:xfrm>
          <a:prstGeom prst="straightConnector1">
            <a:avLst/>
          </a:prstGeom>
          <a:noFill/>
          <a:ln w="22225" cap="flat" cmpd="sng">
            <a:solidFill>
              <a:schemeClr val="lt1"/>
            </a:solidFill>
            <a:prstDash val="solid"/>
            <a:miter lim="800000"/>
            <a:headEnd type="none" w="sm" len="sm"/>
            <a:tailEnd type="none" w="sm" len="sm"/>
          </a:ln>
        </p:spPr>
      </p:cxnSp>
      <p:sp>
        <p:nvSpPr>
          <p:cNvPr id="330" name="Google Shape;330;g8ea13e9530_1_0"/>
          <p:cNvSpPr txBox="1"/>
          <p:nvPr/>
        </p:nvSpPr>
        <p:spPr>
          <a:xfrm>
            <a:off x="838200" y="2269173"/>
            <a:ext cx="10515600" cy="3660000"/>
          </a:xfrm>
          <a:prstGeom prst="rect">
            <a:avLst/>
          </a:prstGeom>
          <a:noFill/>
          <a:ln>
            <a:noFill/>
          </a:ln>
        </p:spPr>
        <p:txBody>
          <a:bodyPr spcFirstLastPara="1" wrap="square" lIns="91425" tIns="45700" rIns="91425" bIns="45700" anchor="t" anchorCtr="0">
            <a:noAutofit/>
          </a:bodyPr>
          <a:lstStyle/>
          <a:p>
            <a:pPr marL="228600" marR="0" lvl="0" indent="-101600" algn="l" rtl="0">
              <a:lnSpc>
                <a:spcPct val="90000"/>
              </a:lnSpc>
              <a:spcBef>
                <a:spcPts val="0"/>
              </a:spcBef>
              <a:spcAft>
                <a:spcPts val="0"/>
              </a:spcAft>
              <a:buClr>
                <a:schemeClr val="dk1"/>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331" name="Google Shape;331;g8ea13e9530_1_0"/>
          <p:cNvSpPr txBox="1">
            <a:spLocks noGrp="1"/>
          </p:cNvSpPr>
          <p:nvPr>
            <p:ph type="body" idx="1"/>
          </p:nvPr>
        </p:nvSpPr>
        <p:spPr>
          <a:xfrm>
            <a:off x="838225" y="1957400"/>
            <a:ext cx="10515600" cy="4603200"/>
          </a:xfrm>
          <a:prstGeom prst="rect">
            <a:avLst/>
          </a:prstGeom>
          <a:noFill/>
          <a:ln>
            <a:noFill/>
          </a:ln>
        </p:spPr>
        <p:txBody>
          <a:bodyPr spcFirstLastPara="1" wrap="square" lIns="91425" tIns="45700" rIns="91425" bIns="45700" anchor="t" anchorCtr="0">
            <a:noAutofit/>
          </a:bodyPr>
          <a:lstStyle/>
          <a:p>
            <a:pPr marL="228600" lvl="0" indent="-228600" algn="l" rtl="0">
              <a:lnSpc>
                <a:spcPct val="85000"/>
              </a:lnSpc>
              <a:spcBef>
                <a:spcPts val="0"/>
              </a:spcBef>
              <a:spcAft>
                <a:spcPts val="0"/>
              </a:spcAft>
              <a:buClr>
                <a:schemeClr val="lt1"/>
              </a:buClr>
              <a:buSzPts val="3000"/>
              <a:buChar char="•"/>
            </a:pPr>
            <a:r>
              <a:rPr lang="en-US" sz="3000">
                <a:solidFill>
                  <a:schemeClr val="lt1"/>
                </a:solidFill>
              </a:rPr>
              <a:t>“Agnostic” Modeling Approach</a:t>
            </a:r>
            <a:endParaRPr sz="3000">
              <a:solidFill>
                <a:schemeClr val="lt1"/>
              </a:solidFill>
            </a:endParaRPr>
          </a:p>
          <a:p>
            <a:pPr marL="685800" lvl="1" indent="-304799" algn="l" rtl="0">
              <a:lnSpc>
                <a:spcPct val="85000"/>
              </a:lnSpc>
              <a:spcBef>
                <a:spcPts val="0"/>
              </a:spcBef>
              <a:spcAft>
                <a:spcPts val="0"/>
              </a:spcAft>
              <a:buClr>
                <a:schemeClr val="lt1"/>
              </a:buClr>
              <a:buSzPts val="3000"/>
              <a:buChar char="•"/>
            </a:pPr>
            <a:r>
              <a:rPr lang="en-US" sz="3000">
                <a:solidFill>
                  <a:schemeClr val="lt1"/>
                </a:solidFill>
              </a:rPr>
              <a:t>Treat player valuation through statistics as “unknowable” </a:t>
            </a:r>
            <a:endParaRPr sz="3000">
              <a:solidFill>
                <a:schemeClr val="lt1"/>
              </a:solidFill>
            </a:endParaRPr>
          </a:p>
          <a:p>
            <a:pPr marL="685800" lvl="1" indent="-304797" algn="l" rtl="0">
              <a:lnSpc>
                <a:spcPct val="85000"/>
              </a:lnSpc>
              <a:spcBef>
                <a:spcPts val="0"/>
              </a:spcBef>
              <a:spcAft>
                <a:spcPts val="0"/>
              </a:spcAft>
              <a:buClr>
                <a:schemeClr val="lt1"/>
              </a:buClr>
              <a:buSzPts val="3000"/>
              <a:buChar char="•"/>
            </a:pPr>
            <a:r>
              <a:rPr lang="en-US" sz="3000">
                <a:solidFill>
                  <a:schemeClr val="lt1"/>
                </a:solidFill>
              </a:rPr>
              <a:t>Determine the value (EPA per play) a player brings solely by being on the field </a:t>
            </a:r>
            <a:endParaRPr sz="3000">
              <a:solidFill>
                <a:schemeClr val="lt1"/>
              </a:solidFill>
            </a:endParaRPr>
          </a:p>
          <a:p>
            <a:pPr marL="0" lvl="0" indent="0" algn="l" rtl="0">
              <a:lnSpc>
                <a:spcPct val="85000"/>
              </a:lnSpc>
              <a:spcBef>
                <a:spcPts val="0"/>
              </a:spcBef>
              <a:spcAft>
                <a:spcPts val="0"/>
              </a:spcAft>
              <a:buNone/>
            </a:pPr>
            <a:endParaRPr sz="3000">
              <a:solidFill>
                <a:schemeClr val="lt1"/>
              </a:solidFill>
            </a:endParaRPr>
          </a:p>
          <a:p>
            <a:pPr marL="228600" lvl="0" indent="-228600" algn="l" rtl="0">
              <a:lnSpc>
                <a:spcPct val="85000"/>
              </a:lnSpc>
              <a:spcBef>
                <a:spcPts val="0"/>
              </a:spcBef>
              <a:spcAft>
                <a:spcPts val="0"/>
              </a:spcAft>
              <a:buClr>
                <a:schemeClr val="lt1"/>
              </a:buClr>
              <a:buSzPts val="3000"/>
              <a:buChar char="•"/>
            </a:pPr>
            <a:r>
              <a:rPr lang="en-US" sz="3000">
                <a:solidFill>
                  <a:schemeClr val="lt1"/>
                </a:solidFill>
              </a:rPr>
              <a:t>Compare plays in which a player is present to plays in which a player is not</a:t>
            </a:r>
            <a:endParaRPr sz="3000">
              <a:solidFill>
                <a:schemeClr val="lt1"/>
              </a:solidFill>
            </a:endParaRPr>
          </a:p>
          <a:p>
            <a:pPr marL="685800" lvl="1" indent="-304800" algn="l" rtl="0">
              <a:lnSpc>
                <a:spcPct val="85000"/>
              </a:lnSpc>
              <a:spcBef>
                <a:spcPts val="0"/>
              </a:spcBef>
              <a:spcAft>
                <a:spcPts val="0"/>
              </a:spcAft>
              <a:buClr>
                <a:schemeClr val="lt1"/>
              </a:buClr>
              <a:buSzPts val="3000"/>
              <a:buChar char="•"/>
            </a:pPr>
            <a:r>
              <a:rPr lang="en-US" sz="3000">
                <a:solidFill>
                  <a:schemeClr val="lt1"/>
                </a:solidFill>
              </a:rPr>
              <a:t>Assumption: any difference in EPA is attributable to the player</a:t>
            </a:r>
            <a:endParaRPr sz="3000">
              <a:solidFill>
                <a:schemeClr val="lt1"/>
              </a:solidFill>
            </a:endParaRPr>
          </a:p>
          <a:p>
            <a:pPr marL="1371600" lvl="2" indent="-419100" algn="l" rtl="0">
              <a:lnSpc>
                <a:spcPct val="85000"/>
              </a:lnSpc>
              <a:spcBef>
                <a:spcPts val="0"/>
              </a:spcBef>
              <a:spcAft>
                <a:spcPts val="0"/>
              </a:spcAft>
              <a:buClr>
                <a:schemeClr val="lt1"/>
              </a:buClr>
              <a:buSzPts val="3000"/>
              <a:buChar char="•"/>
            </a:pPr>
            <a:r>
              <a:rPr lang="en-US" sz="3000">
                <a:solidFill>
                  <a:schemeClr val="lt1"/>
                </a:solidFill>
              </a:rPr>
              <a:t>“Marginal EPA”</a:t>
            </a:r>
            <a:endParaRPr sz="3000">
              <a:solidFill>
                <a:schemeClr val="lt1"/>
              </a:solidFill>
            </a:endParaRPr>
          </a:p>
          <a:p>
            <a:pPr marL="685800" lvl="1" indent="-304800" algn="l" rtl="0">
              <a:lnSpc>
                <a:spcPct val="85000"/>
              </a:lnSpc>
              <a:spcBef>
                <a:spcPts val="0"/>
              </a:spcBef>
              <a:spcAft>
                <a:spcPts val="0"/>
              </a:spcAft>
              <a:buClr>
                <a:schemeClr val="lt1"/>
              </a:buClr>
              <a:buSzPts val="3000"/>
              <a:buChar char="•"/>
            </a:pPr>
            <a:r>
              <a:rPr lang="en-US" sz="3000">
                <a:solidFill>
                  <a:schemeClr val="lt1"/>
                </a:solidFill>
              </a:rPr>
              <a:t>Difficulty: plays in which a player is present or not may be systematically different </a:t>
            </a:r>
            <a:endParaRPr sz="3000">
              <a:solidFill>
                <a:schemeClr val="lt1"/>
              </a:solidFill>
            </a:endParaRPr>
          </a:p>
          <a:p>
            <a:pPr marL="914400" lvl="0" indent="0" algn="l" rtl="0">
              <a:lnSpc>
                <a:spcPct val="85000"/>
              </a:lnSpc>
              <a:spcBef>
                <a:spcPts val="0"/>
              </a:spcBef>
              <a:spcAft>
                <a:spcPts val="0"/>
              </a:spcAft>
              <a:buNone/>
            </a:pPr>
            <a:endParaRPr sz="3000">
              <a:solidFill>
                <a:schemeClr val="lt1"/>
              </a:solidFill>
            </a:endParaRPr>
          </a:p>
          <a:p>
            <a:pPr marL="685800" lvl="0" indent="0" algn="l" rtl="0">
              <a:lnSpc>
                <a:spcPct val="85000"/>
              </a:lnSpc>
              <a:spcBef>
                <a:spcPts val="0"/>
              </a:spcBef>
              <a:spcAft>
                <a:spcPts val="0"/>
              </a:spcAft>
              <a:buSzPts val="1800"/>
              <a:buNone/>
            </a:pPr>
            <a:endParaRPr sz="3000">
              <a:solidFill>
                <a:schemeClr val="lt1"/>
              </a:solidFill>
            </a:endParaRPr>
          </a:p>
          <a:p>
            <a:pPr marL="1143000" lvl="2" indent="-134619" algn="l" rtl="0">
              <a:lnSpc>
                <a:spcPct val="85000"/>
              </a:lnSpc>
              <a:spcBef>
                <a:spcPts val="0"/>
              </a:spcBef>
              <a:spcAft>
                <a:spcPts val="0"/>
              </a:spcAft>
              <a:buClr>
                <a:schemeClr val="dk1"/>
              </a:buClr>
              <a:buSzPts val="1480"/>
              <a:buNone/>
            </a:pPr>
            <a:endParaRPr sz="3000">
              <a:solidFill>
                <a:schemeClr val="lt1"/>
              </a:solidFill>
            </a:endParaRPr>
          </a:p>
        </p:txBody>
      </p:sp>
      <p:pic>
        <p:nvPicPr>
          <p:cNvPr id="332" name="Google Shape;332;g8ea13e9530_1_0" descr="A close up of a sign&#10;&#10;Description automatically generated"/>
          <p:cNvPicPr preferRelativeResize="0"/>
          <p:nvPr/>
        </p:nvPicPr>
        <p:blipFill rotWithShape="1">
          <a:blip r:embed="rId3">
            <a:alphaModFix/>
          </a:blip>
          <a:srcRect/>
          <a:stretch/>
        </p:blipFill>
        <p:spPr>
          <a:xfrm>
            <a:off x="8894567" y="130607"/>
            <a:ext cx="2975868" cy="1982673"/>
          </a:xfrm>
          <a:prstGeom prst="rect">
            <a:avLst/>
          </a:prstGeom>
          <a:noFill/>
          <a:ln>
            <a:noFill/>
          </a:ln>
        </p:spPr>
      </p:pic>
      <p:sp>
        <p:nvSpPr>
          <p:cNvPr id="333" name="Google Shape;333;g8ea13e9530_1_0"/>
          <p:cNvSpPr txBox="1">
            <a:spLocks noGrp="1"/>
          </p:cNvSpPr>
          <p:nvPr>
            <p:ph type="sldNum" idx="12"/>
          </p:nvPr>
        </p:nvSpPr>
        <p:spPr>
          <a:xfrm>
            <a:off x="8606487" y="625078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3163</Words>
  <Application>Microsoft Macintosh PowerPoint</Application>
  <PresentationFormat>Widescreen</PresentationFormat>
  <Paragraphs>592</Paragraphs>
  <Slides>56</Slides>
  <Notes>56</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61" baseType="lpstr">
      <vt:lpstr>Arial</vt:lpstr>
      <vt:lpstr>Calibri</vt:lpstr>
      <vt:lpstr>Office Theme</vt:lpstr>
      <vt:lpstr>Office Theme</vt:lpstr>
      <vt:lpstr>Excel.Sheet.12</vt:lpstr>
      <vt:lpstr>Gap Responsible</vt:lpstr>
      <vt:lpstr>Core Consideration 1: Context</vt:lpstr>
      <vt:lpstr>PowerPoint Presentation</vt:lpstr>
      <vt:lpstr>Quantifying Gaps Away</vt:lpstr>
      <vt:lpstr>Front Identification</vt:lpstr>
      <vt:lpstr>Core Consideration 2: Production Statistics</vt:lpstr>
      <vt:lpstr>PowerPoint Presentation</vt:lpstr>
      <vt:lpstr>Methodology</vt:lpstr>
      <vt:lpstr>PowerPoint Presentation</vt:lpstr>
      <vt:lpstr>Structure of Models </vt:lpstr>
      <vt:lpstr>Model Set 1</vt:lpstr>
      <vt:lpstr>Model 1 Summary Stats </vt:lpstr>
      <vt:lpstr>Model 1 Visualization </vt:lpstr>
      <vt:lpstr>Model 1 Interpretation</vt:lpstr>
      <vt:lpstr>Model Set 2</vt:lpstr>
      <vt:lpstr>Model 2 Summary Stats </vt:lpstr>
      <vt:lpstr>Model 2 Visualizations</vt:lpstr>
      <vt:lpstr>Model 2 Interpretation</vt:lpstr>
      <vt:lpstr>Model Set 3</vt:lpstr>
      <vt:lpstr>Model 3a Summary Stats (Run Plays)</vt:lpstr>
      <vt:lpstr>Model 3a Visualization (Run Plays)</vt:lpstr>
      <vt:lpstr>Model 3b Summary Stats (Pass Plays)</vt:lpstr>
      <vt:lpstr>Model 3b Visualization (Pass Plays)</vt:lpstr>
      <vt:lpstr>Model 3 Interpretation</vt:lpstr>
      <vt:lpstr>Conclusions</vt:lpstr>
      <vt:lpstr>Conclusions</vt:lpstr>
      <vt:lpstr>Limitations &amp; Extensions</vt:lpstr>
      <vt:lpstr>Comments and Questions?</vt:lpstr>
      <vt:lpstr>Special Thanks</vt:lpstr>
      <vt:lpstr>Appendix</vt:lpstr>
      <vt:lpstr>Model 2 Visualizations (Odd alignments) </vt:lpstr>
      <vt:lpstr>Model 2 Visualizations (Even alignments) </vt:lpstr>
      <vt:lpstr>Front Identification</vt:lpstr>
      <vt:lpstr>Front Identification</vt:lpstr>
      <vt:lpstr>Odd</vt:lpstr>
      <vt:lpstr>Even</vt:lpstr>
      <vt:lpstr>Bear</vt:lpstr>
      <vt:lpstr>Goal Line (cancelling gaps)</vt:lpstr>
      <vt:lpstr>Money</vt:lpstr>
      <vt:lpstr>“Even 2” (double 2 techs) </vt:lpstr>
      <vt:lpstr>Importance of Identifying Front</vt:lpstr>
      <vt:lpstr>Distinguishing Positions (Even)</vt:lpstr>
      <vt:lpstr>Distinguishing Positions (Odd)</vt:lpstr>
      <vt:lpstr>Additional Data Cleaning Notes</vt:lpstr>
      <vt:lpstr>Additional Controls </vt:lpstr>
      <vt:lpstr>Limitations and Areas for Further Analysis</vt:lpstr>
      <vt:lpstr>Directional Gaps Away</vt:lpstr>
      <vt:lpstr>Directional Gaps Away Example 1</vt:lpstr>
      <vt:lpstr>Directional Gaps Away Example 2</vt:lpstr>
      <vt:lpstr>PowerPoint Presentation</vt:lpstr>
      <vt:lpstr>PowerPoint Presentation</vt:lpstr>
      <vt:lpstr>PowerPoint Presentation</vt:lpstr>
      <vt:lpstr>PowerPoint Presentation</vt:lpstr>
      <vt:lpstr>Fundamental Issues with Performance Statistics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Gap Responsible</dc:title>
  <dc:creator>gerry rogan</dc:creator>
  <cp:lastModifiedBy>gerry rogan</cp:lastModifiedBy>
  <cp:revision>1</cp:revision>
  <dcterms:created xsi:type="dcterms:W3CDTF">2020-07-12T20:25:19Z</dcterms:created>
  <dcterms:modified xsi:type="dcterms:W3CDTF">2020-07-29T19:58:04Z</dcterms:modified>
</cp:coreProperties>
</file>