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28E477E-754B-4C59-BC70-94EAB5EDCCA4}">
  <a:tblStyle styleId="{528E477E-754B-4C59-BC70-94EAB5EDCCA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865f222207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65f22220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865f222207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65f222207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865f222207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65f222207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865f222207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65f222207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8c660f642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8c660f642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865f222207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65f22220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8c660f642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c660f642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8c660f64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c660f64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8c660f642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c660f642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8c660f642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c660f642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65f22220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65f22220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865f222207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65f222207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865f222207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65f222207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865f222207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65f222207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8e7af11af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e7af11af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865f222207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865f222207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865f22220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65f22220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865f22220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65f22220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865f22220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65f22220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865f22220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65f22220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865f22220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65f22220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865f22220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65f22220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865f222207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65f222207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937250"/>
            <a:ext cx="8520600" cy="1162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Sports Info Solutions D-Line Analytics Challenge</a:t>
            </a:r>
            <a:r>
              <a:rPr lang="en" sz="4700"/>
              <a:t> </a:t>
            </a:r>
            <a:endParaRPr sz="4700"/>
          </a:p>
        </p:txBody>
      </p:sp>
      <p:sp>
        <p:nvSpPr>
          <p:cNvPr id="55" name="Google Shape;55;p13"/>
          <p:cNvSpPr txBox="1"/>
          <p:nvPr>
            <p:ph idx="1" type="subTitle"/>
          </p:nvPr>
        </p:nvSpPr>
        <p:spPr>
          <a:xfrm>
            <a:off x="265975" y="2342625"/>
            <a:ext cx="8520600" cy="182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0000"/>
                </a:solidFill>
              </a:rPr>
              <a:t>By Emmett Kiernan</a:t>
            </a:r>
            <a:endParaRPr>
              <a:solidFill>
                <a:srgbClr val="FF0000"/>
              </a:solidFill>
            </a:endParaRPr>
          </a:p>
          <a:p>
            <a:pPr indent="0" lvl="0" marL="0" rtl="0" algn="ctr">
              <a:spcBef>
                <a:spcPts val="0"/>
              </a:spcBef>
              <a:spcAft>
                <a:spcPts val="0"/>
              </a:spcAft>
              <a:buNone/>
            </a:pPr>
            <a:r>
              <a:rPr lang="en" sz="2000">
                <a:solidFill>
                  <a:srgbClr val="FF0000"/>
                </a:solidFill>
              </a:rPr>
              <a:t>Northeastern University Economics M.S. Recent Graduate</a:t>
            </a:r>
            <a:endParaRPr sz="2000">
              <a:solidFill>
                <a:srgbClr val="FF0000"/>
              </a:solidFill>
            </a:endParaRPr>
          </a:p>
          <a:p>
            <a:pPr indent="0" lvl="0" marL="0" rtl="0" algn="ctr">
              <a:spcBef>
                <a:spcPts val="0"/>
              </a:spcBef>
              <a:spcAft>
                <a:spcPts val="0"/>
              </a:spcAft>
              <a:buNone/>
            </a:pPr>
            <a:r>
              <a:rPr lang="en" sz="2000">
                <a:solidFill>
                  <a:srgbClr val="FF0000"/>
                </a:solidFill>
              </a:rPr>
              <a:t>Former Subpar D-III Defensive Lineman</a:t>
            </a:r>
            <a:endParaRPr sz="200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Pass Rush Model: Conclusions</a:t>
            </a:r>
            <a:endParaRPr>
              <a:solidFill>
                <a:srgbClr val="0000FF"/>
              </a:solidFill>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While controlling for </a:t>
            </a:r>
            <a:r>
              <a:rPr lang="en">
                <a:solidFill>
                  <a:srgbClr val="000000"/>
                </a:solidFill>
              </a:rPr>
              <a:t>alignment</a:t>
            </a:r>
            <a:r>
              <a:rPr lang="en">
                <a:solidFill>
                  <a:srgbClr val="000000"/>
                </a:solidFill>
              </a:rPr>
              <a:t> and situation, the distribution between all three positions is similar. Edge and Tackle produce similar returns on investment when it comes to pressures. However, Edge pressures occur on a higher percentage of snaps, have a greater impact on the play result, and the position receives the most pass-rushing snaps. For those reasons, I can confidently conclude that Edge is the most valuable defensive line position for rushing the passer. </a:t>
            </a:r>
            <a:endParaRPr>
              <a:solidFill>
                <a:srgbClr val="000000"/>
              </a:solidFill>
            </a:endParaRPr>
          </a:p>
          <a:p>
            <a:pPr indent="0" lvl="0" marL="0" rtl="0" algn="l">
              <a:spcBef>
                <a:spcPts val="1600"/>
              </a:spcBef>
              <a:spcAft>
                <a:spcPts val="0"/>
              </a:spcAft>
              <a:buNone/>
            </a:pPr>
            <a:r>
              <a:rPr lang="en">
                <a:solidFill>
                  <a:srgbClr val="000000"/>
                </a:solidFill>
              </a:rPr>
              <a:t>All of the above reasons also hold true as to why Tackle is more valuable to pass rush than Nose, other than pressure’s effect on play outcome. Additionally, the </a:t>
            </a:r>
            <a:r>
              <a:rPr lang="en">
                <a:solidFill>
                  <a:srgbClr val="000000"/>
                </a:solidFill>
              </a:rPr>
              <a:t>difference in </a:t>
            </a:r>
            <a:r>
              <a:rPr lang="en">
                <a:solidFill>
                  <a:srgbClr val="000000"/>
                </a:solidFill>
              </a:rPr>
              <a:t>return on investment between the two positions widens the gap even further.</a:t>
            </a:r>
            <a:endParaRPr>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290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FF"/>
                </a:solidFill>
              </a:rPr>
              <a:t>Pass Rush Model: Assumptions and Limitations</a:t>
            </a:r>
            <a:endParaRPr/>
          </a:p>
        </p:txBody>
      </p:sp>
      <p:sp>
        <p:nvSpPr>
          <p:cNvPr id="119" name="Google Shape;119;p23"/>
          <p:cNvSpPr txBox="1"/>
          <p:nvPr>
            <p:ph idx="1" type="body"/>
          </p:nvPr>
        </p:nvSpPr>
        <p:spPr>
          <a:xfrm>
            <a:off x="311700" y="907075"/>
            <a:ext cx="8520600" cy="391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The biggest limitations are not knowing the talent of the offensive lineman blocking each player, which players are being double-teamed, or the impact coverage had on creating the pressure. This could be improved with O-line snap data and/or tracking data.</a:t>
            </a:r>
            <a:endParaRPr sz="1600">
              <a:solidFill>
                <a:srgbClr val="000000"/>
              </a:solidFill>
            </a:endParaRPr>
          </a:p>
          <a:p>
            <a:pPr indent="0" lvl="0" marL="0" rtl="0" algn="l">
              <a:spcBef>
                <a:spcPts val="1600"/>
              </a:spcBef>
              <a:spcAft>
                <a:spcPts val="0"/>
              </a:spcAft>
              <a:buNone/>
            </a:pPr>
            <a:r>
              <a:rPr lang="en" sz="1600">
                <a:solidFill>
                  <a:srgbClr val="000000"/>
                </a:solidFill>
              </a:rPr>
              <a:t>While I do believe focusing on pressures more than sacks is the correct decision in any sample due to the latter being a rare event, with more weeks of data I certainly would have paid more attention to them. It is reassuring to see that even with just eight weeks of data, the two metrics follow the same patterns when comparing rates by down and position. </a:t>
            </a:r>
            <a:endParaRPr sz="1600">
              <a:solidFill>
                <a:srgbClr val="000000"/>
              </a:solidFill>
            </a:endParaRPr>
          </a:p>
          <a:p>
            <a:pPr indent="0" lvl="0" marL="0" rtl="0" algn="l">
              <a:spcBef>
                <a:spcPts val="1600"/>
              </a:spcBef>
              <a:spcAft>
                <a:spcPts val="1600"/>
              </a:spcAft>
              <a:buClr>
                <a:schemeClr val="dk1"/>
              </a:buClr>
              <a:buSzPts val="1100"/>
              <a:buFont typeface="Arial"/>
              <a:buNone/>
            </a:pPr>
            <a:r>
              <a:rPr lang="en" sz="1600">
                <a:solidFill>
                  <a:srgbClr val="000000"/>
                </a:solidFill>
              </a:rPr>
              <a:t>The partial pooling element in accessing the player intercepts is extremely valuable for dealing with players of different sample sizes. One future improvement would be using priors to regress players to different means. For example, Myles Garrett likely deserves to be punished less for his small sample size than a player without the same draft capital and past production.</a:t>
            </a:r>
            <a:endParaRPr sz="16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Run Defense Models</a:t>
            </a:r>
            <a:endParaRPr>
              <a:solidFill>
                <a:srgbClr val="0000FF"/>
              </a:solidFill>
            </a:endParaRPr>
          </a:p>
        </p:txBody>
      </p:sp>
      <p:sp>
        <p:nvSpPr>
          <p:cNvPr id="125" name="Google Shape;125;p24"/>
          <p:cNvSpPr txBox="1"/>
          <p:nvPr>
            <p:ph idx="1" type="body"/>
          </p:nvPr>
        </p:nvSpPr>
        <p:spPr>
          <a:xfrm>
            <a:off x="311700" y="1092600"/>
            <a:ext cx="8520600" cy="347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Since </a:t>
            </a:r>
            <a:r>
              <a:rPr lang="en">
                <a:solidFill>
                  <a:srgbClr val="000000"/>
                </a:solidFill>
              </a:rPr>
              <a:t>separating</a:t>
            </a:r>
            <a:r>
              <a:rPr lang="en">
                <a:solidFill>
                  <a:srgbClr val="000000"/>
                </a:solidFill>
              </a:rPr>
              <a:t> individual and team run defense is so difficult, I am not going to attempt an </a:t>
            </a:r>
            <a:r>
              <a:rPr lang="en">
                <a:solidFill>
                  <a:srgbClr val="000000"/>
                </a:solidFill>
              </a:rPr>
              <a:t>omniscient metric</a:t>
            </a:r>
            <a:r>
              <a:rPr lang="en">
                <a:solidFill>
                  <a:srgbClr val="000000"/>
                </a:solidFill>
              </a:rPr>
              <a:t> that </a:t>
            </a:r>
            <a:r>
              <a:rPr lang="en">
                <a:solidFill>
                  <a:srgbClr val="000000"/>
                </a:solidFill>
              </a:rPr>
              <a:t>tries</a:t>
            </a:r>
            <a:r>
              <a:rPr lang="en">
                <a:solidFill>
                  <a:srgbClr val="000000"/>
                </a:solidFill>
              </a:rPr>
              <a:t> to put one number on a player’s ability to stop the run.</a:t>
            </a:r>
            <a:endParaRPr>
              <a:solidFill>
                <a:srgbClr val="000000"/>
              </a:solidFill>
            </a:endParaRPr>
          </a:p>
          <a:p>
            <a:pPr indent="-342900" lvl="0" marL="457200" rtl="0" algn="l">
              <a:spcBef>
                <a:spcPts val="1000"/>
              </a:spcBef>
              <a:spcAft>
                <a:spcPts val="0"/>
              </a:spcAft>
              <a:buClr>
                <a:srgbClr val="000000"/>
              </a:buClr>
              <a:buSzPts val="1800"/>
              <a:buChar char="●"/>
            </a:pPr>
            <a:r>
              <a:rPr lang="en">
                <a:solidFill>
                  <a:srgbClr val="000000"/>
                </a:solidFill>
              </a:rPr>
              <a:t>Instead, I fit three </a:t>
            </a:r>
            <a:r>
              <a:rPr lang="en">
                <a:solidFill>
                  <a:srgbClr val="000000"/>
                </a:solidFill>
              </a:rPr>
              <a:t>different</a:t>
            </a:r>
            <a:r>
              <a:rPr lang="en">
                <a:solidFill>
                  <a:srgbClr val="000000"/>
                </a:solidFill>
              </a:rPr>
              <a:t> models to examine more specialized metrics which can be used to supplement existing evaluation methods such as team-stats, film, PFF grades, or insights from tracking data:</a:t>
            </a:r>
            <a:endParaRPr>
              <a:solidFill>
                <a:srgbClr val="000000"/>
              </a:solidFill>
            </a:endParaRPr>
          </a:p>
          <a:p>
            <a:pPr indent="-330200" lvl="1" marL="914400" rtl="0" algn="l">
              <a:spcBef>
                <a:spcPts val="1000"/>
              </a:spcBef>
              <a:spcAft>
                <a:spcPts val="0"/>
              </a:spcAft>
              <a:buClr>
                <a:srgbClr val="000000"/>
              </a:buClr>
              <a:buSzPts val="1600"/>
              <a:buChar char="○"/>
            </a:pPr>
            <a:r>
              <a:rPr lang="en" sz="1600">
                <a:solidFill>
                  <a:srgbClr val="000000"/>
                </a:solidFill>
              </a:rPr>
              <a:t>Negative EPA Tackle Rate</a:t>
            </a:r>
            <a:endParaRPr sz="16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Adjusted Success Rate (on run plays toward the player’s side)</a:t>
            </a:r>
            <a:endParaRPr sz="1600">
              <a:solidFill>
                <a:srgbClr val="000000"/>
              </a:solidFill>
            </a:endParaRPr>
          </a:p>
          <a:p>
            <a:pPr indent="-330200" lvl="1" marL="914400" rtl="0" algn="l">
              <a:spcBef>
                <a:spcPts val="0"/>
              </a:spcBef>
              <a:spcAft>
                <a:spcPts val="0"/>
              </a:spcAft>
              <a:buClr>
                <a:srgbClr val="000000"/>
              </a:buClr>
              <a:buSzPts val="1600"/>
              <a:buChar char="○"/>
            </a:pPr>
            <a:r>
              <a:rPr lang="en" sz="1600">
                <a:solidFill>
                  <a:schemeClr val="dk1"/>
                </a:solidFill>
              </a:rPr>
              <a:t>Gap Changes Forced </a:t>
            </a:r>
            <a:endParaRPr sz="1600">
              <a:solidFill>
                <a:srgbClr val="000000"/>
              </a:solidFill>
            </a:endParaRPr>
          </a:p>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187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Negative EPA Tackles: By Position</a:t>
            </a:r>
            <a:endParaRPr>
              <a:solidFill>
                <a:srgbClr val="0000FF"/>
              </a:solidFill>
            </a:endParaRPr>
          </a:p>
        </p:txBody>
      </p:sp>
      <p:sp>
        <p:nvSpPr>
          <p:cNvPr id="131" name="Google Shape;131;p25"/>
          <p:cNvSpPr txBox="1"/>
          <p:nvPr>
            <p:ph idx="1" type="body"/>
          </p:nvPr>
        </p:nvSpPr>
        <p:spPr>
          <a:xfrm>
            <a:off x="456025" y="1151163"/>
            <a:ext cx="2966100" cy="3600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Noses make negative EPA tackles at the highest rate on all downs but third. </a:t>
            </a:r>
            <a:endParaRPr>
              <a:solidFill>
                <a:srgbClr val="000000"/>
              </a:solidFill>
            </a:endParaRPr>
          </a:p>
          <a:p>
            <a:pPr indent="-342900" lvl="0" marL="457200" rtl="0" algn="l">
              <a:spcBef>
                <a:spcPts val="1000"/>
              </a:spcBef>
              <a:spcAft>
                <a:spcPts val="1000"/>
              </a:spcAft>
              <a:buClr>
                <a:srgbClr val="000000"/>
              </a:buClr>
              <a:buSzPts val="1800"/>
              <a:buChar char="●"/>
            </a:pPr>
            <a:r>
              <a:rPr lang="en">
                <a:solidFill>
                  <a:srgbClr val="000000"/>
                </a:solidFill>
              </a:rPr>
              <a:t>The sample sizes are much larger on the early downs, as indicated by the size of the points. </a:t>
            </a:r>
            <a:endParaRPr>
              <a:solidFill>
                <a:srgbClr val="000000"/>
              </a:solidFill>
            </a:endParaRPr>
          </a:p>
        </p:txBody>
      </p:sp>
      <p:pic>
        <p:nvPicPr>
          <p:cNvPr id="132" name="Google Shape;132;p25"/>
          <p:cNvPicPr preferRelativeResize="0"/>
          <p:nvPr/>
        </p:nvPicPr>
        <p:blipFill>
          <a:blip r:embed="rId3">
            <a:alphaModFix/>
          </a:blip>
          <a:stretch>
            <a:fillRect/>
          </a:stretch>
        </p:blipFill>
        <p:spPr>
          <a:xfrm>
            <a:off x="3743525" y="992850"/>
            <a:ext cx="4339000" cy="3758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Negative EPA Tackles: Model</a:t>
            </a:r>
            <a:endParaRPr>
              <a:solidFill>
                <a:srgbClr val="0000FF"/>
              </a:solidFill>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Mixed Effects Ordinal Logit Model</a:t>
            </a:r>
            <a:endParaRPr>
              <a:solidFill>
                <a:schemeClr val="dk1"/>
              </a:solidFill>
            </a:endParaRPr>
          </a:p>
          <a:p>
            <a:pPr indent="-342900" lvl="0" marL="457200" rtl="0" algn="l">
              <a:spcBef>
                <a:spcPts val="1000"/>
              </a:spcBef>
              <a:spcAft>
                <a:spcPts val="0"/>
              </a:spcAft>
              <a:buClr>
                <a:schemeClr val="dk1"/>
              </a:buClr>
              <a:buSzPts val="1800"/>
              <a:buChar char="●"/>
            </a:pPr>
            <a:r>
              <a:rPr lang="en">
                <a:solidFill>
                  <a:schemeClr val="dk1"/>
                </a:solidFill>
              </a:rPr>
              <a:t>Filter for only run plays</a:t>
            </a:r>
            <a:endParaRPr>
              <a:solidFill>
                <a:schemeClr val="dk1"/>
              </a:solidFill>
            </a:endParaRPr>
          </a:p>
          <a:p>
            <a:pPr indent="-342900" lvl="0" marL="457200" rtl="0" algn="l">
              <a:spcBef>
                <a:spcPts val="1000"/>
              </a:spcBef>
              <a:spcAft>
                <a:spcPts val="0"/>
              </a:spcAft>
              <a:buClr>
                <a:schemeClr val="dk1"/>
              </a:buClr>
              <a:buSzPts val="1800"/>
              <a:buChar char="●"/>
            </a:pPr>
            <a:r>
              <a:rPr lang="en">
                <a:solidFill>
                  <a:schemeClr val="dk1"/>
                </a:solidFill>
              </a:rPr>
              <a:t>RunSide is a binary variable for if the run was toward the player’s side</a:t>
            </a:r>
            <a:endParaRPr>
              <a:solidFill>
                <a:schemeClr val="dk1"/>
              </a:solidFill>
            </a:endParaRPr>
          </a:p>
          <a:p>
            <a:pPr indent="-342900" lvl="0" marL="457200" rtl="0" algn="l">
              <a:spcBef>
                <a:spcPts val="1000"/>
              </a:spcBef>
              <a:spcAft>
                <a:spcPts val="0"/>
              </a:spcAft>
              <a:buClr>
                <a:schemeClr val="dk1"/>
              </a:buClr>
              <a:buSzPts val="1800"/>
              <a:buChar char="●"/>
            </a:pPr>
            <a:r>
              <a:rPr lang="en">
                <a:solidFill>
                  <a:schemeClr val="dk1"/>
                </a:solidFill>
              </a:rPr>
              <a:t>Ordinal model is appropriate since the response variable can only take values of 0, .5, or 1</a:t>
            </a:r>
            <a:endParaRPr>
              <a:solidFill>
                <a:schemeClr val="dk1"/>
              </a:solidFill>
            </a:endParaRPr>
          </a:p>
          <a:p>
            <a:pPr indent="-342900" lvl="0" marL="457200" rtl="0" algn="l">
              <a:spcBef>
                <a:spcPts val="1000"/>
              </a:spcBef>
              <a:spcAft>
                <a:spcPts val="0"/>
              </a:spcAft>
              <a:buClr>
                <a:schemeClr val="dk1"/>
              </a:buClr>
              <a:buSzPts val="1800"/>
              <a:buChar char="●"/>
            </a:pPr>
            <a:r>
              <a:rPr lang="en">
                <a:solidFill>
                  <a:schemeClr val="dk1"/>
                </a:solidFill>
              </a:rPr>
              <a:t>Formula: </a:t>
            </a:r>
            <a:r>
              <a:rPr lang="en">
                <a:solidFill>
                  <a:srgbClr val="FF0000"/>
                </a:solidFill>
              </a:rPr>
              <a:t>Negative EPA Tackles = as.factor(Down) + ToGo + RunGap + RunSide + Technique + (1 | Player)</a:t>
            </a:r>
            <a:endParaRPr>
              <a:solidFill>
                <a:srgbClr val="FF0000"/>
              </a:solidFill>
            </a:endParaRPr>
          </a:p>
          <a:p>
            <a:pPr indent="0" lvl="0" marL="457200" rtl="0" algn="l">
              <a:spcBef>
                <a:spcPts val="1000"/>
              </a:spcBef>
              <a:spcAft>
                <a:spcPts val="1000"/>
              </a:spcAft>
              <a:buNone/>
            </a:pPr>
            <a:r>
              <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259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FF"/>
                </a:solidFill>
              </a:rPr>
              <a:t>Negative EPA Tackles: Distribution</a:t>
            </a:r>
            <a:endParaRPr>
              <a:solidFill>
                <a:srgbClr val="0000FF"/>
              </a:solidFill>
            </a:endParaRPr>
          </a:p>
        </p:txBody>
      </p:sp>
      <p:sp>
        <p:nvSpPr>
          <p:cNvPr id="144" name="Google Shape;144;p27"/>
          <p:cNvSpPr txBox="1"/>
          <p:nvPr>
            <p:ph idx="1" type="body"/>
          </p:nvPr>
        </p:nvSpPr>
        <p:spPr>
          <a:xfrm>
            <a:off x="425100" y="1065725"/>
            <a:ext cx="3770100" cy="363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While controlling for situation and technique, Noses have the highest mean and the fattest tail. This shows that they still produce more Negative EPA Tackles than the other positions, even with control variables in place. We will see on the next slide, however, that Tackles produce more return on investment with this metric.</a:t>
            </a:r>
            <a:endParaRPr>
              <a:solidFill>
                <a:srgbClr val="000000"/>
              </a:solidFill>
            </a:endParaRPr>
          </a:p>
        </p:txBody>
      </p:sp>
      <p:pic>
        <p:nvPicPr>
          <p:cNvPr id="145" name="Google Shape;145;p27"/>
          <p:cNvPicPr preferRelativeResize="0"/>
          <p:nvPr/>
        </p:nvPicPr>
        <p:blipFill>
          <a:blip r:embed="rId3">
            <a:alphaModFix/>
          </a:blip>
          <a:stretch>
            <a:fillRect/>
          </a:stretch>
        </p:blipFill>
        <p:spPr>
          <a:xfrm>
            <a:off x="4314000" y="832200"/>
            <a:ext cx="4625530" cy="4006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79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600">
                <a:solidFill>
                  <a:srgbClr val="0000FF"/>
                </a:solidFill>
              </a:rPr>
              <a:t>Negative EPA Tackles: Return On Investment</a:t>
            </a:r>
            <a:endParaRPr sz="2600">
              <a:solidFill>
                <a:srgbClr val="0000FF"/>
              </a:solidFill>
            </a:endParaRPr>
          </a:p>
        </p:txBody>
      </p:sp>
      <p:pic>
        <p:nvPicPr>
          <p:cNvPr id="151" name="Google Shape;151;p28"/>
          <p:cNvPicPr preferRelativeResize="0"/>
          <p:nvPr/>
        </p:nvPicPr>
        <p:blipFill>
          <a:blip r:embed="rId3">
            <a:alphaModFix/>
          </a:blip>
          <a:stretch>
            <a:fillRect/>
          </a:stretch>
        </p:blipFill>
        <p:spPr>
          <a:xfrm>
            <a:off x="385350" y="714775"/>
            <a:ext cx="8373295" cy="418664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FF"/>
                </a:solidFill>
              </a:rPr>
              <a:t>Rushing Success Rate</a:t>
            </a:r>
            <a:r>
              <a:rPr lang="en">
                <a:solidFill>
                  <a:srgbClr val="0000FF"/>
                </a:solidFill>
              </a:rPr>
              <a:t>: Model</a:t>
            </a:r>
            <a:endParaRPr/>
          </a:p>
        </p:txBody>
      </p:sp>
      <p:sp>
        <p:nvSpPr>
          <p:cNvPr id="157" name="Google Shape;157;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Mixed Effects Logit Model</a:t>
            </a:r>
            <a:endParaRPr>
              <a:solidFill>
                <a:schemeClr val="dk1"/>
              </a:solidFill>
            </a:endParaRPr>
          </a:p>
          <a:p>
            <a:pPr indent="-342900" lvl="0" marL="457200" rtl="0" algn="l">
              <a:spcBef>
                <a:spcPts val="1000"/>
              </a:spcBef>
              <a:spcAft>
                <a:spcPts val="0"/>
              </a:spcAft>
              <a:buClr>
                <a:schemeClr val="dk1"/>
              </a:buClr>
              <a:buSzPts val="1800"/>
              <a:buChar char="●"/>
            </a:pPr>
            <a:r>
              <a:rPr lang="en">
                <a:solidFill>
                  <a:schemeClr val="dk1"/>
                </a:solidFill>
              </a:rPr>
              <a:t>Fitler for rushing plays toward the direction where the defensive player lined up, unless they are in a 0 Technique.</a:t>
            </a:r>
            <a:endParaRPr>
              <a:solidFill>
                <a:schemeClr val="dk1"/>
              </a:solidFill>
            </a:endParaRPr>
          </a:p>
          <a:p>
            <a:pPr indent="-342900" lvl="0" marL="457200" rtl="0" algn="l">
              <a:spcBef>
                <a:spcPts val="1000"/>
              </a:spcBef>
              <a:spcAft>
                <a:spcPts val="0"/>
              </a:spcAft>
              <a:buClr>
                <a:schemeClr val="dk1"/>
              </a:buClr>
              <a:buSzPts val="1800"/>
              <a:buChar char="●"/>
            </a:pPr>
            <a:r>
              <a:rPr lang="en">
                <a:solidFill>
                  <a:schemeClr val="dk1"/>
                </a:solidFill>
              </a:rPr>
              <a:t>Offensive team is being controlled for.</a:t>
            </a:r>
            <a:endParaRPr>
              <a:solidFill>
                <a:schemeClr val="dk1"/>
              </a:solidFill>
            </a:endParaRPr>
          </a:p>
          <a:p>
            <a:pPr indent="-342900" lvl="0" marL="457200" rtl="0" algn="l">
              <a:spcBef>
                <a:spcPts val="1000"/>
              </a:spcBef>
              <a:spcAft>
                <a:spcPts val="0"/>
              </a:spcAft>
              <a:buClr>
                <a:schemeClr val="dk1"/>
              </a:buClr>
              <a:buSzPts val="1800"/>
              <a:buChar char="●"/>
            </a:pPr>
            <a:r>
              <a:rPr lang="en">
                <a:solidFill>
                  <a:schemeClr val="dk1"/>
                </a:solidFill>
              </a:rPr>
              <a:t>Formula: </a:t>
            </a:r>
            <a:r>
              <a:rPr lang="en">
                <a:solidFill>
                  <a:srgbClr val="FF0000"/>
                </a:solidFill>
              </a:rPr>
              <a:t>Success = as.factor(Down) + ToGo + RunGap + (1|Offensive Team) + (1|Name)</a:t>
            </a:r>
            <a:endParaRPr>
              <a:solidFill>
                <a:srgbClr val="FF0000"/>
              </a:solidFill>
            </a:endParaRPr>
          </a:p>
          <a:p>
            <a:pPr indent="0" lvl="0" marL="457200" rtl="0" algn="l">
              <a:spcBef>
                <a:spcPts val="1000"/>
              </a:spcBef>
              <a:spcAft>
                <a:spcPts val="0"/>
              </a:spcAft>
              <a:buNone/>
            </a:pPr>
            <a:r>
              <a:t/>
            </a:r>
            <a:endParaRPr>
              <a:solidFill>
                <a:schemeClr val="dk1"/>
              </a:solidFill>
            </a:endParaRPr>
          </a:p>
          <a:p>
            <a:pPr indent="0" lvl="0" marL="0" rtl="0" algn="l">
              <a:spcBef>
                <a:spcPts val="10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331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FF"/>
                </a:solidFill>
              </a:rPr>
              <a:t>Rushing Success Rate: Distribution</a:t>
            </a:r>
            <a:endParaRPr/>
          </a:p>
        </p:txBody>
      </p:sp>
      <p:sp>
        <p:nvSpPr>
          <p:cNvPr id="163" name="Google Shape;163;p30"/>
          <p:cNvSpPr txBox="1"/>
          <p:nvPr>
            <p:ph idx="1" type="body"/>
          </p:nvPr>
        </p:nvSpPr>
        <p:spPr>
          <a:xfrm>
            <a:off x="311700" y="955900"/>
            <a:ext cx="38937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Further</a:t>
            </a:r>
            <a:r>
              <a:rPr lang="en">
                <a:solidFill>
                  <a:srgbClr val="000000"/>
                </a:solidFill>
              </a:rPr>
              <a:t> evidence toward Nose having the widest distribution for run stuffing ability.</a:t>
            </a:r>
            <a:endParaRPr>
              <a:solidFill>
                <a:srgbClr val="000000"/>
              </a:solidFill>
            </a:endParaRPr>
          </a:p>
          <a:p>
            <a:pPr indent="-342900" lvl="0" marL="457200" rtl="0" algn="l">
              <a:spcBef>
                <a:spcPts val="1000"/>
              </a:spcBef>
              <a:spcAft>
                <a:spcPts val="0"/>
              </a:spcAft>
              <a:buClr>
                <a:srgbClr val="000000"/>
              </a:buClr>
              <a:buSzPts val="1800"/>
              <a:buChar char="●"/>
            </a:pPr>
            <a:r>
              <a:rPr lang="en">
                <a:solidFill>
                  <a:srgbClr val="000000"/>
                </a:solidFill>
              </a:rPr>
              <a:t>While the left side of the distributions are similar, Nose has the most high impact players for this metric.</a:t>
            </a:r>
            <a:endParaRPr>
              <a:solidFill>
                <a:srgbClr val="000000"/>
              </a:solidFill>
            </a:endParaRPr>
          </a:p>
          <a:p>
            <a:pPr indent="-342900" lvl="0" marL="457200" rtl="0" algn="l">
              <a:spcBef>
                <a:spcPts val="1000"/>
              </a:spcBef>
              <a:spcAft>
                <a:spcPts val="0"/>
              </a:spcAft>
              <a:buClr>
                <a:srgbClr val="000000"/>
              </a:buClr>
              <a:buSzPts val="1800"/>
              <a:buChar char="●"/>
            </a:pPr>
            <a:r>
              <a:rPr lang="en">
                <a:solidFill>
                  <a:srgbClr val="000000"/>
                </a:solidFill>
              </a:rPr>
              <a:t>Best scores lead to ~5% lower success rate</a:t>
            </a:r>
            <a:endParaRPr>
              <a:solidFill>
                <a:srgbClr val="000000"/>
              </a:solidFill>
            </a:endParaRPr>
          </a:p>
          <a:p>
            <a:pPr indent="-342900" lvl="0" marL="457200" rtl="0" algn="l">
              <a:spcBef>
                <a:spcPts val="1000"/>
              </a:spcBef>
              <a:spcAft>
                <a:spcPts val="0"/>
              </a:spcAft>
              <a:buClr>
                <a:srgbClr val="000000"/>
              </a:buClr>
              <a:buSzPts val="1800"/>
              <a:buChar char="●"/>
            </a:pPr>
            <a:r>
              <a:rPr lang="en">
                <a:solidFill>
                  <a:srgbClr val="000000"/>
                </a:solidFill>
              </a:rPr>
              <a:t>Limitations with team vs player credit</a:t>
            </a:r>
            <a:endParaRPr>
              <a:solidFill>
                <a:srgbClr val="000000"/>
              </a:solidFill>
            </a:endParaRPr>
          </a:p>
          <a:p>
            <a:pPr indent="0" lvl="0" marL="0" rtl="0" algn="l">
              <a:spcBef>
                <a:spcPts val="1000"/>
              </a:spcBef>
              <a:spcAft>
                <a:spcPts val="1000"/>
              </a:spcAft>
              <a:buNone/>
            </a:pPr>
            <a:r>
              <a:t/>
            </a:r>
            <a:endParaRPr i="1">
              <a:solidFill>
                <a:srgbClr val="000000"/>
              </a:solidFill>
            </a:endParaRPr>
          </a:p>
        </p:txBody>
      </p:sp>
      <p:pic>
        <p:nvPicPr>
          <p:cNvPr id="164" name="Google Shape;164;p30"/>
          <p:cNvPicPr preferRelativeResize="0"/>
          <p:nvPr/>
        </p:nvPicPr>
        <p:blipFill>
          <a:blip r:embed="rId3">
            <a:alphaModFix/>
          </a:blip>
          <a:stretch>
            <a:fillRect/>
          </a:stretch>
        </p:blipFill>
        <p:spPr>
          <a:xfrm>
            <a:off x="4241368" y="955900"/>
            <a:ext cx="4658656" cy="4035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229225" y="94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Rushing Success Model: Return on Investment</a:t>
            </a:r>
            <a:endParaRPr>
              <a:solidFill>
                <a:srgbClr val="0000FF"/>
              </a:solidFill>
            </a:endParaRPr>
          </a:p>
        </p:txBody>
      </p:sp>
      <p:pic>
        <p:nvPicPr>
          <p:cNvPr id="170" name="Google Shape;170;p31"/>
          <p:cNvPicPr preferRelativeResize="0"/>
          <p:nvPr/>
        </p:nvPicPr>
        <p:blipFill>
          <a:blip r:embed="rId3">
            <a:alphaModFix/>
          </a:blip>
          <a:stretch>
            <a:fillRect/>
          </a:stretch>
        </p:blipFill>
        <p:spPr>
          <a:xfrm>
            <a:off x="248175" y="667275"/>
            <a:ext cx="8647653" cy="43238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Initial Data Adjustments</a:t>
            </a:r>
            <a:endParaRPr>
              <a:solidFill>
                <a:srgbClr val="0000FF"/>
              </a:solidFill>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Filter out Spikes and QB Kneels</a:t>
            </a:r>
            <a:endParaRPr>
              <a:solidFill>
                <a:srgbClr val="000000"/>
              </a:solidFill>
            </a:endParaRPr>
          </a:p>
          <a:p>
            <a:pPr indent="-342900" lvl="0" marL="457200" rtl="0" algn="l">
              <a:spcBef>
                <a:spcPts val="1000"/>
              </a:spcBef>
              <a:spcAft>
                <a:spcPts val="0"/>
              </a:spcAft>
              <a:buClr>
                <a:srgbClr val="000000"/>
              </a:buClr>
              <a:buSzPts val="1800"/>
              <a:buChar char="●"/>
            </a:pPr>
            <a:r>
              <a:rPr lang="en">
                <a:solidFill>
                  <a:srgbClr val="000000"/>
                </a:solidFill>
              </a:rPr>
              <a:t>Remove QB scrambles from run analysis</a:t>
            </a:r>
            <a:endParaRPr>
              <a:solidFill>
                <a:srgbClr val="000000"/>
              </a:solidFill>
            </a:endParaRPr>
          </a:p>
          <a:p>
            <a:pPr indent="-342900" lvl="0" marL="457200" rtl="0" algn="l">
              <a:spcBef>
                <a:spcPts val="1000"/>
              </a:spcBef>
              <a:spcAft>
                <a:spcPts val="0"/>
              </a:spcAft>
              <a:buClr>
                <a:srgbClr val="000000"/>
              </a:buClr>
              <a:buSzPts val="1800"/>
              <a:buChar char="●"/>
            </a:pPr>
            <a:r>
              <a:rPr lang="en">
                <a:solidFill>
                  <a:srgbClr val="000000"/>
                </a:solidFill>
              </a:rPr>
              <a:t>Remove players not listed as DL or LB, as well as those who rushed on fewer than 50% of passing snaps</a:t>
            </a:r>
            <a:endParaRPr>
              <a:solidFill>
                <a:srgbClr val="000000"/>
              </a:solidFill>
            </a:endParaRPr>
          </a:p>
          <a:p>
            <a:pPr indent="-342900" lvl="0" marL="457200" rtl="0" algn="l">
              <a:spcBef>
                <a:spcPts val="1000"/>
              </a:spcBef>
              <a:spcAft>
                <a:spcPts val="1000"/>
              </a:spcAft>
              <a:buClr>
                <a:srgbClr val="000000"/>
              </a:buClr>
              <a:buSzPts val="1800"/>
              <a:buChar char="●"/>
            </a:pPr>
            <a:r>
              <a:rPr lang="en">
                <a:solidFill>
                  <a:srgbClr val="000000"/>
                </a:solidFill>
              </a:rPr>
              <a:t>Add a column for standardized player value. Uses </a:t>
            </a:r>
            <a:r>
              <a:rPr lang="en">
                <a:solidFill>
                  <a:srgbClr val="000000"/>
                </a:solidFill>
              </a:rPr>
              <a:t>OverTheCap pick value from Lee Sharpe’s GitHub</a:t>
            </a:r>
            <a:r>
              <a:rPr lang="en">
                <a:solidFill>
                  <a:srgbClr val="000000"/>
                </a:solidFill>
              </a:rPr>
              <a:t> </a:t>
            </a:r>
            <a:r>
              <a:rPr lang="en">
                <a:solidFill>
                  <a:srgbClr val="000000"/>
                </a:solidFill>
              </a:rPr>
              <a:t>for drafted players still on rookie contract</a:t>
            </a:r>
            <a:r>
              <a:rPr lang="en">
                <a:solidFill>
                  <a:srgbClr val="000000"/>
                </a:solidFill>
              </a:rPr>
              <a:t> and SpotTrac’s 2019 average salary data for all others. A value of 1.0 equates to one standard deviation greater than the mean salary/draft value for all players in the sample across all positions.</a:t>
            </a: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FF"/>
                </a:solidFill>
              </a:rPr>
              <a:t>Gap Changes Forced</a:t>
            </a:r>
            <a:r>
              <a:rPr lang="en">
                <a:solidFill>
                  <a:srgbClr val="0000FF"/>
                </a:solidFill>
              </a:rPr>
              <a:t>: Model</a:t>
            </a:r>
            <a:endParaRPr>
              <a:solidFill>
                <a:srgbClr val="0000FF"/>
              </a:solidFill>
            </a:endParaRPr>
          </a:p>
        </p:txBody>
      </p:sp>
      <p:sp>
        <p:nvSpPr>
          <p:cNvPr id="176" name="Google Shape;176;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Non Designated Gap runs have a lower success rate (.395 vs .450)</a:t>
            </a:r>
            <a:endParaRPr>
              <a:solidFill>
                <a:srgbClr val="000000"/>
              </a:solidFill>
            </a:endParaRPr>
          </a:p>
          <a:p>
            <a:pPr indent="-342900" lvl="0" marL="457200" rtl="0" algn="l">
              <a:spcBef>
                <a:spcPts val="1000"/>
              </a:spcBef>
              <a:spcAft>
                <a:spcPts val="0"/>
              </a:spcAft>
              <a:buClr>
                <a:srgbClr val="000000"/>
              </a:buClr>
              <a:buSzPts val="1800"/>
              <a:buChar char="●"/>
            </a:pPr>
            <a:r>
              <a:rPr lang="en">
                <a:solidFill>
                  <a:srgbClr val="000000"/>
                </a:solidFill>
              </a:rPr>
              <a:t>Mixed Effects Logit Model</a:t>
            </a:r>
            <a:endParaRPr>
              <a:solidFill>
                <a:srgbClr val="000000"/>
              </a:solidFill>
            </a:endParaRPr>
          </a:p>
          <a:p>
            <a:pPr indent="-342900" lvl="0" marL="457200" rtl="0" algn="l">
              <a:spcBef>
                <a:spcPts val="1000"/>
              </a:spcBef>
              <a:spcAft>
                <a:spcPts val="0"/>
              </a:spcAft>
              <a:buClr>
                <a:srgbClr val="000000"/>
              </a:buClr>
              <a:buSzPts val="1800"/>
              <a:buChar char="●"/>
            </a:pPr>
            <a:r>
              <a:rPr lang="en">
                <a:solidFill>
                  <a:srgbClr val="000000"/>
                </a:solidFill>
              </a:rPr>
              <a:t>Credited with contributing to the gap change if the run is toward the </a:t>
            </a:r>
            <a:r>
              <a:rPr lang="en">
                <a:solidFill>
                  <a:srgbClr val="000000"/>
                </a:solidFill>
              </a:rPr>
              <a:t>defensive</a:t>
            </a:r>
            <a:r>
              <a:rPr lang="en">
                <a:solidFill>
                  <a:srgbClr val="000000"/>
                </a:solidFill>
              </a:rPr>
              <a:t> player’s side</a:t>
            </a:r>
            <a:endParaRPr>
              <a:solidFill>
                <a:srgbClr val="000000"/>
              </a:solidFill>
            </a:endParaRPr>
          </a:p>
          <a:p>
            <a:pPr indent="-342900" lvl="0" marL="457200" rtl="0" algn="l">
              <a:spcBef>
                <a:spcPts val="1000"/>
              </a:spcBef>
              <a:spcAft>
                <a:spcPts val="0"/>
              </a:spcAft>
              <a:buClr>
                <a:srgbClr val="000000"/>
              </a:buClr>
              <a:buSzPts val="1800"/>
              <a:buChar char="●"/>
            </a:pPr>
            <a:r>
              <a:rPr lang="en">
                <a:solidFill>
                  <a:schemeClr val="dk1"/>
                </a:solidFill>
              </a:rPr>
              <a:t>Fitler for rushing plays toward the direction where the defensive player lined up, unless they are in a 0 Technique</a:t>
            </a:r>
            <a:endParaRPr>
              <a:solidFill>
                <a:srgbClr val="000000"/>
              </a:solidFill>
            </a:endParaRPr>
          </a:p>
          <a:p>
            <a:pPr indent="-342900" lvl="0" marL="457200" rtl="0" algn="l">
              <a:spcBef>
                <a:spcPts val="1000"/>
              </a:spcBef>
              <a:spcAft>
                <a:spcPts val="0"/>
              </a:spcAft>
              <a:buClr>
                <a:schemeClr val="dk1"/>
              </a:buClr>
              <a:buSzPts val="1800"/>
              <a:buChar char="●"/>
            </a:pPr>
            <a:r>
              <a:rPr lang="en">
                <a:solidFill>
                  <a:schemeClr val="dk1"/>
                </a:solidFill>
              </a:rPr>
              <a:t>Formula: </a:t>
            </a:r>
            <a:r>
              <a:rPr lang="en">
                <a:solidFill>
                  <a:srgbClr val="FF0000"/>
                </a:solidFill>
              </a:rPr>
              <a:t>Used Designated Gap = RunGap + (1 | Player)</a:t>
            </a:r>
            <a:endParaRPr>
              <a:solidFill>
                <a:srgbClr val="FF0000"/>
              </a:solidFill>
            </a:endParaRPr>
          </a:p>
          <a:p>
            <a:pPr indent="0" lvl="0" marL="457200" rtl="0" algn="l">
              <a:spcBef>
                <a:spcPts val="1000"/>
              </a:spcBef>
              <a:spcAft>
                <a:spcPts val="1000"/>
              </a:spcAft>
              <a:buNone/>
            </a:pPr>
            <a:r>
              <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FF"/>
                </a:solidFill>
              </a:rPr>
              <a:t>Gap Changes Forced</a:t>
            </a:r>
            <a:r>
              <a:rPr lang="en">
                <a:solidFill>
                  <a:srgbClr val="0000FF"/>
                </a:solidFill>
              </a:rPr>
              <a:t>: Distribution</a:t>
            </a:r>
            <a:endParaRPr>
              <a:solidFill>
                <a:srgbClr val="0000FF"/>
              </a:solidFill>
            </a:endParaRPr>
          </a:p>
          <a:p>
            <a:pPr indent="0" lvl="0" marL="0" rtl="0" algn="l">
              <a:spcBef>
                <a:spcPts val="0"/>
              </a:spcBef>
              <a:spcAft>
                <a:spcPts val="0"/>
              </a:spcAft>
              <a:buNone/>
            </a:pPr>
            <a:r>
              <a:t/>
            </a:r>
            <a:endParaRPr/>
          </a:p>
        </p:txBody>
      </p:sp>
      <p:sp>
        <p:nvSpPr>
          <p:cNvPr id="182" name="Google Shape;182;p33"/>
          <p:cNvSpPr txBox="1"/>
          <p:nvPr>
            <p:ph idx="1" type="body"/>
          </p:nvPr>
        </p:nvSpPr>
        <p:spPr>
          <a:xfrm>
            <a:off x="246750" y="1377488"/>
            <a:ext cx="39867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More evidence suggesting Nose has the widest distribution for run stuffing ability</a:t>
            </a:r>
            <a:endParaRPr>
              <a:solidFill>
                <a:srgbClr val="000000"/>
              </a:solidFill>
            </a:endParaRPr>
          </a:p>
          <a:p>
            <a:pPr indent="-342900" lvl="0" marL="457200" rtl="0" algn="l">
              <a:spcBef>
                <a:spcPts val="1000"/>
              </a:spcBef>
              <a:spcAft>
                <a:spcPts val="0"/>
              </a:spcAft>
              <a:buClr>
                <a:srgbClr val="000000"/>
              </a:buClr>
              <a:buSzPts val="1800"/>
              <a:buChar char="●"/>
            </a:pPr>
            <a:r>
              <a:rPr lang="en">
                <a:solidFill>
                  <a:srgbClr val="000000"/>
                </a:solidFill>
              </a:rPr>
              <a:t>The best performers force a gap change 6-7% more often than expected</a:t>
            </a:r>
            <a:endParaRPr>
              <a:solidFill>
                <a:srgbClr val="000000"/>
              </a:solidFill>
            </a:endParaRPr>
          </a:p>
          <a:p>
            <a:pPr indent="0" lvl="0" marL="457200" rtl="0" algn="l">
              <a:spcBef>
                <a:spcPts val="1000"/>
              </a:spcBef>
              <a:spcAft>
                <a:spcPts val="1000"/>
              </a:spcAft>
              <a:buNone/>
            </a:pPr>
            <a:r>
              <a:t/>
            </a:r>
            <a:endParaRPr>
              <a:solidFill>
                <a:srgbClr val="000000"/>
              </a:solidFill>
            </a:endParaRPr>
          </a:p>
        </p:txBody>
      </p:sp>
      <p:pic>
        <p:nvPicPr>
          <p:cNvPr id="183" name="Google Shape;183;p33"/>
          <p:cNvPicPr preferRelativeResize="0"/>
          <p:nvPr/>
        </p:nvPicPr>
        <p:blipFill>
          <a:blip r:embed="rId3">
            <a:alphaModFix/>
          </a:blip>
          <a:stretch>
            <a:fillRect/>
          </a:stretch>
        </p:blipFill>
        <p:spPr>
          <a:xfrm>
            <a:off x="4420950" y="1017738"/>
            <a:ext cx="4411340" cy="3820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4"/>
          <p:cNvSpPr txBox="1"/>
          <p:nvPr>
            <p:ph type="title"/>
          </p:nvPr>
        </p:nvSpPr>
        <p:spPr>
          <a:xfrm>
            <a:off x="311700" y="115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600">
                <a:solidFill>
                  <a:srgbClr val="0000FF"/>
                </a:solidFill>
              </a:rPr>
              <a:t>Gap Changes Forced</a:t>
            </a:r>
            <a:r>
              <a:rPr lang="en" sz="2600">
                <a:solidFill>
                  <a:srgbClr val="0000FF"/>
                </a:solidFill>
              </a:rPr>
              <a:t>: Return on Investment</a:t>
            </a:r>
            <a:endParaRPr sz="2600"/>
          </a:p>
        </p:txBody>
      </p:sp>
      <p:pic>
        <p:nvPicPr>
          <p:cNvPr id="189" name="Google Shape;189;p34"/>
          <p:cNvPicPr preferRelativeResize="0"/>
          <p:nvPr/>
        </p:nvPicPr>
        <p:blipFill>
          <a:blip r:embed="rId3">
            <a:alphaModFix/>
          </a:blip>
          <a:stretch>
            <a:fillRect/>
          </a:stretch>
        </p:blipFill>
        <p:spPr>
          <a:xfrm>
            <a:off x="206000" y="687875"/>
            <a:ext cx="8561651" cy="42808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5"/>
          <p:cNvSpPr txBox="1"/>
          <p:nvPr>
            <p:ph type="title"/>
          </p:nvPr>
        </p:nvSpPr>
        <p:spPr>
          <a:xfrm>
            <a:off x="311700" y="201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FF"/>
                </a:solidFill>
              </a:rPr>
              <a:t>Rush Defense Conclusions and Future Analysis</a:t>
            </a:r>
            <a:endParaRPr/>
          </a:p>
        </p:txBody>
      </p:sp>
      <p:sp>
        <p:nvSpPr>
          <p:cNvPr id="195" name="Google Shape;195;p35"/>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Char char="●"/>
            </a:pPr>
            <a:r>
              <a:rPr lang="en" sz="1700">
                <a:solidFill>
                  <a:schemeClr val="dk1"/>
                </a:solidFill>
              </a:rPr>
              <a:t>Noses appears to have the most value against the run. They create negative EPA tackles at the highest rate and also have the fattest tails for all three models. Return on investment seems to be quite random and mostly attributed to noise. </a:t>
            </a:r>
            <a:endParaRPr sz="1700">
              <a:solidFill>
                <a:schemeClr val="dk1"/>
              </a:solidFill>
            </a:endParaRPr>
          </a:p>
          <a:p>
            <a:pPr indent="-336550" lvl="0" marL="457200" rtl="0" algn="l">
              <a:spcBef>
                <a:spcPts val="1000"/>
              </a:spcBef>
              <a:spcAft>
                <a:spcPts val="0"/>
              </a:spcAft>
              <a:buClr>
                <a:schemeClr val="dk1"/>
              </a:buClr>
              <a:buSzPts val="1700"/>
              <a:buChar char="●"/>
            </a:pPr>
            <a:r>
              <a:rPr lang="en" sz="1700">
                <a:solidFill>
                  <a:schemeClr val="dk1"/>
                </a:solidFill>
              </a:rPr>
              <a:t>U</a:t>
            </a:r>
            <a:r>
              <a:rPr lang="en" sz="1700">
                <a:solidFill>
                  <a:schemeClr val="dk1"/>
                </a:solidFill>
              </a:rPr>
              <a:t>nfortunately, the correlation between all combinations of the three metrics is weak, which suggests that they only paint a small portion of the picture when it comes to run defense skill.</a:t>
            </a:r>
            <a:endParaRPr sz="1700">
              <a:solidFill>
                <a:schemeClr val="dk1"/>
              </a:solidFill>
            </a:endParaRPr>
          </a:p>
          <a:p>
            <a:pPr indent="-336550" lvl="0" marL="457200" rtl="0" algn="l">
              <a:spcBef>
                <a:spcPts val="1000"/>
              </a:spcBef>
              <a:spcAft>
                <a:spcPts val="0"/>
              </a:spcAft>
              <a:buClr>
                <a:schemeClr val="dk1"/>
              </a:buClr>
              <a:buSzPts val="1700"/>
              <a:buChar char="●"/>
            </a:pPr>
            <a:r>
              <a:rPr lang="en" sz="1700">
                <a:solidFill>
                  <a:schemeClr val="dk1"/>
                </a:solidFill>
              </a:rPr>
              <a:t>With more seasons worth of data, calculating year to year stability would help further understand which metrics are more effective, as would correlation with Pro Football Focus grades, or some other subjective measure of run defense.</a:t>
            </a:r>
            <a:endParaRPr sz="1700">
              <a:solidFill>
                <a:schemeClr val="dk1"/>
              </a:solidFill>
            </a:endParaRPr>
          </a:p>
          <a:p>
            <a:pPr indent="-336550" lvl="0" marL="457200" rtl="0" algn="l">
              <a:spcBef>
                <a:spcPts val="1000"/>
              </a:spcBef>
              <a:spcAft>
                <a:spcPts val="0"/>
              </a:spcAft>
              <a:buClr>
                <a:schemeClr val="dk1"/>
              </a:buClr>
              <a:buSzPts val="1700"/>
              <a:buChar char="●"/>
            </a:pPr>
            <a:r>
              <a:rPr lang="en" sz="1700">
                <a:solidFill>
                  <a:schemeClr val="dk1"/>
                </a:solidFill>
              </a:rPr>
              <a:t>Access to tracking data would allow for more accurate separation between team vs individual performance against the run.</a:t>
            </a:r>
            <a:endParaRPr sz="1700">
              <a:solidFill>
                <a:schemeClr val="dk1"/>
              </a:solidFill>
            </a:endParaRPr>
          </a:p>
          <a:p>
            <a:pPr indent="0" lvl="0" marL="0" rtl="0" algn="l">
              <a:spcBef>
                <a:spcPts val="10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6"/>
          <p:cNvSpPr txBox="1"/>
          <p:nvPr>
            <p:ph type="title"/>
          </p:nvPr>
        </p:nvSpPr>
        <p:spPr>
          <a:xfrm>
            <a:off x="236175" y="59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0000FF"/>
                </a:solidFill>
              </a:rPr>
              <a:t>Final Conclusions</a:t>
            </a:r>
            <a:endParaRPr sz="2600">
              <a:solidFill>
                <a:srgbClr val="0000FF"/>
              </a:solidFill>
            </a:endParaRPr>
          </a:p>
        </p:txBody>
      </p:sp>
      <p:sp>
        <p:nvSpPr>
          <p:cNvPr id="201" name="Google Shape;201;p36"/>
          <p:cNvSpPr txBox="1"/>
          <p:nvPr>
            <p:ph idx="1" type="body"/>
          </p:nvPr>
        </p:nvSpPr>
        <p:spPr>
          <a:xfrm>
            <a:off x="236175" y="632000"/>
            <a:ext cx="8739600" cy="304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0000"/>
                </a:solidFill>
              </a:rPr>
              <a:t>What is the most important defensive position?</a:t>
            </a:r>
            <a:r>
              <a:rPr lang="en" sz="1600">
                <a:solidFill>
                  <a:srgbClr val="000000"/>
                </a:solidFill>
              </a:rPr>
              <a:t> </a:t>
            </a:r>
            <a:r>
              <a:rPr lang="en" sz="1600">
                <a:solidFill>
                  <a:srgbClr val="000000"/>
                </a:solidFill>
              </a:rPr>
              <a:t>Edge</a:t>
            </a:r>
            <a:r>
              <a:rPr b="1" lang="en" sz="1600">
                <a:solidFill>
                  <a:srgbClr val="000000"/>
                </a:solidFill>
              </a:rPr>
              <a:t> </a:t>
            </a:r>
            <a:r>
              <a:rPr lang="en" sz="1600">
                <a:solidFill>
                  <a:srgbClr val="000000"/>
                </a:solidFill>
              </a:rPr>
              <a:t>is the most valuable defensive</a:t>
            </a:r>
            <a:r>
              <a:rPr lang="en" sz="1600">
                <a:solidFill>
                  <a:srgbClr val="000000"/>
                </a:solidFill>
              </a:rPr>
              <a:t> </a:t>
            </a:r>
            <a:r>
              <a:rPr lang="en" sz="1600">
                <a:solidFill>
                  <a:srgbClr val="000000"/>
                </a:solidFill>
              </a:rPr>
              <a:t>position. It’s a passing league and Edge is clearly the most important position when it comes to pressuring the passer. While Nose appears to have the greatest impact on defending the run, I consider Tackle</a:t>
            </a:r>
            <a:r>
              <a:rPr b="1" lang="en" sz="1600">
                <a:solidFill>
                  <a:srgbClr val="000000"/>
                </a:solidFill>
              </a:rPr>
              <a:t> </a:t>
            </a:r>
            <a:r>
              <a:rPr lang="en" sz="1600">
                <a:solidFill>
                  <a:srgbClr val="000000"/>
                </a:solidFill>
              </a:rPr>
              <a:t>the second most valuable overall, as the position’s return on investment for pass-rush is so much greater than the ROI for Noses in the run-game.</a:t>
            </a:r>
            <a:endParaRPr sz="1600">
              <a:solidFill>
                <a:srgbClr val="000000"/>
              </a:solidFill>
            </a:endParaRPr>
          </a:p>
          <a:p>
            <a:pPr indent="0" lvl="0" marL="0" rtl="0" algn="l">
              <a:spcBef>
                <a:spcPts val="1000"/>
              </a:spcBef>
              <a:spcAft>
                <a:spcPts val="0"/>
              </a:spcAft>
              <a:buNone/>
            </a:pPr>
            <a:r>
              <a:rPr b="1" lang="en" sz="1600">
                <a:solidFill>
                  <a:srgbClr val="FF0000"/>
                </a:solidFill>
                <a:highlight>
                  <a:schemeClr val="lt1"/>
                </a:highlight>
              </a:rPr>
              <a:t>What is the nature of the distribution of talent between the defensive line positions? </a:t>
            </a:r>
            <a:r>
              <a:rPr lang="en" sz="1600">
                <a:solidFill>
                  <a:schemeClr val="dk1"/>
                </a:solidFill>
                <a:highlight>
                  <a:schemeClr val="lt1"/>
                </a:highlight>
              </a:rPr>
              <a:t>When controlling for both game situation and technique, Nose has the widest distribution in all four metrics studied. This would not be recognized with traditional defensive statistics. Edge and Tackle have quite similar distributions across the board.</a:t>
            </a:r>
            <a:endParaRPr sz="1600">
              <a:solidFill>
                <a:schemeClr val="dk1"/>
              </a:solidFill>
              <a:highlight>
                <a:schemeClr val="lt1"/>
              </a:highlight>
            </a:endParaRPr>
          </a:p>
          <a:p>
            <a:pPr indent="0" lvl="0" marL="0" rtl="0" algn="l">
              <a:spcBef>
                <a:spcPts val="1000"/>
              </a:spcBef>
              <a:spcAft>
                <a:spcPts val="0"/>
              </a:spcAft>
              <a:buClr>
                <a:schemeClr val="dk1"/>
              </a:buClr>
              <a:buSzPts val="1100"/>
              <a:buFont typeface="Arial"/>
              <a:buNone/>
            </a:pPr>
            <a:r>
              <a:rPr b="1" lang="en" sz="1600">
                <a:solidFill>
                  <a:srgbClr val="FF0000"/>
                </a:solidFill>
                <a:highlight>
                  <a:schemeClr val="lt1"/>
                </a:highlight>
              </a:rPr>
              <a:t>In which in-game or roster construction scenarios would the answer to Question 1 change? </a:t>
            </a:r>
            <a:r>
              <a:rPr lang="en" sz="1600">
                <a:solidFill>
                  <a:schemeClr val="dk1"/>
                </a:solidFill>
                <a:highlight>
                  <a:schemeClr val="lt1"/>
                </a:highlight>
              </a:rPr>
              <a:t>Tackles cost less than Edges, so if a team did not have the resources to get a premier Edge, finding a quality Tackle could be the next best option. In a situation where a team needed to prioritize stopping the run, Nose could become the most important. However, analytics almost always want an opponent to pass less often.</a:t>
            </a:r>
            <a:endParaRPr sz="1600">
              <a:solidFill>
                <a:schemeClr val="dk1"/>
              </a:solidFill>
              <a:highlight>
                <a:schemeClr val="lt1"/>
              </a:highlight>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None/>
            </a:pPr>
            <a:r>
              <a:t/>
            </a:r>
            <a:endParaRPr>
              <a:solidFill>
                <a:srgbClr val="000000"/>
              </a:solidFill>
            </a:endParaRPr>
          </a:p>
          <a:p>
            <a:pPr indent="0" lvl="0" marL="0" rtl="0" algn="l">
              <a:spcBef>
                <a:spcPts val="1000"/>
              </a:spcBef>
              <a:spcAft>
                <a:spcPts val="0"/>
              </a:spcAft>
              <a:buClr>
                <a:srgbClr val="000000"/>
              </a:buClr>
              <a:buSzPts val="1100"/>
              <a:buFont typeface="Arial"/>
              <a:buNone/>
            </a:pPr>
            <a:r>
              <a:t/>
            </a:r>
            <a:endParaRPr>
              <a:solidFill>
                <a:srgbClr val="000000"/>
              </a:solidFill>
            </a:endParaRPr>
          </a:p>
          <a:p>
            <a:pPr indent="0" lvl="0" marL="457200" rtl="0" algn="l">
              <a:spcBef>
                <a:spcPts val="1000"/>
              </a:spcBef>
              <a:spcAft>
                <a:spcPts val="1000"/>
              </a:spcAft>
              <a:buNone/>
            </a:pPr>
            <a:r>
              <a:t/>
            </a:r>
            <a:endParaRPr sz="1500">
              <a:solidFill>
                <a:srgbClr val="000000"/>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21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Position Definitions:</a:t>
            </a:r>
            <a:endParaRPr>
              <a:solidFill>
                <a:srgbClr val="434343"/>
              </a:solidFill>
            </a:endParaRPr>
          </a:p>
        </p:txBody>
      </p:sp>
      <p:sp>
        <p:nvSpPr>
          <p:cNvPr id="67" name="Google Shape;67;p15"/>
          <p:cNvSpPr txBox="1"/>
          <p:nvPr>
            <p:ph idx="1" type="body"/>
          </p:nvPr>
        </p:nvSpPr>
        <p:spPr>
          <a:xfrm>
            <a:off x="264000" y="789063"/>
            <a:ext cx="8616000" cy="1737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000000"/>
                </a:solidFill>
              </a:rPr>
              <a:t>T</a:t>
            </a:r>
            <a:r>
              <a:rPr lang="en" sz="1500">
                <a:solidFill>
                  <a:srgbClr val="000000"/>
                </a:solidFill>
              </a:rPr>
              <a:t>he SIS data helps clarify vague roster positions which don’t always translate between schemes. I d</a:t>
            </a:r>
            <a:r>
              <a:rPr lang="en" sz="1500">
                <a:solidFill>
                  <a:srgbClr val="000000"/>
                </a:solidFill>
              </a:rPr>
              <a:t>ivided players into three position groups using</a:t>
            </a:r>
            <a:r>
              <a:rPr lang="en" sz="1500">
                <a:solidFill>
                  <a:srgbClr val="000000"/>
                </a:solidFill>
              </a:rPr>
              <a:t> K-Means Clustering on player alignment data: </a:t>
            </a:r>
            <a:r>
              <a:rPr b="1" lang="en" sz="1500">
                <a:solidFill>
                  <a:srgbClr val="000000"/>
                </a:solidFill>
              </a:rPr>
              <a:t>Edge</a:t>
            </a:r>
            <a:r>
              <a:rPr lang="en" sz="1500">
                <a:solidFill>
                  <a:srgbClr val="000000"/>
                </a:solidFill>
              </a:rPr>
              <a:t> (LBs and pass-rushing DEs), </a:t>
            </a:r>
            <a:r>
              <a:rPr b="1" lang="en" sz="1500">
                <a:solidFill>
                  <a:srgbClr val="000000"/>
                </a:solidFill>
              </a:rPr>
              <a:t>Tackle </a:t>
            </a:r>
            <a:r>
              <a:rPr lang="en" sz="1500">
                <a:solidFill>
                  <a:srgbClr val="000000"/>
                </a:solidFill>
              </a:rPr>
              <a:t>(mostly 3-4 DEs and pass-rushing DTs), </a:t>
            </a:r>
            <a:r>
              <a:rPr b="1" lang="en" sz="1500">
                <a:solidFill>
                  <a:srgbClr val="000000"/>
                </a:solidFill>
              </a:rPr>
              <a:t>Nose </a:t>
            </a:r>
            <a:r>
              <a:rPr lang="en" sz="1500">
                <a:solidFill>
                  <a:srgbClr val="000000"/>
                </a:solidFill>
              </a:rPr>
              <a:t>(mostly 3-4 NTs and run-stuffing DTs). This allows for an easy comparison between schemes, as outside linebackers in 3-4 defenses hold similar responsibilities to defensive ends in 4-3 schemes. </a:t>
            </a:r>
            <a:r>
              <a:rPr lang="en" sz="1500">
                <a:solidFill>
                  <a:schemeClr val="dk1"/>
                </a:solidFill>
              </a:rPr>
              <a:t>See the table below for some examples of which players fall under each cluster.</a:t>
            </a:r>
            <a:endParaRPr sz="1500">
              <a:solidFill>
                <a:srgbClr val="000000"/>
              </a:solidFill>
            </a:endParaRPr>
          </a:p>
        </p:txBody>
      </p:sp>
      <p:graphicFrame>
        <p:nvGraphicFramePr>
          <p:cNvPr id="68" name="Google Shape;68;p15"/>
          <p:cNvGraphicFramePr/>
          <p:nvPr/>
        </p:nvGraphicFramePr>
        <p:xfrm>
          <a:off x="955125" y="2571750"/>
          <a:ext cx="3000000" cy="3000000"/>
        </p:xfrm>
        <a:graphic>
          <a:graphicData uri="http://schemas.openxmlformats.org/drawingml/2006/table">
            <a:tbl>
              <a:tblPr>
                <a:noFill/>
                <a:tableStyleId>{528E477E-754B-4C59-BC70-94EAB5EDCCA4}</a:tableStyleId>
              </a:tblPr>
              <a:tblGrid>
                <a:gridCol w="2435925"/>
                <a:gridCol w="2435925"/>
                <a:gridCol w="2480450"/>
              </a:tblGrid>
              <a:tr h="378100">
                <a:tc>
                  <a:txBody>
                    <a:bodyPr/>
                    <a:lstStyle/>
                    <a:p>
                      <a:pPr indent="0" lvl="0" marL="0" rtl="0" algn="l">
                        <a:spcBef>
                          <a:spcPts val="0"/>
                        </a:spcBef>
                        <a:spcAft>
                          <a:spcPts val="0"/>
                        </a:spcAft>
                        <a:buNone/>
                      </a:pPr>
                      <a:r>
                        <a:rPr b="1" lang="en">
                          <a:solidFill>
                            <a:srgbClr val="FF0000"/>
                          </a:solidFill>
                        </a:rPr>
                        <a:t>Edge Snap Leaders:</a:t>
                      </a:r>
                      <a:endParaRPr b="1">
                        <a:solidFill>
                          <a:srgbClr val="FF0000"/>
                        </a:solidFill>
                      </a:endParaRPr>
                    </a:p>
                  </a:txBody>
                  <a:tcPr marT="91425" marB="91425" marR="91425" marL="91425"/>
                </a:tc>
                <a:tc>
                  <a:txBody>
                    <a:bodyPr/>
                    <a:lstStyle/>
                    <a:p>
                      <a:pPr indent="0" lvl="0" marL="0" rtl="0" algn="l">
                        <a:spcBef>
                          <a:spcPts val="0"/>
                        </a:spcBef>
                        <a:spcAft>
                          <a:spcPts val="0"/>
                        </a:spcAft>
                        <a:buNone/>
                      </a:pPr>
                      <a:r>
                        <a:rPr b="1" lang="en">
                          <a:solidFill>
                            <a:srgbClr val="274E13"/>
                          </a:solidFill>
                        </a:rPr>
                        <a:t>Tackle Snap Leaders:</a:t>
                      </a:r>
                      <a:endParaRPr b="1">
                        <a:solidFill>
                          <a:srgbClr val="274E13"/>
                        </a:solidFill>
                      </a:endParaRPr>
                    </a:p>
                  </a:txBody>
                  <a:tcPr marT="91425" marB="91425" marR="91425" marL="91425"/>
                </a:tc>
                <a:tc>
                  <a:txBody>
                    <a:bodyPr/>
                    <a:lstStyle/>
                    <a:p>
                      <a:pPr indent="0" lvl="0" marL="0" rtl="0" algn="l">
                        <a:spcBef>
                          <a:spcPts val="0"/>
                        </a:spcBef>
                        <a:spcAft>
                          <a:spcPts val="0"/>
                        </a:spcAft>
                        <a:buNone/>
                      </a:pPr>
                      <a:r>
                        <a:rPr b="1" lang="en">
                          <a:solidFill>
                            <a:srgbClr val="0000FF"/>
                          </a:solidFill>
                        </a:rPr>
                        <a:t>Nose Snap Leaders:</a:t>
                      </a:r>
                      <a:endParaRPr b="1">
                        <a:solidFill>
                          <a:srgbClr val="0000FF"/>
                        </a:solidFill>
                      </a:endParaRPr>
                    </a:p>
                  </a:txBody>
                  <a:tcPr marT="91425" marB="91425" marR="91425" marL="91425"/>
                </a:tc>
              </a:tr>
              <a:tr h="378100">
                <a:tc>
                  <a:txBody>
                    <a:bodyPr/>
                    <a:lstStyle/>
                    <a:p>
                      <a:pPr indent="0" lvl="0" marL="0" rtl="0" algn="l">
                        <a:spcBef>
                          <a:spcPts val="0"/>
                        </a:spcBef>
                        <a:spcAft>
                          <a:spcPts val="0"/>
                        </a:spcAft>
                        <a:buNone/>
                      </a:pPr>
                      <a:r>
                        <a:rPr lang="en">
                          <a:solidFill>
                            <a:schemeClr val="dk1"/>
                          </a:solidFill>
                        </a:rPr>
                        <a:t>Jason Pierre-Paul, TB (493)</a:t>
                      </a:r>
                      <a:endParaRPr/>
                    </a:p>
                  </a:txBody>
                  <a:tcPr marT="91425" marB="91425" marR="91425" marL="91425"/>
                </a:tc>
                <a:tc>
                  <a:txBody>
                    <a:bodyPr/>
                    <a:lstStyle/>
                    <a:p>
                      <a:pPr indent="0" lvl="0" marL="0" rtl="0" algn="l">
                        <a:spcBef>
                          <a:spcPts val="0"/>
                        </a:spcBef>
                        <a:spcAft>
                          <a:spcPts val="0"/>
                        </a:spcAft>
                        <a:buNone/>
                      </a:pPr>
                      <a:r>
                        <a:rPr lang="en"/>
                        <a:t>Cam Heyward, PIT (474)</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Kenny Clark, GB (410)</a:t>
                      </a:r>
                      <a:endParaRPr/>
                    </a:p>
                  </a:txBody>
                  <a:tcPr marT="91425" marB="91425" marR="91425" marL="91425"/>
                </a:tc>
              </a:tr>
              <a:tr h="378100">
                <a:tc>
                  <a:txBody>
                    <a:bodyPr/>
                    <a:lstStyle/>
                    <a:p>
                      <a:pPr indent="0" lvl="0" marL="0" rtl="0" algn="l">
                        <a:spcBef>
                          <a:spcPts val="0"/>
                        </a:spcBef>
                        <a:spcAft>
                          <a:spcPts val="0"/>
                        </a:spcAft>
                        <a:buNone/>
                      </a:pPr>
                      <a:r>
                        <a:rPr lang="en"/>
                        <a:t>Chandler Jones, AZ (492)</a:t>
                      </a:r>
                      <a:endParaRPr/>
                    </a:p>
                  </a:txBody>
                  <a:tcPr marT="91425" marB="91425" marR="91425" marL="91425"/>
                </a:tc>
                <a:tc>
                  <a:txBody>
                    <a:bodyPr/>
                    <a:lstStyle/>
                    <a:p>
                      <a:pPr indent="0" lvl="0" marL="0" rtl="0" algn="l">
                        <a:spcBef>
                          <a:spcPts val="0"/>
                        </a:spcBef>
                        <a:spcAft>
                          <a:spcPts val="0"/>
                        </a:spcAft>
                        <a:buNone/>
                      </a:pPr>
                      <a:r>
                        <a:rPr lang="en"/>
                        <a:t>DeForest Buckner, SF (461)</a:t>
                      </a:r>
                      <a:endParaRPr/>
                    </a:p>
                  </a:txBody>
                  <a:tcPr marT="91425" marB="91425" marR="91425" marL="91425"/>
                </a:tc>
                <a:tc>
                  <a:txBody>
                    <a:bodyPr/>
                    <a:lstStyle/>
                    <a:p>
                      <a:pPr indent="0" lvl="0" marL="0" rtl="0" algn="l">
                        <a:spcBef>
                          <a:spcPts val="0"/>
                        </a:spcBef>
                        <a:spcAft>
                          <a:spcPts val="0"/>
                        </a:spcAft>
                        <a:buNone/>
                      </a:pPr>
                      <a:r>
                        <a:rPr lang="en"/>
                        <a:t>Javon Hargrave, PIT (410)</a:t>
                      </a:r>
                      <a:endParaRPr/>
                    </a:p>
                  </a:txBody>
                  <a:tcPr marT="91425" marB="91425" marR="91425" marL="91425"/>
                </a:tc>
              </a:tr>
              <a:tr h="378100">
                <a:tc>
                  <a:txBody>
                    <a:bodyPr/>
                    <a:lstStyle/>
                    <a:p>
                      <a:pPr indent="0" lvl="0" marL="0" rtl="0" algn="l">
                        <a:spcBef>
                          <a:spcPts val="0"/>
                        </a:spcBef>
                        <a:spcAft>
                          <a:spcPts val="0"/>
                        </a:spcAft>
                        <a:buNone/>
                      </a:pPr>
                      <a:r>
                        <a:rPr lang="en"/>
                        <a:t>Bud Dupree, PIT (476)</a:t>
                      </a:r>
                      <a:endParaRPr/>
                    </a:p>
                  </a:txBody>
                  <a:tcPr marT="91425" marB="91425" marR="91425" marL="91425"/>
                </a:tc>
                <a:tc>
                  <a:txBody>
                    <a:bodyPr/>
                    <a:lstStyle/>
                    <a:p>
                      <a:pPr indent="0" lvl="0" marL="0" rtl="0" algn="l">
                        <a:spcBef>
                          <a:spcPts val="0"/>
                        </a:spcBef>
                        <a:spcAft>
                          <a:spcPts val="0"/>
                        </a:spcAft>
                        <a:buNone/>
                      </a:pPr>
                      <a:r>
                        <a:rPr lang="en"/>
                        <a:t>Ndamukong Suh, TB (455)</a:t>
                      </a:r>
                      <a:endParaRPr/>
                    </a:p>
                  </a:txBody>
                  <a:tcPr marT="91425" marB="91425" marR="91425" marL="91425"/>
                </a:tc>
                <a:tc>
                  <a:txBody>
                    <a:bodyPr/>
                    <a:lstStyle/>
                    <a:p>
                      <a:pPr indent="0" lvl="0" marL="0" rtl="0" algn="l">
                        <a:spcBef>
                          <a:spcPts val="0"/>
                        </a:spcBef>
                        <a:spcAft>
                          <a:spcPts val="0"/>
                        </a:spcAft>
                        <a:buNone/>
                      </a:pPr>
                      <a:r>
                        <a:rPr lang="en"/>
                        <a:t>Vita Vea, TB (406)</a:t>
                      </a:r>
                      <a:endParaRPr/>
                    </a:p>
                  </a:txBody>
                  <a:tcPr marT="91425" marB="91425" marR="91425" marL="91425"/>
                </a:tc>
              </a:tr>
              <a:tr h="378100">
                <a:tc>
                  <a:txBody>
                    <a:bodyPr/>
                    <a:lstStyle/>
                    <a:p>
                      <a:pPr indent="0" lvl="0" marL="0" rtl="0" algn="l">
                        <a:spcBef>
                          <a:spcPts val="0"/>
                        </a:spcBef>
                        <a:spcAft>
                          <a:spcPts val="0"/>
                        </a:spcAft>
                        <a:buNone/>
                      </a:pPr>
                      <a:r>
                        <a:rPr lang="en"/>
                        <a:t>Khalil Mack, CHI (467)</a:t>
                      </a:r>
                      <a:endParaRPr/>
                    </a:p>
                  </a:txBody>
                  <a:tcPr marT="91425" marB="91425" marR="91425" marL="91425"/>
                </a:tc>
                <a:tc>
                  <a:txBody>
                    <a:bodyPr/>
                    <a:lstStyle/>
                    <a:p>
                      <a:pPr indent="0" lvl="0" marL="0" rtl="0" algn="l">
                        <a:spcBef>
                          <a:spcPts val="0"/>
                        </a:spcBef>
                        <a:spcAft>
                          <a:spcPts val="0"/>
                        </a:spcAft>
                        <a:buNone/>
                      </a:pPr>
                      <a:r>
                        <a:rPr lang="en"/>
                        <a:t>Christian Wilkins, MIA (412)</a:t>
                      </a:r>
                      <a:endParaRPr/>
                    </a:p>
                  </a:txBody>
                  <a:tcPr marT="91425" marB="91425" marR="91425" marL="91425"/>
                </a:tc>
                <a:tc>
                  <a:txBody>
                    <a:bodyPr/>
                    <a:lstStyle/>
                    <a:p>
                      <a:pPr indent="0" lvl="0" marL="0" rtl="0" algn="l">
                        <a:spcBef>
                          <a:spcPts val="0"/>
                        </a:spcBef>
                        <a:spcAft>
                          <a:spcPts val="0"/>
                        </a:spcAft>
                        <a:buNone/>
                      </a:pPr>
                      <a:r>
                        <a:rPr lang="en"/>
                        <a:t>Larry Ogunjobi, CLE (377)</a:t>
                      </a:r>
                      <a:endParaRPr/>
                    </a:p>
                  </a:txBody>
                  <a:tcPr marT="91425" marB="91425" marR="91425" marL="91425"/>
                </a:tc>
              </a:tr>
              <a:tr h="378100">
                <a:tc>
                  <a:txBody>
                    <a:bodyPr/>
                    <a:lstStyle/>
                    <a:p>
                      <a:pPr indent="0" lvl="0" marL="0" rtl="0" algn="l">
                        <a:spcBef>
                          <a:spcPts val="0"/>
                        </a:spcBef>
                        <a:spcAft>
                          <a:spcPts val="0"/>
                        </a:spcAft>
                        <a:buNone/>
                      </a:pPr>
                      <a:r>
                        <a:rPr lang="en"/>
                        <a:t>Nick Bosa, SF (466)</a:t>
                      </a:r>
                      <a:endParaRPr/>
                    </a:p>
                  </a:txBody>
                  <a:tcPr marT="91425" marB="91425" marR="91425" marL="91425"/>
                </a:tc>
                <a:tc>
                  <a:txBody>
                    <a:bodyPr/>
                    <a:lstStyle/>
                    <a:p>
                      <a:pPr indent="0" lvl="0" marL="0" rtl="0" algn="l">
                        <a:spcBef>
                          <a:spcPts val="0"/>
                        </a:spcBef>
                        <a:spcAft>
                          <a:spcPts val="0"/>
                        </a:spcAft>
                        <a:buNone/>
                      </a:pPr>
                      <a:r>
                        <a:rPr lang="en"/>
                        <a:t>Aaron Donald, LA (411)</a:t>
                      </a:r>
                      <a:endParaRPr/>
                    </a:p>
                  </a:txBody>
                  <a:tcPr marT="91425" marB="91425" marR="91425" marL="91425"/>
                </a:tc>
                <a:tc>
                  <a:txBody>
                    <a:bodyPr/>
                    <a:lstStyle/>
                    <a:p>
                      <a:pPr indent="0" lvl="0" marL="0" rtl="0" algn="l">
                        <a:spcBef>
                          <a:spcPts val="0"/>
                        </a:spcBef>
                        <a:spcAft>
                          <a:spcPts val="0"/>
                        </a:spcAft>
                        <a:buNone/>
                      </a:pPr>
                      <a:r>
                        <a:rPr lang="en"/>
                        <a:t>Davon Godchaux, MIA (370)</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6"/>
          <p:cNvPicPr preferRelativeResize="0"/>
          <p:nvPr/>
        </p:nvPicPr>
        <p:blipFill>
          <a:blip r:embed="rId3">
            <a:alphaModFix/>
          </a:blip>
          <a:stretch>
            <a:fillRect/>
          </a:stretch>
        </p:blipFill>
        <p:spPr>
          <a:xfrm>
            <a:off x="290737" y="210200"/>
            <a:ext cx="8562522" cy="48261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idx="1" type="body"/>
          </p:nvPr>
        </p:nvSpPr>
        <p:spPr>
          <a:xfrm>
            <a:off x="311700" y="836550"/>
            <a:ext cx="3585900" cy="18639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a:solidFill>
                  <a:srgbClr val="000000"/>
                </a:solidFill>
              </a:rPr>
              <a:t>On average, teams dedicate the most salary/draft resources towards </a:t>
            </a:r>
            <a:r>
              <a:rPr b="1" lang="en">
                <a:solidFill>
                  <a:srgbClr val="000000"/>
                </a:solidFill>
              </a:rPr>
              <a:t>Edge</a:t>
            </a:r>
            <a:r>
              <a:rPr lang="en">
                <a:solidFill>
                  <a:srgbClr val="000000"/>
                </a:solidFill>
              </a:rPr>
              <a:t> players.</a:t>
            </a:r>
            <a:endParaRPr>
              <a:solidFill>
                <a:srgbClr val="000000"/>
              </a:solidFill>
            </a:endParaRPr>
          </a:p>
          <a:p>
            <a:pPr indent="-342900" lvl="0" marL="457200" rtl="0" algn="l">
              <a:lnSpc>
                <a:spcPct val="115000"/>
              </a:lnSpc>
              <a:spcBef>
                <a:spcPts val="1000"/>
              </a:spcBef>
              <a:spcAft>
                <a:spcPts val="0"/>
              </a:spcAft>
              <a:buClr>
                <a:srgbClr val="000000"/>
              </a:buClr>
              <a:buSzPts val="1800"/>
              <a:buChar char="●"/>
            </a:pPr>
            <a:r>
              <a:rPr b="1" lang="en">
                <a:solidFill>
                  <a:srgbClr val="000000"/>
                </a:solidFill>
              </a:rPr>
              <a:t>Tackle</a:t>
            </a:r>
            <a:r>
              <a:rPr lang="en">
                <a:solidFill>
                  <a:srgbClr val="000000"/>
                </a:solidFill>
              </a:rPr>
              <a:t> has the widest dispersion amongst teams. </a:t>
            </a:r>
            <a:endParaRPr>
              <a:solidFill>
                <a:srgbClr val="000000"/>
              </a:solidFill>
            </a:endParaRPr>
          </a:p>
          <a:p>
            <a:pPr indent="-342900" lvl="0" marL="457200" rtl="0" algn="l">
              <a:lnSpc>
                <a:spcPct val="115000"/>
              </a:lnSpc>
              <a:spcBef>
                <a:spcPts val="1000"/>
              </a:spcBef>
              <a:spcAft>
                <a:spcPts val="1000"/>
              </a:spcAft>
              <a:buClr>
                <a:srgbClr val="000000"/>
              </a:buClr>
              <a:buSzPts val="1800"/>
              <a:buChar char="●"/>
            </a:pPr>
            <a:r>
              <a:rPr lang="en">
                <a:solidFill>
                  <a:srgbClr val="000000"/>
                </a:solidFill>
              </a:rPr>
              <a:t>This gives us a solid prior for positional value.</a:t>
            </a:r>
            <a:endParaRPr>
              <a:solidFill>
                <a:srgbClr val="000000"/>
              </a:solidFill>
            </a:endParaRPr>
          </a:p>
        </p:txBody>
      </p:sp>
      <p:sp>
        <p:nvSpPr>
          <p:cNvPr id="79" name="Google Shape;79;p17"/>
          <p:cNvSpPr txBox="1"/>
          <p:nvPr/>
        </p:nvSpPr>
        <p:spPr>
          <a:xfrm>
            <a:off x="311700" y="3731475"/>
            <a:ext cx="3986700" cy="116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500">
                <a:solidFill>
                  <a:srgbClr val="FF0000"/>
                </a:solidFill>
              </a:rPr>
              <a:t>Note: Average position resources spent is measured on a per player-snap basis, so more Edges being on the field or on a roster does not impact the results.</a:t>
            </a:r>
            <a:endParaRPr i="1" sz="1500">
              <a:solidFill>
                <a:srgbClr val="FF0000"/>
              </a:solidFill>
            </a:endParaRPr>
          </a:p>
        </p:txBody>
      </p:sp>
      <p:sp>
        <p:nvSpPr>
          <p:cNvPr id="80" name="Google Shape;80;p17"/>
          <p:cNvSpPr txBox="1"/>
          <p:nvPr>
            <p:ph type="title"/>
          </p:nvPr>
        </p:nvSpPr>
        <p:spPr>
          <a:xfrm>
            <a:off x="311700" y="202025"/>
            <a:ext cx="3585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Resource Distribution</a:t>
            </a:r>
            <a:endParaRPr>
              <a:solidFill>
                <a:srgbClr val="434343"/>
              </a:solidFill>
            </a:endParaRPr>
          </a:p>
        </p:txBody>
      </p:sp>
      <p:pic>
        <p:nvPicPr>
          <p:cNvPr id="81" name="Google Shape;81;p17"/>
          <p:cNvPicPr preferRelativeResize="0"/>
          <p:nvPr/>
        </p:nvPicPr>
        <p:blipFill>
          <a:blip r:embed="rId3">
            <a:alphaModFix/>
          </a:blip>
          <a:stretch>
            <a:fillRect/>
          </a:stretch>
        </p:blipFill>
        <p:spPr>
          <a:xfrm>
            <a:off x="4298400" y="690625"/>
            <a:ext cx="4586950" cy="3973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330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Pressure and Sack Rates By Position</a:t>
            </a:r>
            <a:endParaRPr>
              <a:solidFill>
                <a:srgbClr val="0000FF"/>
              </a:solidFill>
            </a:endParaRPr>
          </a:p>
        </p:txBody>
      </p:sp>
      <p:pic>
        <p:nvPicPr>
          <p:cNvPr id="87" name="Google Shape;87;p18"/>
          <p:cNvPicPr preferRelativeResize="0"/>
          <p:nvPr/>
        </p:nvPicPr>
        <p:blipFill>
          <a:blip r:embed="rId3">
            <a:alphaModFix/>
          </a:blip>
          <a:stretch>
            <a:fillRect/>
          </a:stretch>
        </p:blipFill>
        <p:spPr>
          <a:xfrm>
            <a:off x="311700" y="1108275"/>
            <a:ext cx="4113475" cy="3562975"/>
          </a:xfrm>
          <a:prstGeom prst="rect">
            <a:avLst/>
          </a:prstGeom>
          <a:noFill/>
          <a:ln>
            <a:noFill/>
          </a:ln>
        </p:spPr>
      </p:pic>
      <p:pic>
        <p:nvPicPr>
          <p:cNvPr id="88" name="Google Shape;88;p18"/>
          <p:cNvPicPr preferRelativeResize="0"/>
          <p:nvPr/>
        </p:nvPicPr>
        <p:blipFill>
          <a:blip r:embed="rId4">
            <a:alphaModFix/>
          </a:blip>
          <a:stretch>
            <a:fillRect/>
          </a:stretch>
        </p:blipFill>
        <p:spPr>
          <a:xfrm>
            <a:off x="4784400" y="1108263"/>
            <a:ext cx="4218025" cy="365353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136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Pass Rush Model: Intro </a:t>
            </a:r>
            <a:endParaRPr>
              <a:solidFill>
                <a:srgbClr val="0000FF"/>
              </a:solidFill>
            </a:endParaRPr>
          </a:p>
        </p:txBody>
      </p:sp>
      <p:sp>
        <p:nvSpPr>
          <p:cNvPr id="94" name="Google Shape;94;p19"/>
          <p:cNvSpPr txBox="1"/>
          <p:nvPr>
            <p:ph idx="1" type="body"/>
          </p:nvPr>
        </p:nvSpPr>
        <p:spPr>
          <a:xfrm>
            <a:off x="311700" y="708950"/>
            <a:ext cx="8130300" cy="4527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L</a:t>
            </a:r>
            <a:r>
              <a:rPr lang="en">
                <a:solidFill>
                  <a:srgbClr val="000000"/>
                </a:solidFill>
              </a:rPr>
              <a:t>ogit mixed effects model to evaluate pass rush ability</a:t>
            </a:r>
            <a:endParaRPr>
              <a:solidFill>
                <a:srgbClr val="000000"/>
              </a:solidFill>
            </a:endParaRPr>
          </a:p>
          <a:p>
            <a:pPr indent="-342900" lvl="0" marL="457200" rtl="0" algn="l">
              <a:spcBef>
                <a:spcPts val="1000"/>
              </a:spcBef>
              <a:spcAft>
                <a:spcPts val="0"/>
              </a:spcAft>
              <a:buClr>
                <a:srgbClr val="000000"/>
              </a:buClr>
              <a:buSzPts val="1800"/>
              <a:buChar char="●"/>
            </a:pPr>
            <a:r>
              <a:rPr lang="en">
                <a:solidFill>
                  <a:srgbClr val="000000"/>
                </a:solidFill>
              </a:rPr>
              <a:t>Only passing plays where the player is rushing are included</a:t>
            </a:r>
            <a:endParaRPr>
              <a:solidFill>
                <a:srgbClr val="000000"/>
              </a:solidFill>
            </a:endParaRPr>
          </a:p>
          <a:p>
            <a:pPr indent="-342900" lvl="0" marL="457200" rtl="0" algn="l">
              <a:spcBef>
                <a:spcPts val="1000"/>
              </a:spcBef>
              <a:spcAft>
                <a:spcPts val="0"/>
              </a:spcAft>
              <a:buClr>
                <a:srgbClr val="000000"/>
              </a:buClr>
              <a:buSzPts val="1800"/>
              <a:buChar char="●"/>
            </a:pPr>
            <a:r>
              <a:rPr lang="en">
                <a:solidFill>
                  <a:srgbClr val="000000"/>
                </a:solidFill>
              </a:rPr>
              <a:t>Formula: </a:t>
            </a:r>
            <a:r>
              <a:rPr lang="en">
                <a:solidFill>
                  <a:srgbClr val="FF0000"/>
                </a:solidFill>
              </a:rPr>
              <a:t>Pressure = as.factor(Down) + Distance + Technique + (1 | Player)</a:t>
            </a:r>
            <a:endParaRPr>
              <a:solidFill>
                <a:srgbClr val="FF0000"/>
              </a:solidFill>
            </a:endParaRPr>
          </a:p>
          <a:p>
            <a:pPr indent="-342900" lvl="0" marL="457200" rtl="0" algn="l">
              <a:spcBef>
                <a:spcPts val="1000"/>
              </a:spcBef>
              <a:spcAft>
                <a:spcPts val="0"/>
              </a:spcAft>
              <a:buClr>
                <a:srgbClr val="000000"/>
              </a:buClr>
              <a:buSzPts val="1800"/>
              <a:buChar char="●"/>
            </a:pPr>
            <a:r>
              <a:rPr lang="en">
                <a:solidFill>
                  <a:srgbClr val="000000"/>
                </a:solidFill>
              </a:rPr>
              <a:t>The partial pooling component of mixed effects models allows for more accurate comparisons between players with different sample sizes.</a:t>
            </a:r>
            <a:endParaRPr>
              <a:solidFill>
                <a:srgbClr val="000000"/>
              </a:solidFill>
            </a:endParaRPr>
          </a:p>
          <a:p>
            <a:pPr indent="-342900" lvl="0" marL="457200" rtl="0" algn="l">
              <a:spcBef>
                <a:spcPts val="1000"/>
              </a:spcBef>
              <a:spcAft>
                <a:spcPts val="0"/>
              </a:spcAft>
              <a:buClr>
                <a:srgbClr val="000000"/>
              </a:buClr>
              <a:buSzPts val="1800"/>
              <a:buChar char="●"/>
            </a:pPr>
            <a:r>
              <a:rPr lang="en">
                <a:solidFill>
                  <a:srgbClr val="000000"/>
                </a:solidFill>
              </a:rPr>
              <a:t>I am using pressures and not sacks, as a higher frequency event is more applicable to an eight week sample. Timo Riske (Pro Football Focus) has also shown that turning pressures into sacks is not a repeatable skill.</a:t>
            </a:r>
            <a:endParaRPr>
              <a:solidFill>
                <a:srgbClr val="000000"/>
              </a:solidFill>
            </a:endParaRPr>
          </a:p>
          <a:p>
            <a:pPr indent="-342900" lvl="0" marL="457200" rtl="0" algn="l">
              <a:spcBef>
                <a:spcPts val="1000"/>
              </a:spcBef>
              <a:spcAft>
                <a:spcPts val="0"/>
              </a:spcAft>
              <a:buClr>
                <a:srgbClr val="000000"/>
              </a:buClr>
              <a:buSzPts val="1800"/>
              <a:buChar char="●"/>
            </a:pPr>
            <a:r>
              <a:rPr lang="en">
                <a:solidFill>
                  <a:srgbClr val="000000"/>
                </a:solidFill>
              </a:rPr>
              <a:t>Air yards are not controlled for, due to potential reverse causality.</a:t>
            </a:r>
            <a:endParaRPr>
              <a:solidFill>
                <a:srgbClr val="000000"/>
              </a:solidFill>
            </a:endParaRPr>
          </a:p>
          <a:p>
            <a:pPr indent="0" lvl="0" marL="457200" rtl="0" algn="l">
              <a:spcBef>
                <a:spcPts val="1000"/>
              </a:spcBef>
              <a:spcAft>
                <a:spcPts val="1000"/>
              </a:spcAft>
              <a:buNone/>
            </a:pPr>
            <a:r>
              <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231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Pass Rush Model: Position Distribution</a:t>
            </a:r>
            <a:endParaRPr>
              <a:solidFill>
                <a:srgbClr val="0000FF"/>
              </a:solidFill>
            </a:endParaRPr>
          </a:p>
        </p:txBody>
      </p:sp>
      <p:sp>
        <p:nvSpPr>
          <p:cNvPr id="100" name="Google Shape;100;p20"/>
          <p:cNvSpPr txBox="1"/>
          <p:nvPr>
            <p:ph idx="1" type="body"/>
          </p:nvPr>
        </p:nvSpPr>
        <p:spPr>
          <a:xfrm>
            <a:off x="311700" y="863550"/>
            <a:ext cx="4092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The player intercepts are converted to Pressures Over Expectation via the odds ratio.</a:t>
            </a:r>
            <a:endParaRPr>
              <a:solidFill>
                <a:srgbClr val="000000"/>
              </a:solidFill>
            </a:endParaRPr>
          </a:p>
          <a:p>
            <a:pPr indent="-342900" lvl="0" marL="457200" rtl="0" algn="l">
              <a:spcBef>
                <a:spcPts val="1000"/>
              </a:spcBef>
              <a:spcAft>
                <a:spcPts val="0"/>
              </a:spcAft>
              <a:buClr>
                <a:srgbClr val="000000"/>
              </a:buClr>
              <a:buSzPts val="1800"/>
              <a:buChar char="●"/>
            </a:pPr>
            <a:r>
              <a:rPr lang="en">
                <a:solidFill>
                  <a:srgbClr val="000000"/>
                </a:solidFill>
              </a:rPr>
              <a:t>We can see here that while all three distributions are similar, Edge has a slightly higher mean value.</a:t>
            </a:r>
            <a:endParaRPr>
              <a:solidFill>
                <a:srgbClr val="000000"/>
              </a:solidFill>
            </a:endParaRPr>
          </a:p>
          <a:p>
            <a:pPr indent="-342900" lvl="0" marL="457200" rtl="0" algn="l">
              <a:spcBef>
                <a:spcPts val="1000"/>
              </a:spcBef>
              <a:spcAft>
                <a:spcPts val="1000"/>
              </a:spcAft>
              <a:buClr>
                <a:srgbClr val="000000"/>
              </a:buClr>
              <a:buSzPts val="1800"/>
              <a:buChar char="●"/>
            </a:pPr>
            <a:r>
              <a:rPr lang="en">
                <a:solidFill>
                  <a:srgbClr val="000000"/>
                </a:solidFill>
              </a:rPr>
              <a:t>Edge pressures also have the greatest impact on EPA and success rates for the offense.</a:t>
            </a:r>
            <a:endParaRPr>
              <a:solidFill>
                <a:srgbClr val="000000"/>
              </a:solidFill>
            </a:endParaRPr>
          </a:p>
        </p:txBody>
      </p:sp>
      <p:pic>
        <p:nvPicPr>
          <p:cNvPr id="101" name="Google Shape;101;p20"/>
          <p:cNvPicPr preferRelativeResize="0"/>
          <p:nvPr/>
        </p:nvPicPr>
        <p:blipFill>
          <a:blip r:embed="rId3">
            <a:alphaModFix/>
          </a:blip>
          <a:stretch>
            <a:fillRect/>
          </a:stretch>
        </p:blipFill>
        <p:spPr>
          <a:xfrm>
            <a:off x="4293525" y="883725"/>
            <a:ext cx="4538775" cy="393136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404475" y="94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600">
                <a:solidFill>
                  <a:srgbClr val="0000FF"/>
                </a:solidFill>
              </a:rPr>
              <a:t>Pass Rush</a:t>
            </a:r>
            <a:r>
              <a:rPr lang="en" sz="2600">
                <a:solidFill>
                  <a:srgbClr val="0000FF"/>
                </a:solidFill>
              </a:rPr>
              <a:t> Model: Return On Investment</a:t>
            </a:r>
            <a:endParaRPr sz="2600">
              <a:solidFill>
                <a:srgbClr val="0000FF"/>
              </a:solidFill>
            </a:endParaRPr>
          </a:p>
        </p:txBody>
      </p:sp>
      <p:pic>
        <p:nvPicPr>
          <p:cNvPr id="107" name="Google Shape;107;p21"/>
          <p:cNvPicPr preferRelativeResize="0"/>
          <p:nvPr/>
        </p:nvPicPr>
        <p:blipFill>
          <a:blip r:embed="rId3">
            <a:alphaModFix/>
          </a:blip>
          <a:stretch>
            <a:fillRect/>
          </a:stretch>
        </p:blipFill>
        <p:spPr>
          <a:xfrm>
            <a:off x="34300" y="582925"/>
            <a:ext cx="8938253" cy="446912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