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dbd4368c8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dbd4368c8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dbd4368c8_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bd4368c8_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dbd4368c8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bd4368c8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dbd4368c8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dbd4368c8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dbd4368c8_1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dbd4368c8_1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dbd4368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bd4368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dbd4368c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dbd4368c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dbd4368c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bd4368c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dbd4368c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dbd4368c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dbd4368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dbd4368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dbd4368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bd4368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dbd4368c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dbd4368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dbd4368c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dbd4368c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dbd4368c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bd4368c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dbd4368c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bd4368c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dbd4368c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dbd4368c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dbd4368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bd4368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dbd4368c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dbd4368c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SIS Football Analytics Challenge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Entry for Zach Feldman, Michael Egle, and Anthony Reinhard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Pressure: A generalized logistic mixed model to determine the factors most important for an individual player generating a pressure on a given pass play. The formula for the model is Pressure ~ IsRushing + pass_down + ovr_rating + (1|pos_grp), where</a:t>
            </a:r>
            <a:endParaRPr/>
          </a:p>
          <a:p>
            <a:pPr indent="-342900" lvl="0" marL="457200" rtl="0" algn="l">
              <a:spcBef>
                <a:spcPts val="1600"/>
              </a:spcBef>
              <a:spcAft>
                <a:spcPts val="0"/>
              </a:spcAft>
              <a:buSzPts val="1800"/>
              <a:buChar char="●"/>
            </a:pPr>
            <a:r>
              <a:rPr lang="en"/>
              <a:t>Pressure indicates if the player got a pressure</a:t>
            </a:r>
            <a:endParaRPr/>
          </a:p>
          <a:p>
            <a:pPr indent="-342900" lvl="0" marL="457200" rtl="0" algn="l">
              <a:spcBef>
                <a:spcPts val="0"/>
              </a:spcBef>
              <a:spcAft>
                <a:spcPts val="0"/>
              </a:spcAft>
              <a:buSzPts val="1800"/>
              <a:buChar char="●"/>
            </a:pPr>
            <a:r>
              <a:rPr lang="en"/>
              <a:t>IsRushing indicates if the player was rushing the passer</a:t>
            </a:r>
            <a:endParaRPr/>
          </a:p>
          <a:p>
            <a:pPr indent="-342900" lvl="0" marL="457200" rtl="0" algn="l">
              <a:spcBef>
                <a:spcPts val="0"/>
              </a:spcBef>
              <a:spcAft>
                <a:spcPts val="0"/>
              </a:spcAft>
              <a:buSzPts val="1800"/>
              <a:buChar char="●"/>
            </a:pPr>
            <a:r>
              <a:rPr lang="en"/>
              <a:t>p</a:t>
            </a:r>
            <a:r>
              <a:rPr lang="en"/>
              <a:t>ass_down indicates if the down and distance was a typical passing down</a:t>
            </a:r>
            <a:endParaRPr/>
          </a:p>
          <a:p>
            <a:pPr indent="-342900" lvl="0" marL="457200" rtl="0" algn="l">
              <a:spcBef>
                <a:spcPts val="0"/>
              </a:spcBef>
              <a:spcAft>
                <a:spcPts val="0"/>
              </a:spcAft>
              <a:buSzPts val="1800"/>
              <a:buChar char="●"/>
            </a:pPr>
            <a:r>
              <a:rPr lang="en"/>
              <a:t>o</a:t>
            </a:r>
            <a:r>
              <a:rPr lang="en"/>
              <a:t>vr_rating as the scaled madden rating for the player</a:t>
            </a:r>
            <a:endParaRPr/>
          </a:p>
          <a:p>
            <a:pPr indent="-342900" lvl="0" marL="457200" rtl="0" algn="l">
              <a:spcBef>
                <a:spcPts val="0"/>
              </a:spcBef>
              <a:spcAft>
                <a:spcPts val="0"/>
              </a:spcAft>
              <a:buSzPts val="1800"/>
              <a:buChar char="●"/>
            </a:pPr>
            <a:r>
              <a:rPr lang="en"/>
              <a:t>(1|pos_grp) a random intercept for the position of the player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Reasoning</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Getting sacks is the most valuable part of a pass play for the defense outside of turnovers, which are effectively random</a:t>
            </a:r>
            <a:endParaRPr/>
          </a:p>
          <a:p>
            <a:pPr indent="-342900" lvl="0" marL="457200" rtl="0" algn="l">
              <a:spcBef>
                <a:spcPts val="0"/>
              </a:spcBef>
              <a:spcAft>
                <a:spcPts val="0"/>
              </a:spcAft>
              <a:buSzPts val="1800"/>
              <a:buChar char="●"/>
            </a:pPr>
            <a:r>
              <a:rPr lang="en"/>
              <a:t>It is widely accepted throughout the football analytics community that pressures are a better stat to look at than sacks due to the random nature of turning a pressure into a sack</a:t>
            </a:r>
            <a:endParaRPr/>
          </a:p>
          <a:p>
            <a:pPr indent="-342900" lvl="0" marL="457200" rtl="0" algn="l">
              <a:spcBef>
                <a:spcPts val="0"/>
              </a:spcBef>
              <a:spcAft>
                <a:spcPts val="0"/>
              </a:spcAft>
              <a:buSzPts val="1800"/>
              <a:buChar char="●"/>
            </a:pPr>
            <a:r>
              <a:rPr lang="en"/>
              <a:t>This played out in our analysis after first creating a similar model for getting a Sack, but the model having very poor performance</a:t>
            </a:r>
            <a:endParaRPr/>
          </a:p>
          <a:p>
            <a:pPr indent="-342900" lvl="0" marL="457200" rtl="0" algn="l">
              <a:spcBef>
                <a:spcPts val="0"/>
              </a:spcBef>
              <a:spcAft>
                <a:spcPts val="0"/>
              </a:spcAft>
              <a:buSzPts val="1800"/>
              <a:buChar char="●"/>
            </a:pPr>
            <a:r>
              <a:rPr lang="en"/>
              <a:t>The only variable that stuck out was if the player got a pressure on the play</a:t>
            </a:r>
            <a:endParaRPr/>
          </a:p>
          <a:p>
            <a:pPr indent="-342900" lvl="0" marL="457200" rtl="0" algn="l">
              <a:spcBef>
                <a:spcPts val="0"/>
              </a:spcBef>
              <a:spcAft>
                <a:spcPts val="0"/>
              </a:spcAft>
              <a:buSzPts val="1800"/>
              <a:buChar char="●"/>
            </a:pPr>
            <a:r>
              <a:rPr lang="en"/>
              <a:t>That led us to modeling only for generating a pressure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pass_down</a:t>
            </a:r>
            <a:endParaRPr/>
          </a:p>
        </p:txBody>
      </p:sp>
      <p:sp>
        <p:nvSpPr>
          <p:cNvPr id="155" name="Google Shape;155;p24"/>
          <p:cNvSpPr txBox="1"/>
          <p:nvPr>
            <p:ph idx="1" type="body"/>
          </p:nvPr>
        </p:nvSpPr>
        <p:spPr>
          <a:xfrm>
            <a:off x="311700" y="1054800"/>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graphic on the left to determine our definition for what a typical passing down is.</a:t>
            </a:r>
            <a:endParaRPr/>
          </a:p>
          <a:p>
            <a:pPr indent="0" lvl="0" marL="0" rtl="0" algn="l">
              <a:spcBef>
                <a:spcPts val="1600"/>
              </a:spcBef>
              <a:spcAft>
                <a:spcPts val="0"/>
              </a:spcAft>
              <a:buNone/>
            </a:pPr>
            <a:r>
              <a:rPr lang="en"/>
              <a:t>We defined it as 2nd down with &gt;= 5 yards to go or 3rd/4th down with &gt;= 3 yards to go. </a:t>
            </a:r>
            <a:endParaRPr/>
          </a:p>
          <a:p>
            <a:pPr indent="0" lvl="0" marL="0" rtl="0" algn="l">
              <a:spcBef>
                <a:spcPts val="1600"/>
              </a:spcBef>
              <a:spcAft>
                <a:spcPts val="1600"/>
              </a:spcAft>
              <a:buNone/>
            </a:pPr>
            <a:r>
              <a:rPr lang="en"/>
              <a:t>While 3rd/4th down could be considered at 2 yards to go, we felt defenses may still play the run more often than the frequencies show.</a:t>
            </a:r>
            <a:endParaRPr/>
          </a:p>
        </p:txBody>
      </p:sp>
      <p:pic>
        <p:nvPicPr>
          <p:cNvPr id="156" name="Google Shape;156;p24"/>
          <p:cNvPicPr preferRelativeResize="0"/>
          <p:nvPr/>
        </p:nvPicPr>
        <p:blipFill>
          <a:blip r:embed="rId3">
            <a:alphaModFix/>
          </a:blip>
          <a:stretch>
            <a:fillRect/>
          </a:stretch>
        </p:blipFill>
        <p:spPr>
          <a:xfrm>
            <a:off x="4642550" y="1054800"/>
            <a:ext cx="4189749" cy="314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a:t>
            </a:r>
            <a:endParaRPr/>
          </a:p>
        </p:txBody>
      </p:sp>
      <p:sp>
        <p:nvSpPr>
          <p:cNvPr id="162" name="Google Shape;162;p25"/>
          <p:cNvSpPr txBox="1"/>
          <p:nvPr>
            <p:ph idx="1" type="body"/>
          </p:nvPr>
        </p:nvSpPr>
        <p:spPr>
          <a:xfrm>
            <a:off x="283300" y="1229875"/>
            <a:ext cx="4613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model output we can see that the most obvious impact to generating a pressure is actually rushing the passer with a change in log-odds of 2.03. </a:t>
            </a:r>
            <a:endParaRPr/>
          </a:p>
          <a:p>
            <a:pPr indent="0" lvl="0" marL="0" rtl="0" algn="l">
              <a:spcBef>
                <a:spcPts val="1600"/>
              </a:spcBef>
              <a:spcAft>
                <a:spcPts val="1600"/>
              </a:spcAft>
              <a:buNone/>
            </a:pPr>
            <a:r>
              <a:rPr lang="en"/>
              <a:t>After that, whether or not it is a passing down and the Madden rating of the player are about equally important in determining if the player got a pressure on the play with changes in log-odds of 0.19 and 0.17 respectively.</a:t>
            </a:r>
            <a:endParaRPr/>
          </a:p>
        </p:txBody>
      </p:sp>
      <p:pic>
        <p:nvPicPr>
          <p:cNvPr id="163" name="Google Shape;163;p25"/>
          <p:cNvPicPr preferRelativeResize="0"/>
          <p:nvPr/>
        </p:nvPicPr>
        <p:blipFill rotWithShape="1">
          <a:blip r:embed="rId3">
            <a:alphaModFix/>
          </a:blip>
          <a:srcRect b="0" l="0" r="0" t="586"/>
          <a:stretch/>
        </p:blipFill>
        <p:spPr>
          <a:xfrm>
            <a:off x="4925050" y="1229875"/>
            <a:ext cx="3907250" cy="26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Effects of Position</a:t>
            </a:r>
            <a:endParaRPr/>
          </a:p>
        </p:txBody>
      </p:sp>
      <p:sp>
        <p:nvSpPr>
          <p:cNvPr id="169" name="Google Shape;169;p26"/>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from the random intercepts from position that there is a significant difference between positions in the change in log-odds for generating a pressure.</a:t>
            </a:r>
            <a:endParaRPr/>
          </a:p>
          <a:p>
            <a:pPr indent="0" lvl="0" marL="0" rtl="0" algn="l">
              <a:spcBef>
                <a:spcPts val="1600"/>
              </a:spcBef>
              <a:spcAft>
                <a:spcPts val="1600"/>
              </a:spcAft>
              <a:buNone/>
            </a:pPr>
            <a:r>
              <a:rPr lang="en"/>
              <a:t>EDGE and DT separate themselves from IDL and NOSE with the magnitude being higher than that of the Madden rating.</a:t>
            </a:r>
            <a:endParaRPr/>
          </a:p>
        </p:txBody>
      </p:sp>
      <p:pic>
        <p:nvPicPr>
          <p:cNvPr id="170" name="Google Shape;170;p26"/>
          <p:cNvPicPr preferRelativeResize="0"/>
          <p:nvPr/>
        </p:nvPicPr>
        <p:blipFill>
          <a:blip r:embed="rId3">
            <a:alphaModFix/>
          </a:blip>
          <a:stretch>
            <a:fillRect/>
          </a:stretch>
        </p:blipFill>
        <p:spPr>
          <a:xfrm>
            <a:off x="5026175" y="988925"/>
            <a:ext cx="3969088" cy="38209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Most Valuable D-Line Position?</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analysis, we determined that the most valuable defensive line positions (per our definitions) are as follows:</a:t>
            </a:r>
            <a:endParaRPr/>
          </a:p>
          <a:p>
            <a:pPr indent="-342900" lvl="0" marL="457200" rtl="0" algn="l">
              <a:spcBef>
                <a:spcPts val="1600"/>
              </a:spcBef>
              <a:spcAft>
                <a:spcPts val="0"/>
              </a:spcAft>
              <a:buSzPts val="1800"/>
              <a:buAutoNum type="arabicPeriod"/>
            </a:pPr>
            <a:r>
              <a:rPr lang="en"/>
              <a:t>EDGE</a:t>
            </a:r>
            <a:endParaRPr/>
          </a:p>
          <a:p>
            <a:pPr indent="-342900" lvl="0" marL="457200" rtl="0" algn="l">
              <a:spcBef>
                <a:spcPts val="0"/>
              </a:spcBef>
              <a:spcAft>
                <a:spcPts val="0"/>
              </a:spcAft>
              <a:buSzPts val="1800"/>
              <a:buAutoNum type="arabicPeriod"/>
            </a:pPr>
            <a:r>
              <a:rPr lang="en"/>
              <a:t>IDL</a:t>
            </a:r>
            <a:endParaRPr/>
          </a:p>
          <a:p>
            <a:pPr indent="-342900" lvl="0" marL="457200" rtl="0" algn="l">
              <a:spcBef>
                <a:spcPts val="0"/>
              </a:spcBef>
              <a:spcAft>
                <a:spcPts val="0"/>
              </a:spcAft>
              <a:buSzPts val="1800"/>
              <a:buAutoNum type="arabicPeriod"/>
            </a:pPr>
            <a:r>
              <a:rPr lang="en"/>
              <a:t>DT</a:t>
            </a:r>
            <a:endParaRPr/>
          </a:p>
          <a:p>
            <a:pPr indent="-342900" lvl="0" marL="457200" rtl="0" algn="l">
              <a:spcBef>
                <a:spcPts val="0"/>
              </a:spcBef>
              <a:spcAft>
                <a:spcPts val="0"/>
              </a:spcAft>
              <a:buSzPts val="1800"/>
              <a:buAutoNum type="arabicPeriod"/>
            </a:pPr>
            <a:r>
              <a:rPr lang="en"/>
              <a:t>NOSE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Talent Distribution Among Positions?</a:t>
            </a:r>
            <a:endParaRPr/>
          </a:p>
        </p:txBody>
      </p:sp>
      <p:sp>
        <p:nvSpPr>
          <p:cNvPr id="182" name="Google Shape;182;p28"/>
          <p:cNvSpPr txBox="1"/>
          <p:nvPr>
            <p:ph idx="1" type="body"/>
          </p:nvPr>
        </p:nvSpPr>
        <p:spPr>
          <a:xfrm>
            <a:off x="311700" y="1229875"/>
            <a:ext cx="4420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some contrast to the distribution of Madden ratings shown in our priors, we have a new distribution of EPA / Play for any player at any position they lined up at for at least 100 snaps.</a:t>
            </a:r>
            <a:endParaRPr/>
          </a:p>
          <a:p>
            <a:pPr indent="0" lvl="0" marL="0" rtl="0" algn="l">
              <a:spcBef>
                <a:spcPts val="1600"/>
              </a:spcBef>
              <a:spcAft>
                <a:spcPts val="1600"/>
              </a:spcAft>
              <a:buNone/>
            </a:pPr>
            <a:r>
              <a:rPr lang="en"/>
              <a:t>Note: Unlike the earlier Madden ratings distribution, more talented players in terms of EPA / Play would appear further to the left.</a:t>
            </a:r>
            <a:endParaRPr/>
          </a:p>
        </p:txBody>
      </p:sp>
      <p:pic>
        <p:nvPicPr>
          <p:cNvPr id="183" name="Google Shape;183;p28"/>
          <p:cNvPicPr preferRelativeResize="0"/>
          <p:nvPr/>
        </p:nvPicPr>
        <p:blipFill>
          <a:blip r:embed="rId3">
            <a:alphaModFix/>
          </a:blip>
          <a:stretch>
            <a:fillRect/>
          </a:stretch>
        </p:blipFill>
        <p:spPr>
          <a:xfrm>
            <a:off x="4884900" y="1170200"/>
            <a:ext cx="4106699" cy="27327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Different Situations?</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two prior situations, only one ended up making a difference in how to view the positions. Short yardage situations didn’t change the ordering of positions, it only tightened up the range between them.</a:t>
            </a:r>
            <a:endParaRPr/>
          </a:p>
          <a:p>
            <a:pPr indent="0" lvl="0" marL="0" rtl="0" algn="l">
              <a:spcBef>
                <a:spcPts val="1600"/>
              </a:spcBef>
              <a:spcAft>
                <a:spcPts val="0"/>
              </a:spcAft>
              <a:buNone/>
            </a:pPr>
            <a:r>
              <a:rPr lang="en"/>
              <a:t>We saw a more substantial difference in generating pressure on the quarterback. Through the random effects from the logistic mixed model, we can see that there is a gap between EDGE/DT and IDL/Nose.</a:t>
            </a:r>
            <a:endParaRPr/>
          </a:p>
          <a:p>
            <a:pPr indent="0" lvl="0" marL="0" rtl="0" algn="l">
              <a:spcBef>
                <a:spcPts val="1600"/>
              </a:spcBef>
              <a:spcAft>
                <a:spcPts val="1600"/>
              </a:spcAft>
              <a:buNone/>
            </a:pPr>
            <a:r>
              <a:rPr lang="en"/>
              <a:t>While EDGE remains the top position, we see that DT jumps IDL when we focus on generating pressure in the passing game.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stated earlier, the most valuable position would be Edge Rushers. Likely because of their ability to disrupt the pass game much more significantly than any other position. Talent is distributed fairly evenly but not quite normally. As shown earlier, there are some instances where positions are more valuable than they would be overall, such as pressure generation. Overall, IDLs are more valuable than DTs but DTs are more valuable in generating pressure on an opponent’s QB.</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Analysis</a:t>
            </a:r>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challenges to overcome in this was the small sample size of the data. It’s difficult to draw groundbreaking conclusions from only half a season’s worth of data that only looks at defensive lineman. In the future, we believe it would be worth a look into whether our conclusions are the same in past seasons. Furthermore, it would be interesting to do similar analysis with NFL tracking data of all players.</a:t>
            </a:r>
            <a:endParaRPr/>
          </a:p>
          <a:p>
            <a:pPr indent="0" lvl="0" marL="0" rtl="0" algn="l">
              <a:spcBef>
                <a:spcPts val="1600"/>
              </a:spcBef>
              <a:spcAft>
                <a:spcPts val="1600"/>
              </a:spcAft>
              <a:buNone/>
            </a:pPr>
            <a:r>
              <a:rPr lang="en"/>
              <a:t>Knowing how the linebackers, defensive backs, and offense are aligned could add a lot more context to how the defensive lineman performed.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At Hand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 posed a series of questions regarding value of defensive line positions. Which one is the most valuable? What’s the talent distribution like? How can it change in different situations?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Data for players on the defensive line is both limited in its history and rarely made available to the public. The three of us were very excited to dive in and learn more about the potential impact different positions can make in different situations.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Positions</a:t>
            </a:r>
            <a:endParaRPr/>
          </a:p>
        </p:txBody>
      </p:sp>
      <p:sp>
        <p:nvSpPr>
          <p:cNvPr id="98" name="Google Shape;98;p15"/>
          <p:cNvSpPr txBox="1"/>
          <p:nvPr>
            <p:ph idx="1" type="body"/>
          </p:nvPr>
        </p:nvSpPr>
        <p:spPr>
          <a:xfrm>
            <a:off x="4437050" y="1017800"/>
            <a:ext cx="4474200" cy="36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first goal was to better understand the </a:t>
            </a:r>
            <a:r>
              <a:rPr lang="en"/>
              <a:t>responsibilities</a:t>
            </a:r>
            <a:r>
              <a:rPr lang="en"/>
              <a:t> of the players based on technique and how we could group players together. We started with only down-linemen and made this matrix to help </a:t>
            </a:r>
            <a:r>
              <a:rPr lang="en"/>
              <a:t>visualize what other techniques </a:t>
            </a:r>
            <a:r>
              <a:rPr lang="en"/>
              <a:t>a player might be lined up on a play.</a:t>
            </a:r>
            <a:endParaRPr/>
          </a:p>
        </p:txBody>
      </p:sp>
      <p:pic>
        <p:nvPicPr>
          <p:cNvPr id="99" name="Google Shape;99;p15"/>
          <p:cNvPicPr preferRelativeResize="0"/>
          <p:nvPr/>
        </p:nvPicPr>
        <p:blipFill>
          <a:blip r:embed="rId3">
            <a:alphaModFix/>
          </a:blip>
          <a:stretch>
            <a:fillRect/>
          </a:stretch>
        </p:blipFill>
        <p:spPr>
          <a:xfrm>
            <a:off x="226750" y="1017800"/>
            <a:ext cx="3968385" cy="38209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Cutoffs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ultimately decided on the following classification system:</a:t>
            </a:r>
            <a:endParaRPr/>
          </a:p>
          <a:p>
            <a:pPr indent="-342900" lvl="0" marL="457200" rtl="0" algn="l">
              <a:spcBef>
                <a:spcPts val="1600"/>
              </a:spcBef>
              <a:spcAft>
                <a:spcPts val="0"/>
              </a:spcAft>
              <a:buSzPts val="1800"/>
              <a:buChar char="●"/>
            </a:pPr>
            <a:r>
              <a:rPr lang="en"/>
              <a:t>EDGE - Player without a hand in the dirt (Technique Name = “Outside”)</a:t>
            </a:r>
            <a:endParaRPr/>
          </a:p>
          <a:p>
            <a:pPr indent="-342900" lvl="0" marL="457200" rtl="0" algn="l">
              <a:spcBef>
                <a:spcPts val="0"/>
              </a:spcBef>
              <a:spcAft>
                <a:spcPts val="0"/>
              </a:spcAft>
              <a:buSzPts val="1800"/>
              <a:buChar char="●"/>
            </a:pPr>
            <a:r>
              <a:rPr lang="en"/>
              <a:t>NOSE - Player at the 0 or 1 technique that does not have a teammate inside a three technique on either side.</a:t>
            </a:r>
            <a:endParaRPr/>
          </a:p>
          <a:p>
            <a:pPr indent="-342900" lvl="0" marL="457200" rtl="0" algn="l">
              <a:spcBef>
                <a:spcPts val="0"/>
              </a:spcBef>
              <a:spcAft>
                <a:spcPts val="0"/>
              </a:spcAft>
              <a:buSzPts val="1800"/>
              <a:buChar char="●"/>
            </a:pPr>
            <a:r>
              <a:rPr lang="en"/>
              <a:t>DT - Player inside a four technique who is not a NOSE</a:t>
            </a:r>
            <a:endParaRPr/>
          </a:p>
          <a:p>
            <a:pPr indent="-342900" lvl="0" marL="457200" rtl="0" algn="l">
              <a:spcBef>
                <a:spcPts val="0"/>
              </a:spcBef>
              <a:spcAft>
                <a:spcPts val="0"/>
              </a:spcAft>
              <a:buSzPts val="1800"/>
              <a:buChar char="●"/>
            </a:pPr>
            <a:r>
              <a:rPr lang="en"/>
              <a:t>IDL - Any player with a hand in the dirt who does not meet the previous criteria</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Valuable Positions - Prior</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had established some </a:t>
            </a:r>
            <a:r>
              <a:rPr lang="en"/>
              <a:t>positional groups</a:t>
            </a:r>
            <a:r>
              <a:rPr lang="en"/>
              <a:t>, we thought about which of these </a:t>
            </a:r>
            <a:r>
              <a:rPr lang="en"/>
              <a:t>positions</a:t>
            </a:r>
            <a:r>
              <a:rPr lang="en"/>
              <a:t> are most valuable. Here are the rankings we settled on:</a:t>
            </a:r>
            <a:endParaRPr/>
          </a:p>
          <a:p>
            <a:pPr indent="-342900" lvl="0" marL="457200" rtl="0" algn="l">
              <a:spcBef>
                <a:spcPts val="1600"/>
              </a:spcBef>
              <a:spcAft>
                <a:spcPts val="0"/>
              </a:spcAft>
              <a:buSzPts val="1800"/>
              <a:buAutoNum type="arabicPeriod"/>
            </a:pPr>
            <a:r>
              <a:rPr lang="en"/>
              <a:t>EDGE - Can </a:t>
            </a:r>
            <a:r>
              <a:rPr lang="en"/>
              <a:t>affect</a:t>
            </a:r>
            <a:r>
              <a:rPr lang="en"/>
              <a:t> the passing game as a pass rusher, but could also drop back into coverage</a:t>
            </a:r>
            <a:endParaRPr/>
          </a:p>
          <a:p>
            <a:pPr indent="-342900" lvl="0" marL="457200" rtl="0" algn="l">
              <a:spcBef>
                <a:spcPts val="0"/>
              </a:spcBef>
              <a:spcAft>
                <a:spcPts val="0"/>
              </a:spcAft>
              <a:buSzPts val="1800"/>
              <a:buAutoNum type="arabicPeriod"/>
            </a:pPr>
            <a:r>
              <a:rPr lang="en"/>
              <a:t>NOSE - This player takes up a lot of space usually as the middle defender in a 3-4 scheme.</a:t>
            </a:r>
            <a:endParaRPr/>
          </a:p>
          <a:p>
            <a:pPr indent="-342900" lvl="0" marL="457200" rtl="0" algn="l">
              <a:spcBef>
                <a:spcPts val="0"/>
              </a:spcBef>
              <a:spcAft>
                <a:spcPts val="0"/>
              </a:spcAft>
              <a:buSzPts val="1800"/>
              <a:buAutoNum type="arabicPeriod"/>
            </a:pPr>
            <a:r>
              <a:rPr lang="en"/>
              <a:t>IDL - Usually strong pass rushers, but may not provide as much support in the run game</a:t>
            </a:r>
            <a:endParaRPr/>
          </a:p>
          <a:p>
            <a:pPr indent="-342900" lvl="0" marL="457200" rtl="0" algn="l">
              <a:spcBef>
                <a:spcPts val="0"/>
              </a:spcBef>
              <a:spcAft>
                <a:spcPts val="0"/>
              </a:spcAft>
              <a:buSzPts val="1800"/>
              <a:buAutoNum type="arabicPeriod"/>
            </a:pPr>
            <a:r>
              <a:rPr lang="en"/>
              <a:t>DT - Not responsible for as much space and generally are </a:t>
            </a:r>
            <a:endParaRPr/>
          </a:p>
          <a:p>
            <a:pPr indent="0" lvl="0" marL="457200" rtl="0" algn="l">
              <a:lnSpc>
                <a:spcPct val="100000"/>
              </a:lnSpc>
              <a:spcBef>
                <a:spcPts val="0"/>
              </a:spcBef>
              <a:spcAft>
                <a:spcPts val="0"/>
              </a:spcAft>
              <a:buNone/>
            </a:pPr>
            <a:r>
              <a:rPr lang="en"/>
              <a:t>not as strong pass rushers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Talent Distribution - Prior</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thought it would be interesting to view the talent distribution in terms of Madden Ratings. The NOSE </a:t>
            </a:r>
            <a:r>
              <a:rPr lang="en"/>
              <a:t>position</a:t>
            </a:r>
            <a:r>
              <a:rPr lang="en"/>
              <a:t> is the most unique as it shows a high floor, but low ceiling. This tracks with our prior that these players need to be good enough to take up a lot of space, but aren’t </a:t>
            </a:r>
            <a:r>
              <a:rPr lang="en"/>
              <a:t>necessarily the players who</a:t>
            </a:r>
            <a:r>
              <a:rPr lang="en"/>
              <a:t> impact the game the most.</a:t>
            </a:r>
            <a:endParaRPr/>
          </a:p>
        </p:txBody>
      </p:sp>
      <p:pic>
        <p:nvPicPr>
          <p:cNvPr id="118" name="Google Shape;118;p18"/>
          <p:cNvPicPr preferRelativeResize="0"/>
          <p:nvPr/>
        </p:nvPicPr>
        <p:blipFill>
          <a:blip r:embed="rId3">
            <a:alphaModFix/>
          </a:blip>
          <a:stretch>
            <a:fillRect/>
          </a:stretch>
        </p:blipFill>
        <p:spPr>
          <a:xfrm>
            <a:off x="2193850" y="2639425"/>
            <a:ext cx="4636150" cy="2504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Situational Differences - Prior</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brainstorming how positions could gain or lose value based on specific situations we came up with rushing the passer and short yardage/goalline situations. Our belief is that EDGE and IDL will be better at rushing the passer and Nose </a:t>
            </a:r>
            <a:r>
              <a:rPr lang="en"/>
              <a:t>will gain the most value in short yardage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EPA Impact: Since not all players contribute the same to a given play, we wanted to quantify a player’s contribution. We used a generalized additive model to determine the impact a player has on a play’s EPA depending on what they contributed to the play. Two separate models were used for this: </a:t>
            </a:r>
            <a:endParaRPr/>
          </a:p>
          <a:p>
            <a:pPr indent="-342900" lvl="0" marL="457200" rtl="0" algn="l">
              <a:spcBef>
                <a:spcPts val="1600"/>
              </a:spcBef>
              <a:spcAft>
                <a:spcPts val="0"/>
              </a:spcAft>
              <a:buSzPts val="1800"/>
              <a:buChar char="-"/>
            </a:pPr>
            <a:r>
              <a:rPr lang="en"/>
              <a:t>Passing Model: includes pressure, sack, interception, forced/recovered fumble, pass breakups.</a:t>
            </a:r>
            <a:endParaRPr/>
          </a:p>
          <a:p>
            <a:pPr indent="-342900" lvl="0" marL="457200" rtl="0" algn="l">
              <a:spcBef>
                <a:spcPts val="0"/>
              </a:spcBef>
              <a:spcAft>
                <a:spcPts val="0"/>
              </a:spcAft>
              <a:buSzPts val="1800"/>
              <a:buChar char="-"/>
            </a:pPr>
            <a:r>
              <a:rPr lang="en"/>
              <a:t>Rushing Model: includes unforced/forced/recovered fumble, solo/assisted tackle, whether the runner used the designed gap, and if the defender filled the gap the runner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6" name="Google Shape;136;p21"/>
          <p:cNvSpPr txBox="1"/>
          <p:nvPr>
            <p:ph idx="1" type="body"/>
          </p:nvPr>
        </p:nvSpPr>
        <p:spPr>
          <a:xfrm>
            <a:off x="311700" y="1229875"/>
            <a:ext cx="5262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a Mixed Effects Model to determine Individual EPA based on Position as a way to determine which is most valuable in terms of Individual EPA. The formula is simply IndividualEPA ~ (1|Position). To the right is the model’s results. As you can see, there are slight yet distinct variations among the positions.</a:t>
            </a:r>
            <a:endParaRPr/>
          </a:p>
          <a:p>
            <a:pPr indent="0" lvl="0" marL="0" rtl="0" algn="l">
              <a:spcBef>
                <a:spcPts val="160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5998374" y="102800"/>
            <a:ext cx="2904999" cy="3675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