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22ac764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22ac76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22ac76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22ac76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622ac76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622ac76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29ea3e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29ea3e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622ac764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622ac76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29ea3e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629ea3e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629ea3e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629ea3e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22ac76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22ac76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29ea3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629ea3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629ea3e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629ea3e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29ea3e6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629ea3e6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622ac764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622ac764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22ac76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22ac76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622ac76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622ac76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622ac76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622ac76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maddenratings.weebly.com/" TargetMode="External"/><Relationship Id="rId5" Type="http://schemas.openxmlformats.org/officeDocument/2006/relationships/hyperlink" Target="https://www.pro-football-reference.com/years/2020/index.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4147075"/>
            <a:ext cx="36840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accent6"/>
                </a:solidFill>
              </a:rPr>
              <a:t>Elijah Cavan</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
        <p:nvSpPr>
          <p:cNvPr id="55" name="Google Shape;55;p13"/>
          <p:cNvSpPr txBox="1"/>
          <p:nvPr>
            <p:ph idx="1" type="subTitle"/>
          </p:nvPr>
        </p:nvSpPr>
        <p:spPr>
          <a:xfrm>
            <a:off x="5591050" y="4147075"/>
            <a:ext cx="36840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accent6"/>
                </a:solidFill>
              </a:rPr>
              <a:t>William Ngana</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1726225"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Ex</a:t>
            </a:r>
            <a:r>
              <a:rPr lang="en" u="sng">
                <a:solidFill>
                  <a:schemeClr val="lt1"/>
                </a:solidFill>
              </a:rPr>
              <a:t>pected Yards: Insights</a:t>
            </a:r>
            <a:endParaRPr u="sng">
              <a:solidFill>
                <a:schemeClr val="lt1"/>
              </a:solidFill>
            </a:endParaRPr>
          </a:p>
        </p:txBody>
      </p:sp>
      <p:sp>
        <p:nvSpPr>
          <p:cNvPr id="118" name="Google Shape;118;p22"/>
          <p:cNvSpPr txBox="1"/>
          <p:nvPr>
            <p:ph idx="1" type="body"/>
          </p:nvPr>
        </p:nvSpPr>
        <p:spPr>
          <a:xfrm>
            <a:off x="311700" y="735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We have determined that: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The optimal routes are generally more effective routes than the average route that is run.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cover schemes (eg. cover 0, cover 1) seem to give up more big plays compared to the Combination and Tampa 2 schemes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Oftentimes, even running the most optimal routes results in plays that perform below average (although we have not selected for what route was targeted)</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1745525"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ML Model</a:t>
            </a:r>
            <a:r>
              <a:rPr lang="en" u="sng">
                <a:solidFill>
                  <a:schemeClr val="lt1"/>
                </a:solidFill>
              </a:rPr>
              <a:t>: Probability of First Down</a:t>
            </a:r>
            <a:endParaRPr u="sng">
              <a:solidFill>
                <a:schemeClr val="lt1"/>
              </a:solidFill>
            </a:endParaRPr>
          </a:p>
        </p:txBody>
      </p:sp>
      <p:sp>
        <p:nvSpPr>
          <p:cNvPr id="124" name="Google Shape;124;p23"/>
          <p:cNvSpPr txBox="1"/>
          <p:nvPr>
            <p:ph idx="1" type="body"/>
          </p:nvPr>
        </p:nvSpPr>
        <p:spPr>
          <a:xfrm>
            <a:off x="311700" y="638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ML model which calculates the probability of a first down based on the route being run on the play (as well as a number of other features). The plots show the probability of a first down given that an optimal route is being run, compared to the average probability for all routes.</a:t>
            </a:r>
            <a:endParaRPr>
              <a:solidFill>
                <a:schemeClr val="lt1"/>
              </a:solidFill>
            </a:endParaRPr>
          </a:p>
        </p:txBody>
      </p:sp>
      <p:pic>
        <p:nvPicPr>
          <p:cNvPr id="125" name="Google Shape;125;p23"/>
          <p:cNvPicPr preferRelativeResize="0"/>
          <p:nvPr/>
        </p:nvPicPr>
        <p:blipFill>
          <a:blip r:embed="rId4">
            <a:alphaModFix/>
          </a:blip>
          <a:stretch>
            <a:fillRect/>
          </a:stretch>
        </p:blipFill>
        <p:spPr>
          <a:xfrm>
            <a:off x="0" y="2059161"/>
            <a:ext cx="9143999" cy="30843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1726225"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Probability of First Down</a:t>
            </a:r>
            <a:r>
              <a:rPr lang="en" u="sng">
                <a:solidFill>
                  <a:schemeClr val="lt1"/>
                </a:solidFill>
              </a:rPr>
              <a:t>: Insights</a:t>
            </a:r>
            <a:endParaRPr u="sng">
              <a:solidFill>
                <a:schemeClr val="lt1"/>
              </a:solidFill>
            </a:endParaRPr>
          </a:p>
        </p:txBody>
      </p:sp>
      <p:sp>
        <p:nvSpPr>
          <p:cNvPr id="131" name="Google Shape;131;p24"/>
          <p:cNvSpPr txBox="1"/>
          <p:nvPr>
            <p:ph idx="1" type="body"/>
          </p:nvPr>
        </p:nvSpPr>
        <p:spPr>
          <a:xfrm>
            <a:off x="311700" y="638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We have determined that:</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For every coverage scheme, running the optimal routes is more effective (obvious since they are chosen based on EPA). But for some coverages these optimal routes are more effective than for others (see EDA plot, receivers are not always the best position player to target for a given coverage).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 cover schemes (as opposed to combination schemes, Tampa 2, ect) are the most effective schemes at limiting first downs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1745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u="sng">
                <a:solidFill>
                  <a:schemeClr val="lt1"/>
                </a:solidFill>
              </a:rPr>
              <a:t>The Answer to the Question</a:t>
            </a:r>
            <a:endParaRPr b="1" i="1" u="sng">
              <a:solidFill>
                <a:schemeClr val="lt1"/>
              </a:solidFill>
            </a:endParaRPr>
          </a:p>
        </p:txBody>
      </p:sp>
      <p:sp>
        <p:nvSpPr>
          <p:cNvPr id="137" name="Google Shape;137;p25"/>
          <p:cNvSpPr txBox="1"/>
          <p:nvPr>
            <p:ph idx="1" type="body"/>
          </p:nvPr>
        </p:nvSpPr>
        <p:spPr>
          <a:xfrm>
            <a:off x="311700" y="746400"/>
            <a:ext cx="8520600" cy="29028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SzPts val="865"/>
              <a:buNone/>
            </a:pPr>
            <a:r>
              <a:rPr lang="en" sz="900">
                <a:solidFill>
                  <a:schemeClr val="lt1"/>
                </a:solidFill>
              </a:rPr>
              <a:t>Optimal route combination against:</a:t>
            </a:r>
            <a:endParaRPr sz="900">
              <a:solidFill>
                <a:schemeClr val="lt1"/>
              </a:solidFill>
            </a:endParaRPr>
          </a:p>
          <a:p>
            <a:pPr indent="0" lvl="0" marL="0" rtl="0" algn="l">
              <a:lnSpc>
                <a:spcPct val="75000"/>
              </a:lnSpc>
              <a:spcBef>
                <a:spcPts val="1200"/>
              </a:spcBef>
              <a:spcAft>
                <a:spcPts val="0"/>
              </a:spcAft>
              <a:buSzPts val="865"/>
              <a:buNone/>
            </a:pPr>
            <a:r>
              <a:t/>
            </a:r>
            <a:endParaRPr sz="900">
              <a:solidFill>
                <a:schemeClr val="lt1"/>
              </a:solidFill>
            </a:endParaRPr>
          </a:p>
          <a:p>
            <a:pPr indent="0" lvl="0" marL="0" rtl="0" algn="l">
              <a:lnSpc>
                <a:spcPct val="75000"/>
              </a:lnSpc>
              <a:spcBef>
                <a:spcPts val="1200"/>
              </a:spcBef>
              <a:spcAft>
                <a:spcPts val="0"/>
              </a:spcAft>
              <a:buSzPts val="865"/>
              <a:buNone/>
            </a:pPr>
            <a:r>
              <a:rPr lang="en" sz="900" u="sng">
                <a:solidFill>
                  <a:schemeClr val="lt1"/>
                </a:solidFill>
              </a:rPr>
              <a:t>Cover 0:	</a:t>
            </a:r>
            <a:r>
              <a:rPr lang="en" sz="900">
                <a:solidFill>
                  <a:schemeClr val="lt1"/>
                </a:solidFill>
              </a:rPr>
              <a:t>[Go/Fly, Curl, Swing-right,Deep Cross]	</a:t>
            </a:r>
            <a:r>
              <a:rPr lang="en" sz="900" u="sng">
                <a:solidFill>
                  <a:schemeClr val="lt1"/>
                </a:solidFill>
              </a:rPr>
              <a:t>Cover 3:	 </a:t>
            </a:r>
            <a:r>
              <a:rPr lang="en" sz="900">
                <a:solidFill>
                  <a:schemeClr val="lt1"/>
                </a:solidFill>
              </a:rPr>
              <a:t>[run fake, Go/fly, Seam, swing-left]		</a:t>
            </a:r>
            <a:r>
              <a:rPr lang="en" sz="900" u="sng">
                <a:solidFill>
                  <a:schemeClr val="lt1"/>
                </a:solidFill>
              </a:rPr>
              <a:t>Cover 6: </a:t>
            </a:r>
            <a:r>
              <a:rPr lang="en" sz="900">
                <a:solidFill>
                  <a:schemeClr val="lt1"/>
                </a:solidFill>
              </a:rPr>
              <a:t>[comeback, Go/fly, Chuck &amp; release]</a:t>
            </a:r>
            <a:endParaRPr sz="900">
              <a:solidFill>
                <a:schemeClr val="lt1"/>
              </a:solidFill>
            </a:endParaRPr>
          </a:p>
          <a:p>
            <a:pPr indent="0" lvl="0" marL="0" rtl="0" algn="l">
              <a:lnSpc>
                <a:spcPct val="75000"/>
              </a:lnSpc>
              <a:spcBef>
                <a:spcPts val="1200"/>
              </a:spcBef>
              <a:spcAft>
                <a:spcPts val="0"/>
              </a:spcAft>
              <a:buSzPts val="865"/>
              <a:buNone/>
            </a:pPr>
            <a:r>
              <a:t/>
            </a:r>
            <a:endParaRPr sz="900">
              <a:solidFill>
                <a:schemeClr val="lt1"/>
              </a:solidFill>
            </a:endParaRPr>
          </a:p>
          <a:p>
            <a:pPr indent="0" lvl="0" marL="0" rtl="0" algn="l">
              <a:lnSpc>
                <a:spcPct val="75000"/>
              </a:lnSpc>
              <a:spcBef>
                <a:spcPts val="1200"/>
              </a:spcBef>
              <a:spcAft>
                <a:spcPts val="0"/>
              </a:spcAft>
              <a:buSzPts val="865"/>
              <a:buNone/>
            </a:pPr>
            <a:r>
              <a:rPr lang="en" sz="900" u="sng">
                <a:solidFill>
                  <a:schemeClr val="lt1"/>
                </a:solidFill>
              </a:rPr>
              <a:t>Cover 1:</a:t>
            </a:r>
            <a:r>
              <a:rPr lang="en" sz="900">
                <a:solidFill>
                  <a:schemeClr val="lt1"/>
                </a:solidFill>
              </a:rPr>
              <a:t>	[Go/Fly, Deep Cross, Pick, Flat Left]		</a:t>
            </a:r>
            <a:r>
              <a:rPr lang="en" sz="900" u="sng">
                <a:solidFill>
                  <a:schemeClr val="lt1"/>
                </a:solidFill>
              </a:rPr>
              <a:t>Combination: </a:t>
            </a:r>
            <a:r>
              <a:rPr lang="en" sz="900">
                <a:solidFill>
                  <a:schemeClr val="lt1"/>
                </a:solidFill>
              </a:rPr>
              <a:t>[Curl, Slant, Corner]			</a:t>
            </a:r>
            <a:r>
              <a:rPr lang="en" sz="900" u="sng">
                <a:solidFill>
                  <a:schemeClr val="lt1"/>
                </a:solidFill>
              </a:rPr>
              <a:t>Man Cover 2: </a:t>
            </a:r>
            <a:r>
              <a:rPr lang="en" sz="900">
                <a:solidFill>
                  <a:schemeClr val="lt1"/>
                </a:solidFill>
              </a:rPr>
              <a:t>[slant, Go/fly, Post, Curl]</a:t>
            </a:r>
            <a:endParaRPr sz="900">
              <a:solidFill>
                <a:schemeClr val="lt1"/>
              </a:solidFill>
            </a:endParaRPr>
          </a:p>
          <a:p>
            <a:pPr indent="0" lvl="0" marL="0" rtl="0" algn="l">
              <a:lnSpc>
                <a:spcPct val="75000"/>
              </a:lnSpc>
              <a:spcBef>
                <a:spcPts val="1200"/>
              </a:spcBef>
              <a:spcAft>
                <a:spcPts val="0"/>
              </a:spcAft>
              <a:buSzPts val="865"/>
              <a:buNone/>
            </a:pPr>
            <a:r>
              <a:t/>
            </a:r>
            <a:endParaRPr sz="900">
              <a:solidFill>
                <a:schemeClr val="lt1"/>
              </a:solidFill>
            </a:endParaRPr>
          </a:p>
          <a:p>
            <a:pPr indent="0" lvl="0" marL="0" rtl="0" algn="l">
              <a:lnSpc>
                <a:spcPct val="75000"/>
              </a:lnSpc>
              <a:spcBef>
                <a:spcPts val="1200"/>
              </a:spcBef>
              <a:spcAft>
                <a:spcPts val="0"/>
              </a:spcAft>
              <a:buSzPts val="865"/>
              <a:buNone/>
            </a:pPr>
            <a:r>
              <a:rPr lang="en" sz="900" u="sng">
                <a:solidFill>
                  <a:schemeClr val="lt1"/>
                </a:solidFill>
              </a:rPr>
              <a:t>Cover 2:</a:t>
            </a:r>
            <a:r>
              <a:rPr lang="en" sz="900">
                <a:solidFill>
                  <a:schemeClr val="lt1"/>
                </a:solidFill>
              </a:rPr>
              <a:t> </a:t>
            </a:r>
            <a:r>
              <a:rPr lang="en" sz="900">
                <a:solidFill>
                  <a:schemeClr val="lt1"/>
                </a:solidFill>
              </a:rPr>
              <a:t>[Go/Fly, Seam, Curl, Chip-Flat]</a:t>
            </a:r>
            <a:r>
              <a:rPr lang="en" sz="900">
                <a:solidFill>
                  <a:schemeClr val="lt1"/>
                </a:solidFill>
              </a:rPr>
              <a:t>		</a:t>
            </a:r>
            <a:r>
              <a:rPr lang="en" sz="900" u="sng">
                <a:solidFill>
                  <a:schemeClr val="lt1"/>
                </a:solidFill>
              </a:rPr>
              <a:t>Cover 4:</a:t>
            </a:r>
            <a:r>
              <a:rPr lang="en" sz="900">
                <a:solidFill>
                  <a:schemeClr val="lt1"/>
                </a:solidFill>
              </a:rPr>
              <a:t>	 [curl, curl, flat-right, corner post]		</a:t>
            </a:r>
            <a:r>
              <a:rPr lang="en" sz="900" u="sng">
                <a:solidFill>
                  <a:schemeClr val="lt1"/>
                </a:solidFill>
              </a:rPr>
              <a:t>Prevent: </a:t>
            </a:r>
            <a:r>
              <a:rPr lang="en" sz="900">
                <a:solidFill>
                  <a:schemeClr val="lt1"/>
                </a:solidFill>
              </a:rPr>
              <a:t>[chuck &amp; release, Go/fly, Deep Cross, Dig]</a:t>
            </a:r>
            <a:endParaRPr sz="900">
              <a:solidFill>
                <a:schemeClr val="lt1"/>
              </a:solidFill>
            </a:endParaRPr>
          </a:p>
          <a:p>
            <a:pPr indent="0" lvl="0" marL="0" rtl="0" algn="l">
              <a:lnSpc>
                <a:spcPct val="75000"/>
              </a:lnSpc>
              <a:spcBef>
                <a:spcPts val="1200"/>
              </a:spcBef>
              <a:spcAft>
                <a:spcPts val="0"/>
              </a:spcAft>
              <a:buSzPts val="865"/>
              <a:buNone/>
            </a:pPr>
            <a:r>
              <a:t/>
            </a:r>
            <a:endParaRPr sz="900">
              <a:solidFill>
                <a:schemeClr val="lt1"/>
              </a:solidFill>
            </a:endParaRPr>
          </a:p>
          <a:p>
            <a:pPr indent="0" lvl="0" marL="0" rtl="0" algn="l">
              <a:lnSpc>
                <a:spcPct val="75000"/>
              </a:lnSpc>
              <a:spcBef>
                <a:spcPts val="1200"/>
              </a:spcBef>
              <a:spcAft>
                <a:spcPts val="1200"/>
              </a:spcAft>
              <a:buSzPts val="865"/>
              <a:buNone/>
            </a:pPr>
            <a:r>
              <a:rPr lang="en" sz="900" u="sng">
                <a:solidFill>
                  <a:schemeClr val="lt1"/>
                </a:solidFill>
              </a:rPr>
              <a:t>Tampa 2: </a:t>
            </a:r>
            <a:r>
              <a:rPr lang="en" sz="900">
                <a:solidFill>
                  <a:schemeClr val="lt1"/>
                </a:solidFill>
              </a:rPr>
              <a:t>[over ball, flat-right, Go/fly, curl]		</a:t>
            </a:r>
            <a:r>
              <a:rPr lang="en" sz="900" u="sng">
                <a:solidFill>
                  <a:schemeClr val="lt1"/>
                </a:solidFill>
              </a:rPr>
              <a:t>Screen: </a:t>
            </a:r>
            <a:r>
              <a:rPr lang="en" sz="900">
                <a:solidFill>
                  <a:schemeClr val="lt1"/>
                </a:solidFill>
              </a:rPr>
              <a:t>[corner, fade, jet sweep pass]</a:t>
            </a:r>
            <a:endParaRPr sz="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2155650" y="-3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Limitations and Improvements</a:t>
            </a:r>
            <a:endParaRPr u="sng">
              <a:solidFill>
                <a:schemeClr val="lt1"/>
              </a:solidFill>
            </a:endParaRPr>
          </a:p>
        </p:txBody>
      </p:sp>
      <p:sp>
        <p:nvSpPr>
          <p:cNvPr id="143" name="Google Shape;143;p26"/>
          <p:cNvSpPr txBox="1"/>
          <p:nvPr>
            <p:ph idx="1" type="body"/>
          </p:nvPr>
        </p:nvSpPr>
        <p:spPr>
          <a:xfrm>
            <a:off x="269500" y="532825"/>
            <a:ext cx="8759400" cy="318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chemeClr val="lt1"/>
                </a:solidFill>
              </a:rPr>
              <a:t>There are several ways we could improve this analysis. We were also limited by the data.</a:t>
            </a:r>
            <a:endParaRPr sz="15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No tracking data (given us alternative ways to classify routes)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We did not take into account how often a receiver plays, or how a good receiver might ‘warp’ the defence</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We did not take into account how running a play multiple times decreases its effectiveness </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We didn’t look at different formation types (21 personnel v.s 12 personnel for example)</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We did not account for the strength of a given DB and how that might affect plays run by the offense</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Is a route effective or is the defense </a:t>
            </a:r>
            <a:r>
              <a:rPr lang="en" sz="1500">
                <a:solidFill>
                  <a:schemeClr val="lt1"/>
                </a:solidFill>
              </a:rPr>
              <a:t>conceding</a:t>
            </a:r>
            <a:r>
              <a:rPr lang="en" sz="1500">
                <a:solidFill>
                  <a:schemeClr val="lt1"/>
                </a:solidFill>
              </a:rPr>
              <a:t> the play. For example, if I get an 8 yard gain against a ‘prevent’ coverage; is this an effective play or am I doing what the defense wants me to do.</a:t>
            </a:r>
            <a:endParaRPr sz="15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1615225" y="510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References: Additional Datasets Used</a:t>
            </a:r>
            <a:endParaRPr u="sng">
              <a:solidFill>
                <a:schemeClr val="lt1"/>
              </a:solidFill>
            </a:endParaRPr>
          </a:p>
        </p:txBody>
      </p:sp>
      <p:sp>
        <p:nvSpPr>
          <p:cNvPr id="149" name="Google Shape;149;p27"/>
          <p:cNvSpPr txBox="1"/>
          <p:nvPr>
            <p:ph idx="1" type="body"/>
          </p:nvPr>
        </p:nvSpPr>
        <p:spPr>
          <a:xfrm>
            <a:off x="417850" y="1779750"/>
            <a:ext cx="8520600" cy="12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Madden ratings: </a:t>
            </a:r>
            <a:r>
              <a:rPr lang="en" u="sng">
                <a:solidFill>
                  <a:schemeClr val="hlink"/>
                </a:solidFill>
                <a:hlinkClick r:id="rId4"/>
              </a:rPr>
              <a:t>https://maddenratings.weebly.com/</a:t>
            </a:r>
            <a:endParaRPr>
              <a:solidFill>
                <a:schemeClr val="lt1"/>
              </a:solidFill>
            </a:endParaRPr>
          </a:p>
          <a:p>
            <a:pPr indent="0" lvl="0" marL="0" rtl="0" algn="l">
              <a:spcBef>
                <a:spcPts val="1200"/>
              </a:spcBef>
              <a:spcAft>
                <a:spcPts val="1200"/>
              </a:spcAft>
              <a:buNone/>
            </a:pPr>
            <a:r>
              <a:rPr lang="en">
                <a:solidFill>
                  <a:schemeClr val="lt1"/>
                </a:solidFill>
              </a:rPr>
              <a:t>Strength indicators: </a:t>
            </a:r>
            <a:r>
              <a:rPr lang="en" u="sng">
                <a:solidFill>
                  <a:schemeClr val="hlink"/>
                </a:solidFill>
                <a:hlinkClick r:id="rId5"/>
              </a:rPr>
              <a:t>https://www.pro-football-reference.com/years/2020/index.htm</a:t>
            </a:r>
            <a:r>
              <a:rPr lang="en">
                <a:solidFill>
                  <a:schemeClr val="lt1"/>
                </a:solidFill>
              </a:rPr>
              <a:t> </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2059125" y="178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That’s all Folks!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458050" y="-5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Key Assumptions</a:t>
            </a:r>
            <a:endParaRPr u="sng">
              <a:solidFill>
                <a:schemeClr val="lt1"/>
              </a:solidFill>
            </a:endParaRPr>
          </a:p>
        </p:txBody>
      </p:sp>
      <p:sp>
        <p:nvSpPr>
          <p:cNvPr id="61" name="Google Shape;61;p14"/>
          <p:cNvSpPr txBox="1"/>
          <p:nvPr>
            <p:ph idx="1" type="body"/>
          </p:nvPr>
        </p:nvSpPr>
        <p:spPr>
          <a:xfrm>
            <a:off x="402950" y="51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rPr>
              <a:t>Q. Which route combinations were most popular in the NFL in 2020? Of these route combinations, which perform best against each coverage type?</a:t>
            </a:r>
            <a:endParaRPr sz="1600">
              <a:solidFill>
                <a:schemeClr val="lt1"/>
              </a:solidFill>
            </a:endParaRPr>
          </a:p>
          <a:p>
            <a:pPr indent="0" lvl="0" marL="0" rtl="0" algn="l">
              <a:spcBef>
                <a:spcPts val="1200"/>
              </a:spcBef>
              <a:spcAft>
                <a:spcPts val="0"/>
              </a:spcAft>
              <a:buNone/>
            </a:pPr>
            <a:r>
              <a:rPr lang="en" sz="1600">
                <a:solidFill>
                  <a:schemeClr val="lt1"/>
                </a:solidFill>
              </a:rPr>
              <a:t>We assumed: </a:t>
            </a:r>
            <a:endParaRPr sz="1600">
              <a:solidFill>
                <a:schemeClr val="lt1"/>
              </a:solidFill>
            </a:endParaRPr>
          </a:p>
          <a:p>
            <a:pPr indent="-330200" lvl="0" marL="457200" rtl="0" algn="l">
              <a:spcBef>
                <a:spcPts val="1200"/>
              </a:spcBef>
              <a:spcAft>
                <a:spcPts val="0"/>
              </a:spcAft>
              <a:buClr>
                <a:schemeClr val="lt1"/>
              </a:buClr>
              <a:buSzPts val="1600"/>
              <a:buChar char="●"/>
            </a:pPr>
            <a:r>
              <a:rPr lang="en" sz="1600">
                <a:solidFill>
                  <a:schemeClr val="lt1"/>
                </a:solidFill>
              </a:rPr>
              <a:t>A route combination was a list of routes run on the play</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Over a large enough sample, weather would play only a small part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Turnovers, TDs were less sticky then pass break ups and first downs</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Receivers mainly played one position (i.e slot or out wide)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All plays are equally weighted (i.e a 10 yard gain in the 4th quarter is the same as a 10 yard game in the first - although this is handled by EPA)</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021550" y="58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Exploratory Data Analysis (EDA)</a:t>
            </a:r>
            <a:endParaRPr u="sng">
              <a:solidFill>
                <a:schemeClr val="lt1"/>
              </a:solidFill>
            </a:endParaRPr>
          </a:p>
        </p:txBody>
      </p:sp>
      <p:sp>
        <p:nvSpPr>
          <p:cNvPr id="67" name="Google Shape;67;p15"/>
          <p:cNvSpPr txBox="1"/>
          <p:nvPr>
            <p:ph idx="1" type="body"/>
          </p:nvPr>
        </p:nvSpPr>
        <p:spPr>
          <a:xfrm>
            <a:off x="311700" y="56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Insights: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Slot receivers are generally </a:t>
            </a:r>
            <a:r>
              <a:rPr lang="en">
                <a:solidFill>
                  <a:schemeClr val="lt1"/>
                </a:solidFill>
              </a:rPr>
              <a:t>better</a:t>
            </a:r>
            <a:r>
              <a:rPr lang="en">
                <a:solidFill>
                  <a:schemeClr val="lt1"/>
                </a:solidFill>
              </a:rPr>
              <a:t> than wide outs against Tampa 2. TEs are the best receivers in general against cover 0, cover 1 &amp; cover 2.</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There is not much variation in terms of route length decisions between any part of the field</a:t>
            </a:r>
            <a:endParaRPr>
              <a:solidFill>
                <a:schemeClr val="lt1"/>
              </a:solidFill>
            </a:endParaRPr>
          </a:p>
        </p:txBody>
      </p:sp>
      <p:pic>
        <p:nvPicPr>
          <p:cNvPr id="68" name="Google Shape;68;p15"/>
          <p:cNvPicPr preferRelativeResize="0"/>
          <p:nvPr/>
        </p:nvPicPr>
        <p:blipFill>
          <a:blip r:embed="rId4">
            <a:alphaModFix/>
          </a:blip>
          <a:stretch>
            <a:fillRect/>
          </a:stretch>
        </p:blipFill>
        <p:spPr>
          <a:xfrm>
            <a:off x="106150" y="2489725"/>
            <a:ext cx="4277699" cy="2653775"/>
          </a:xfrm>
          <a:prstGeom prst="rect">
            <a:avLst/>
          </a:prstGeom>
          <a:noFill/>
          <a:ln>
            <a:noFill/>
          </a:ln>
        </p:spPr>
      </p:pic>
      <p:pic>
        <p:nvPicPr>
          <p:cNvPr id="69" name="Google Shape;69;p15"/>
          <p:cNvPicPr preferRelativeResize="0"/>
          <p:nvPr/>
        </p:nvPicPr>
        <p:blipFill>
          <a:blip r:embed="rId5">
            <a:alphaModFix/>
          </a:blip>
          <a:stretch>
            <a:fillRect/>
          </a:stretch>
        </p:blipFill>
        <p:spPr>
          <a:xfrm>
            <a:off x="4572000" y="2774825"/>
            <a:ext cx="4473350" cy="236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2937600" y="11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EDA II</a:t>
            </a:r>
            <a:endParaRPr u="sng">
              <a:solidFill>
                <a:schemeClr val="lt1"/>
              </a:solidFill>
            </a:endParaRPr>
          </a:p>
        </p:txBody>
      </p:sp>
      <p:sp>
        <p:nvSpPr>
          <p:cNvPr id="75" name="Google Shape;75;p16"/>
          <p:cNvSpPr txBox="1"/>
          <p:nvPr>
            <p:ph idx="1" type="body"/>
          </p:nvPr>
        </p:nvSpPr>
        <p:spPr>
          <a:xfrm>
            <a:off x="311700" y="68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These are the best routes/route combinations based by EPA. Here we are showing Cover 2 as an example.</a:t>
            </a:r>
            <a:endParaRPr>
              <a:solidFill>
                <a:schemeClr val="lt1"/>
              </a:solidFill>
            </a:endParaRPr>
          </a:p>
          <a:p>
            <a:pPr indent="0" lvl="0" marL="0" rtl="0" algn="l">
              <a:spcBef>
                <a:spcPts val="1200"/>
              </a:spcBef>
              <a:spcAft>
                <a:spcPts val="1200"/>
              </a:spcAft>
              <a:buNone/>
            </a:pPr>
            <a:r>
              <a:rPr lang="en">
                <a:solidFill>
                  <a:schemeClr val="lt1"/>
                </a:solidFill>
              </a:rPr>
              <a:t>Optimal route combination: [Go/Fly, Seam, Curl, Chip-Flat]</a:t>
            </a:r>
            <a:endParaRPr>
              <a:solidFill>
                <a:schemeClr val="lt1"/>
              </a:solidFill>
            </a:endParaRPr>
          </a:p>
        </p:txBody>
      </p:sp>
      <p:pic>
        <p:nvPicPr>
          <p:cNvPr id="76" name="Google Shape;76;p16"/>
          <p:cNvPicPr preferRelativeResize="0"/>
          <p:nvPr/>
        </p:nvPicPr>
        <p:blipFill>
          <a:blip r:embed="rId4">
            <a:alphaModFix/>
          </a:blip>
          <a:stretch>
            <a:fillRect/>
          </a:stretch>
        </p:blipFill>
        <p:spPr>
          <a:xfrm>
            <a:off x="94500" y="2377900"/>
            <a:ext cx="3800475" cy="695325"/>
          </a:xfrm>
          <a:prstGeom prst="rect">
            <a:avLst/>
          </a:prstGeom>
          <a:noFill/>
          <a:ln>
            <a:noFill/>
          </a:ln>
        </p:spPr>
      </p:pic>
      <p:pic>
        <p:nvPicPr>
          <p:cNvPr id="77" name="Google Shape;77;p16"/>
          <p:cNvPicPr preferRelativeResize="0"/>
          <p:nvPr/>
        </p:nvPicPr>
        <p:blipFill>
          <a:blip r:embed="rId5">
            <a:alphaModFix/>
          </a:blip>
          <a:stretch>
            <a:fillRect/>
          </a:stretch>
        </p:blipFill>
        <p:spPr>
          <a:xfrm>
            <a:off x="3333275" y="3372850"/>
            <a:ext cx="2382006" cy="732925"/>
          </a:xfrm>
          <a:prstGeom prst="rect">
            <a:avLst/>
          </a:prstGeom>
          <a:noFill/>
          <a:ln>
            <a:noFill/>
          </a:ln>
        </p:spPr>
      </p:pic>
      <p:pic>
        <p:nvPicPr>
          <p:cNvPr id="78" name="Google Shape;78;p16"/>
          <p:cNvPicPr preferRelativeResize="0"/>
          <p:nvPr/>
        </p:nvPicPr>
        <p:blipFill>
          <a:blip r:embed="rId6">
            <a:alphaModFix/>
          </a:blip>
          <a:stretch>
            <a:fillRect/>
          </a:stretch>
        </p:blipFill>
        <p:spPr>
          <a:xfrm>
            <a:off x="5470325" y="2377888"/>
            <a:ext cx="3533775" cy="77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2496650" y="9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Feature Engineering</a:t>
            </a:r>
            <a:endParaRPr u="sng">
              <a:solidFill>
                <a:schemeClr val="lt1"/>
              </a:solidFill>
            </a:endParaRPr>
          </a:p>
        </p:txBody>
      </p:sp>
      <p:sp>
        <p:nvSpPr>
          <p:cNvPr id="84" name="Google Shape;84;p17"/>
          <p:cNvSpPr txBox="1"/>
          <p:nvPr>
            <p:ph idx="1" type="body"/>
          </p:nvPr>
        </p:nvSpPr>
        <p:spPr>
          <a:xfrm>
            <a:off x="248550" y="723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We added a variety of features to help train the ML models and draw insights from the data. In particular, we calculated results which depended solely on the Coverage Scheme. Some examples of new features we used:</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Air yards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YAC (yards after the catch)</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Pressure rate per Coverage Type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Pass breakups per coverage type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...Many more</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2446150" y="11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Feature Engineering II</a:t>
            </a:r>
            <a:endParaRPr u="sng">
              <a:solidFill>
                <a:schemeClr val="lt1"/>
              </a:solidFill>
            </a:endParaRPr>
          </a:p>
        </p:txBody>
      </p:sp>
      <p:sp>
        <p:nvSpPr>
          <p:cNvPr id="90" name="Google Shape;90;p18"/>
          <p:cNvSpPr txBox="1"/>
          <p:nvPr>
            <p:ph idx="1" type="body"/>
          </p:nvPr>
        </p:nvSpPr>
        <p:spPr>
          <a:xfrm>
            <a:off x="311700" y="68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In addition to defining new features, we also </a:t>
            </a:r>
            <a:r>
              <a:rPr lang="en">
                <a:solidFill>
                  <a:schemeClr val="lt1"/>
                </a:solidFill>
              </a:rPr>
              <a:t>changed</a:t>
            </a:r>
            <a:r>
              <a:rPr lang="en">
                <a:solidFill>
                  <a:schemeClr val="lt1"/>
                </a:solidFill>
              </a:rPr>
              <a:t> some of the pre </a:t>
            </a:r>
            <a:r>
              <a:rPr lang="en">
                <a:solidFill>
                  <a:schemeClr val="lt1"/>
                </a:solidFill>
              </a:rPr>
              <a:t>existing</a:t>
            </a:r>
            <a:r>
              <a:rPr lang="en">
                <a:solidFill>
                  <a:schemeClr val="lt1"/>
                </a:solidFill>
              </a:rPr>
              <a:t> columns. Here we are showing a scatter plot of the KMeans clusters for routes based on air yards (these are classified as Short, Medium, Long routes). As well as a histogram of Points above Average for WRs.</a:t>
            </a:r>
            <a:endParaRPr>
              <a:solidFill>
                <a:schemeClr val="lt1"/>
              </a:solidFill>
            </a:endParaRPr>
          </a:p>
        </p:txBody>
      </p:sp>
      <p:pic>
        <p:nvPicPr>
          <p:cNvPr id="91" name="Google Shape;91;p18"/>
          <p:cNvPicPr preferRelativeResize="0"/>
          <p:nvPr/>
        </p:nvPicPr>
        <p:blipFill>
          <a:blip r:embed="rId4">
            <a:alphaModFix/>
          </a:blip>
          <a:stretch>
            <a:fillRect/>
          </a:stretch>
        </p:blipFill>
        <p:spPr>
          <a:xfrm>
            <a:off x="99375" y="2508600"/>
            <a:ext cx="5025549" cy="2579650"/>
          </a:xfrm>
          <a:prstGeom prst="rect">
            <a:avLst/>
          </a:prstGeom>
          <a:noFill/>
          <a:ln>
            <a:noFill/>
          </a:ln>
        </p:spPr>
      </p:pic>
      <p:pic>
        <p:nvPicPr>
          <p:cNvPr id="92" name="Google Shape;92;p18"/>
          <p:cNvPicPr preferRelativeResize="0"/>
          <p:nvPr/>
        </p:nvPicPr>
        <p:blipFill>
          <a:blip r:embed="rId5">
            <a:alphaModFix/>
          </a:blip>
          <a:stretch>
            <a:fillRect/>
          </a:stretch>
        </p:blipFill>
        <p:spPr>
          <a:xfrm>
            <a:off x="5270175" y="2117075"/>
            <a:ext cx="3708125" cy="29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373167" y="78800"/>
            <a:ext cx="316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Percentile Plots</a:t>
            </a:r>
            <a:endParaRPr u="sng">
              <a:solidFill>
                <a:schemeClr val="lt1"/>
              </a:solidFill>
            </a:endParaRPr>
          </a:p>
        </p:txBody>
      </p:sp>
      <p:sp>
        <p:nvSpPr>
          <p:cNvPr id="98" name="Google Shape;98;p19"/>
          <p:cNvSpPr txBox="1"/>
          <p:nvPr>
            <p:ph idx="1" type="body"/>
          </p:nvPr>
        </p:nvSpPr>
        <p:spPr>
          <a:xfrm>
            <a:off x="311700" y="651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Plotting the most important features per coverage type based on percentiles relative to other coverages. Further split by Field Position (Redzone, Own Endzone, Middle of the Field)</a:t>
            </a:r>
            <a:endParaRPr>
              <a:solidFill>
                <a:schemeClr val="lt1"/>
              </a:solidFill>
            </a:endParaRPr>
          </a:p>
        </p:txBody>
      </p:sp>
      <p:pic>
        <p:nvPicPr>
          <p:cNvPr id="99" name="Google Shape;99;p19"/>
          <p:cNvPicPr preferRelativeResize="0"/>
          <p:nvPr/>
        </p:nvPicPr>
        <p:blipFill>
          <a:blip r:embed="rId4">
            <a:alphaModFix/>
          </a:blip>
          <a:stretch>
            <a:fillRect/>
          </a:stretch>
        </p:blipFill>
        <p:spPr>
          <a:xfrm>
            <a:off x="0" y="1957625"/>
            <a:ext cx="9144000" cy="31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20828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Percentile Plots: Insights</a:t>
            </a:r>
            <a:endParaRPr u="sng">
              <a:solidFill>
                <a:schemeClr val="lt1"/>
              </a:solidFill>
            </a:endParaRPr>
          </a:p>
        </p:txBody>
      </p:sp>
      <p:sp>
        <p:nvSpPr>
          <p:cNvPr id="105" name="Google Shape;105;p20"/>
          <p:cNvSpPr txBox="1"/>
          <p:nvPr>
            <p:ph idx="1" type="body"/>
          </p:nvPr>
        </p:nvSpPr>
        <p:spPr>
          <a:xfrm>
            <a:off x="263450" y="582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lt1"/>
                </a:solidFill>
              </a:rPr>
              <a:t>We have determined that:</a:t>
            </a:r>
            <a:endParaRPr sz="1700">
              <a:solidFill>
                <a:schemeClr val="lt1"/>
              </a:solidFill>
            </a:endParaRPr>
          </a:p>
          <a:p>
            <a:pPr indent="-336550" lvl="0" marL="457200" rtl="0" algn="l">
              <a:spcBef>
                <a:spcPts val="1200"/>
              </a:spcBef>
              <a:spcAft>
                <a:spcPts val="0"/>
              </a:spcAft>
              <a:buClr>
                <a:schemeClr val="lt1"/>
              </a:buClr>
              <a:buSzPts val="1700"/>
              <a:buChar char="●"/>
            </a:pPr>
            <a:r>
              <a:rPr lang="en" sz="1700">
                <a:solidFill>
                  <a:schemeClr val="lt1"/>
                </a:solidFill>
              </a:rPr>
              <a:t>The cover schemes (cover 0, cover 1 for example) tend to be more steady, while schemes like Tampa 2, Combination can wildly </a:t>
            </a:r>
            <a:r>
              <a:rPr lang="en" sz="1700">
                <a:solidFill>
                  <a:schemeClr val="lt1"/>
                </a:solidFill>
              </a:rPr>
              <a:t>fluctuate</a:t>
            </a:r>
            <a:r>
              <a:rPr lang="en" sz="1700">
                <a:solidFill>
                  <a:schemeClr val="lt1"/>
                </a:solidFill>
              </a:rPr>
              <a:t> in effectiveness based on field position</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The more DBs you have in coverage tends to limit targets; but you end up giving up high EPA plays/ many first downs </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Prevent has a high pass break up rate; but also a high target rate. This tells us that game situation plays a huge role in what play schemes and coverages are run.</a:t>
            </a:r>
            <a:endParaRPr sz="17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1726225" y="6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lt1"/>
                </a:solidFill>
              </a:rPr>
              <a:t>ML Model: Expected Yards</a:t>
            </a:r>
            <a:endParaRPr u="sng">
              <a:solidFill>
                <a:schemeClr val="lt1"/>
              </a:solidFill>
            </a:endParaRPr>
          </a:p>
        </p:txBody>
      </p:sp>
      <p:sp>
        <p:nvSpPr>
          <p:cNvPr id="111" name="Google Shape;111;p21"/>
          <p:cNvSpPr txBox="1"/>
          <p:nvPr>
            <p:ph idx="1" type="body"/>
          </p:nvPr>
        </p:nvSpPr>
        <p:spPr>
          <a:xfrm>
            <a:off x="311700" y="6388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blue line is the average Offensive Yardage for all route combinations against each coverage. The black dots are the models output for the combinations of routes that have the highest average EPA (i.e see EDA II slide)</a:t>
            </a:r>
            <a:endParaRPr>
              <a:solidFill>
                <a:schemeClr val="lt1"/>
              </a:solidFill>
            </a:endParaRPr>
          </a:p>
        </p:txBody>
      </p:sp>
      <p:pic>
        <p:nvPicPr>
          <p:cNvPr id="112" name="Google Shape;112;p21"/>
          <p:cNvPicPr preferRelativeResize="0"/>
          <p:nvPr/>
        </p:nvPicPr>
        <p:blipFill>
          <a:blip r:embed="rId4">
            <a:alphaModFix/>
          </a:blip>
          <a:stretch>
            <a:fillRect/>
          </a:stretch>
        </p:blipFill>
        <p:spPr>
          <a:xfrm>
            <a:off x="146938" y="2029850"/>
            <a:ext cx="8850123" cy="298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