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648-7ACB-45E1-B8F2-58DF75456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05CC1-4711-4EFE-9404-3E4DD596C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39B30-9D24-4FD6-A10D-DF33E1F62828}"/>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E522987D-6E3F-4076-9363-CD515D2B1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00B91-4B56-4380-954F-03978075F1B5}"/>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398879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313C-405A-46A9-8B35-2C6453306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23FA09-DB2A-4D12-91C7-D73CB5447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4EB0F-82D8-4A1C-8AA3-059271F4BA66}"/>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43912173-3AE7-4338-A391-191DDA085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229C6-6EFE-4900-91BB-AC815C983FCE}"/>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166980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6E759-1F94-4AD2-A9A9-76987607C1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CBF98-7FFB-40F0-810C-B1ADEDD62E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D7860-9CA1-4C35-9EFB-396DBE7814A5}"/>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B2C69CC0-A458-4F15-814E-BF225E0EC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41AF5-72F8-4C17-B006-41FD7527E898}"/>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231854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544-4597-48C4-AC57-106285B14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6F46F0-F9B9-4ED5-A358-868D215DEC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BD129-042B-453C-AEB8-9A7C29F97F31}"/>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872D4B28-D672-4857-99EF-17FB69A64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B2C7F-630F-42E3-9EE1-1E70F682885A}"/>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402990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7456-18EC-4B8F-80EE-5617AB3B3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1FEB8-9F7F-496C-AB9E-A3A34167E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7C33E6-575F-47FB-BCFB-4B86D75E843A}"/>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F6162FC3-E6E9-43A9-BA67-61AFAD46F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A350B-C338-4925-A72E-0028532429EC}"/>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388794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4608-BFCE-4A5E-8A4A-65AB239BB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6BB5-AE7D-45E6-9D3A-52A54AFA9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5D5C6-1423-46DB-B214-AF580A52C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2181E-A791-4FFC-9649-A73D4B6AFEE3}"/>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6" name="Footer Placeholder 5">
            <a:extLst>
              <a:ext uri="{FF2B5EF4-FFF2-40B4-BE49-F238E27FC236}">
                <a16:creationId xmlns:a16="http://schemas.microsoft.com/office/drawing/2014/main" id="{7991C739-6E53-4F9A-BA4E-F4D206174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1163A-EC87-48BB-8050-354422180F2A}"/>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362785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EC9E-AC53-4D8E-8741-21E93EECE0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75FD2F-C2F9-4B10-983F-CE2C111AE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2BBB2-6539-47E5-8AC5-05F091723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F429C-F8C7-49C8-B525-A46C9779C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34936-9C89-4A61-A971-69C271672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2ADC3-8CF5-4E36-8C3D-CB03BF828F6D}"/>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8" name="Footer Placeholder 7">
            <a:extLst>
              <a:ext uri="{FF2B5EF4-FFF2-40B4-BE49-F238E27FC236}">
                <a16:creationId xmlns:a16="http://schemas.microsoft.com/office/drawing/2014/main" id="{CB20F42A-7131-44EB-867C-45081F4A78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52EA5B-E693-4A69-B5E8-0B6BF0B9063B}"/>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182945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BBD8-CACD-43BD-8C25-B9B7FA521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8E468-C718-42B6-B782-42A44C309855}"/>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4" name="Footer Placeholder 3">
            <a:extLst>
              <a:ext uri="{FF2B5EF4-FFF2-40B4-BE49-F238E27FC236}">
                <a16:creationId xmlns:a16="http://schemas.microsoft.com/office/drawing/2014/main" id="{79DDBAA3-DA1B-4888-84FF-0994147447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CEDF7-4407-4AA6-9162-F09E58D2FA41}"/>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395810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0153F-E4C1-488D-AB75-E04C2BCAA40F}"/>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3" name="Footer Placeholder 2">
            <a:extLst>
              <a:ext uri="{FF2B5EF4-FFF2-40B4-BE49-F238E27FC236}">
                <a16:creationId xmlns:a16="http://schemas.microsoft.com/office/drawing/2014/main" id="{C568A864-80DB-4278-B6C4-ECDEDC856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03DA5C-B820-4C9E-9B06-F6A16C1470D4}"/>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169843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46B4-0F60-43AF-9AFF-1795A6F73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0814B-81D8-4726-8145-882013F87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8AB15-5E9E-436E-9A56-C10D3F417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4C85C-4362-42E6-9DA4-4A3066BC19F1}"/>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6" name="Footer Placeholder 5">
            <a:extLst>
              <a:ext uri="{FF2B5EF4-FFF2-40B4-BE49-F238E27FC236}">
                <a16:creationId xmlns:a16="http://schemas.microsoft.com/office/drawing/2014/main" id="{E1FDDAC3-FB2A-405A-800A-A3CB77D66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8E028-13D7-4CFA-ABBA-8D94900B87B4}"/>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313722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3732-6943-434F-9CD2-5411095AE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09D05-243A-4716-A613-D89081660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4FD19-4A27-4D41-9133-86A8C2AF4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87C01-8CC7-449F-860B-2FD31A9C5C66}"/>
              </a:ext>
            </a:extLst>
          </p:cNvPr>
          <p:cNvSpPr>
            <a:spLocks noGrp="1"/>
          </p:cNvSpPr>
          <p:nvPr>
            <p:ph type="dt" sz="half" idx="10"/>
          </p:nvPr>
        </p:nvSpPr>
        <p:spPr/>
        <p:txBody>
          <a:bodyPr/>
          <a:lstStyle/>
          <a:p>
            <a:fld id="{16C07E75-924C-422D-91B7-491BE36DF6F0}" type="datetimeFigureOut">
              <a:rPr lang="en-US" smtClean="0"/>
              <a:t>7/23/2021</a:t>
            </a:fld>
            <a:endParaRPr lang="en-US"/>
          </a:p>
        </p:txBody>
      </p:sp>
      <p:sp>
        <p:nvSpPr>
          <p:cNvPr id="6" name="Footer Placeholder 5">
            <a:extLst>
              <a:ext uri="{FF2B5EF4-FFF2-40B4-BE49-F238E27FC236}">
                <a16:creationId xmlns:a16="http://schemas.microsoft.com/office/drawing/2014/main" id="{92F87654-398B-47AB-A71F-2E31BF40C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620A4-A078-4C74-A286-572DB55D4B2F}"/>
              </a:ext>
            </a:extLst>
          </p:cNvPr>
          <p:cNvSpPr>
            <a:spLocks noGrp="1"/>
          </p:cNvSpPr>
          <p:nvPr>
            <p:ph type="sldNum" sz="quarter" idx="12"/>
          </p:nvPr>
        </p:nvSpPr>
        <p:spPr/>
        <p:txBody>
          <a:bodyPr/>
          <a:lstStyle/>
          <a:p>
            <a:fld id="{CE9293C9-0E48-4875-95F5-58BAE561B288}" type="slidenum">
              <a:rPr lang="en-US" smtClean="0"/>
              <a:t>‹#›</a:t>
            </a:fld>
            <a:endParaRPr lang="en-US"/>
          </a:p>
        </p:txBody>
      </p:sp>
    </p:spTree>
    <p:extLst>
      <p:ext uri="{BB962C8B-B14F-4D97-AF65-F5344CB8AC3E}">
        <p14:creationId xmlns:p14="http://schemas.microsoft.com/office/powerpoint/2010/main" val="216322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A82BC-D27E-4FF0-988F-EF84984E2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58DEB1-36CC-4D7A-BEC0-9531E9EE0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9C080-91DF-4224-ABD3-26ABA0231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07E75-924C-422D-91B7-491BE36DF6F0}" type="datetimeFigureOut">
              <a:rPr lang="en-US" smtClean="0"/>
              <a:t>7/23/2021</a:t>
            </a:fld>
            <a:endParaRPr lang="en-US"/>
          </a:p>
        </p:txBody>
      </p:sp>
      <p:sp>
        <p:nvSpPr>
          <p:cNvPr id="5" name="Footer Placeholder 4">
            <a:extLst>
              <a:ext uri="{FF2B5EF4-FFF2-40B4-BE49-F238E27FC236}">
                <a16:creationId xmlns:a16="http://schemas.microsoft.com/office/drawing/2014/main" id="{2981ED71-7690-42C8-8C78-1F25DCE89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278844-415E-49F7-8A66-4CE577D96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293C9-0E48-4875-95F5-58BAE561B288}" type="slidenum">
              <a:rPr lang="en-US" smtClean="0"/>
              <a:t>‹#›</a:t>
            </a:fld>
            <a:endParaRPr lang="en-US"/>
          </a:p>
        </p:txBody>
      </p:sp>
    </p:spTree>
    <p:extLst>
      <p:ext uri="{BB962C8B-B14F-4D97-AF65-F5344CB8AC3E}">
        <p14:creationId xmlns:p14="http://schemas.microsoft.com/office/powerpoint/2010/main" val="680173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084DDC-2362-4AD3-8717-1922954A6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CF31D8-4EF3-4A79-9DFD-979BDEBCD730}"/>
              </a:ext>
            </a:extLst>
          </p:cNvPr>
          <p:cNvSpPr>
            <a:spLocks noGrp="1"/>
          </p:cNvSpPr>
          <p:nvPr>
            <p:ph type="ctrTitle"/>
          </p:nvPr>
        </p:nvSpPr>
        <p:spPr>
          <a:xfrm>
            <a:off x="1524000" y="261229"/>
            <a:ext cx="9144000" cy="2387600"/>
          </a:xfrm>
        </p:spPr>
        <p:txBody>
          <a:bodyPr/>
          <a:lstStyle/>
          <a:p>
            <a:r>
              <a:rPr lang="en-US" dirty="0"/>
              <a:t>Route Combination Performance</a:t>
            </a:r>
          </a:p>
        </p:txBody>
      </p:sp>
      <p:sp>
        <p:nvSpPr>
          <p:cNvPr id="3" name="Subtitle 2">
            <a:extLst>
              <a:ext uri="{FF2B5EF4-FFF2-40B4-BE49-F238E27FC236}">
                <a16:creationId xmlns:a16="http://schemas.microsoft.com/office/drawing/2014/main" id="{A160B626-96AF-44D5-8FD2-B41EF186BB05}"/>
              </a:ext>
            </a:extLst>
          </p:cNvPr>
          <p:cNvSpPr>
            <a:spLocks noGrp="1"/>
          </p:cNvSpPr>
          <p:nvPr>
            <p:ph type="subTitle" idx="1"/>
          </p:nvPr>
        </p:nvSpPr>
        <p:spPr>
          <a:xfrm>
            <a:off x="1692675" y="5202238"/>
            <a:ext cx="9144000" cy="1655762"/>
          </a:xfrm>
        </p:spPr>
        <p:txBody>
          <a:bodyPr/>
          <a:lstStyle/>
          <a:p>
            <a:r>
              <a:rPr lang="en-US" dirty="0"/>
              <a:t>2021 Sports Info Solutions Analytics Challenge</a:t>
            </a:r>
          </a:p>
          <a:p>
            <a:endParaRPr lang="en-US" dirty="0"/>
          </a:p>
          <a:p>
            <a:r>
              <a:rPr lang="en-US" dirty="0"/>
              <a:t>Taylor Williams</a:t>
            </a:r>
          </a:p>
        </p:txBody>
      </p:sp>
    </p:spTree>
    <p:extLst>
      <p:ext uri="{BB962C8B-B14F-4D97-AF65-F5344CB8AC3E}">
        <p14:creationId xmlns:p14="http://schemas.microsoft.com/office/powerpoint/2010/main" val="311057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4598-2CD3-42DA-86F5-FC8D035425D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0588465-BDC3-4F15-B8D3-131D775A6286}"/>
              </a:ext>
            </a:extLst>
          </p:cNvPr>
          <p:cNvSpPr>
            <a:spLocks noGrp="1"/>
          </p:cNvSpPr>
          <p:nvPr>
            <p:ph idx="1"/>
          </p:nvPr>
        </p:nvSpPr>
        <p:spPr/>
        <p:txBody>
          <a:bodyPr/>
          <a:lstStyle/>
          <a:p>
            <a:r>
              <a:rPr lang="en-US" dirty="0"/>
              <a:t>Much more can be done to analyze the performance of route combinations</a:t>
            </a:r>
          </a:p>
          <a:p>
            <a:pPr lvl="1"/>
            <a:r>
              <a:rPr lang="en-US" dirty="0"/>
              <a:t>One area would be to differentiate between the left and right sides of the field for the Target Area definitions, rather than just grouping as outside</a:t>
            </a:r>
          </a:p>
          <a:p>
            <a:pPr lvl="1"/>
            <a:r>
              <a:rPr lang="en-US" dirty="0"/>
              <a:t>I didn’t consider the importance of which route was targeted on a play. Perhaps in certain combinations there is a specific route that is much more effective to target than the others</a:t>
            </a:r>
          </a:p>
          <a:p>
            <a:pPr lvl="1"/>
            <a:r>
              <a:rPr lang="en-US" dirty="0"/>
              <a:t>I compared how the clusters did across all plays in various metrics (EPA, success rate, yards) but didn’t model the expected performance based on situation to assess how the clusters perform relative to a baseline expectation</a:t>
            </a:r>
          </a:p>
        </p:txBody>
      </p:sp>
    </p:spTree>
    <p:extLst>
      <p:ext uri="{BB962C8B-B14F-4D97-AF65-F5344CB8AC3E}">
        <p14:creationId xmlns:p14="http://schemas.microsoft.com/office/powerpoint/2010/main" val="2949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0D27-E4CE-42FD-816B-0CFD057AA6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7CDCE1-BBDC-4E77-84C3-3023102D5182}"/>
              </a:ext>
            </a:extLst>
          </p:cNvPr>
          <p:cNvSpPr>
            <a:spLocks noGrp="1"/>
          </p:cNvSpPr>
          <p:nvPr>
            <p:ph idx="1"/>
          </p:nvPr>
        </p:nvSpPr>
        <p:spPr/>
        <p:txBody>
          <a:bodyPr>
            <a:normAutofit fontScale="92500" lnSpcReduction="10000"/>
          </a:bodyPr>
          <a:lstStyle/>
          <a:p>
            <a:r>
              <a:rPr lang="en-US" dirty="0"/>
              <a:t>By grouping routes into Target Areas based on where the route started and finished, plays can be described by the number of skill players in each Target Area</a:t>
            </a:r>
          </a:p>
          <a:p>
            <a:r>
              <a:rPr lang="en-US" dirty="0"/>
              <a:t>Using those totals, plays can be clustered to determine similar combinations of routes utilized on plays</a:t>
            </a:r>
          </a:p>
          <a:p>
            <a:r>
              <a:rPr lang="en-US" dirty="0"/>
              <a:t>I found that often plays had two crossing routes and a short outside route (Cluster 2), three short outside routes (Cluster 4), two deep routes, a short outside route, and a backfield route (Cluster 1), or five non-routes on runs and screens (Cluster 3)</a:t>
            </a:r>
          </a:p>
          <a:p>
            <a:r>
              <a:rPr lang="en-US" dirty="0"/>
              <a:t>Each cluster performs better from an EPA perspective against different coverage schemes. Crossing routes against Cover 1, a variety against Cover 2, and short outside routes against Tampa 2</a:t>
            </a:r>
          </a:p>
        </p:txBody>
      </p:sp>
    </p:spTree>
    <p:extLst>
      <p:ext uri="{BB962C8B-B14F-4D97-AF65-F5344CB8AC3E}">
        <p14:creationId xmlns:p14="http://schemas.microsoft.com/office/powerpoint/2010/main" val="172756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BEB7-2BBB-4194-A0C8-F84CBC1D1EC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1040251-73F6-42BA-8557-867F9AB195CB}"/>
              </a:ext>
            </a:extLst>
          </p:cNvPr>
          <p:cNvSpPr>
            <a:spLocks noGrp="1"/>
          </p:cNvSpPr>
          <p:nvPr>
            <p:ph idx="1"/>
          </p:nvPr>
        </p:nvSpPr>
        <p:spPr/>
        <p:txBody>
          <a:bodyPr/>
          <a:lstStyle/>
          <a:p>
            <a:r>
              <a:rPr lang="en-US" dirty="0"/>
              <a:t>Opportunity Statement</a:t>
            </a:r>
          </a:p>
          <a:p>
            <a:r>
              <a:rPr lang="en-US" dirty="0"/>
              <a:t>Target Area Grouping</a:t>
            </a:r>
          </a:p>
          <a:p>
            <a:r>
              <a:rPr lang="en-US" dirty="0"/>
              <a:t>Route Combination Clustering</a:t>
            </a:r>
          </a:p>
          <a:p>
            <a:r>
              <a:rPr lang="en-US" dirty="0"/>
              <a:t>Cluster Performance</a:t>
            </a:r>
          </a:p>
          <a:p>
            <a:r>
              <a:rPr lang="en-US" dirty="0"/>
              <a:t>Future Work</a:t>
            </a:r>
          </a:p>
          <a:p>
            <a:r>
              <a:rPr lang="en-US" dirty="0"/>
              <a:t>Conclusion</a:t>
            </a:r>
          </a:p>
        </p:txBody>
      </p:sp>
    </p:spTree>
    <p:extLst>
      <p:ext uri="{BB962C8B-B14F-4D97-AF65-F5344CB8AC3E}">
        <p14:creationId xmlns:p14="http://schemas.microsoft.com/office/powerpoint/2010/main" val="192751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7ABC-BD71-48A6-BF47-740832D88F3B}"/>
              </a:ext>
            </a:extLst>
          </p:cNvPr>
          <p:cNvSpPr>
            <a:spLocks noGrp="1"/>
          </p:cNvSpPr>
          <p:nvPr>
            <p:ph type="title"/>
          </p:nvPr>
        </p:nvSpPr>
        <p:spPr/>
        <p:txBody>
          <a:bodyPr/>
          <a:lstStyle/>
          <a:p>
            <a:r>
              <a:rPr lang="en-US" dirty="0"/>
              <a:t>Opportunity Statement</a:t>
            </a:r>
          </a:p>
        </p:txBody>
      </p:sp>
      <p:sp>
        <p:nvSpPr>
          <p:cNvPr id="3" name="Content Placeholder 2">
            <a:extLst>
              <a:ext uri="{FF2B5EF4-FFF2-40B4-BE49-F238E27FC236}">
                <a16:creationId xmlns:a16="http://schemas.microsoft.com/office/drawing/2014/main" id="{6685C4B1-7EBE-457B-AC42-68971BB635F6}"/>
              </a:ext>
            </a:extLst>
          </p:cNvPr>
          <p:cNvSpPr>
            <a:spLocks noGrp="1"/>
          </p:cNvSpPr>
          <p:nvPr>
            <p:ph idx="1"/>
          </p:nvPr>
        </p:nvSpPr>
        <p:spPr/>
        <p:txBody>
          <a:bodyPr/>
          <a:lstStyle/>
          <a:p>
            <a:r>
              <a:rPr lang="en-US" dirty="0"/>
              <a:t>On any play in the NFL there are 5 skill position players that can potentially be running a route</a:t>
            </a:r>
          </a:p>
          <a:p>
            <a:r>
              <a:rPr lang="en-US" dirty="0"/>
              <a:t>There are multiple strategic purposes for the routes that are run:</a:t>
            </a:r>
          </a:p>
          <a:p>
            <a:pPr lvl="1"/>
            <a:r>
              <a:rPr lang="en-US" dirty="0"/>
              <a:t>To be thrown to</a:t>
            </a:r>
          </a:p>
          <a:p>
            <a:pPr lvl="1"/>
            <a:r>
              <a:rPr lang="en-US" dirty="0"/>
              <a:t>To clear space or occupy defenders for a teammate to be thrown to</a:t>
            </a:r>
          </a:p>
          <a:p>
            <a:pPr lvl="1"/>
            <a:r>
              <a:rPr lang="en-US" dirty="0"/>
              <a:t>To stay in for blocking</a:t>
            </a:r>
          </a:p>
          <a:p>
            <a:r>
              <a:rPr lang="en-US" dirty="0"/>
              <a:t>The goal of this analysis was to determine the popular combinations of routes called in 2020 and assess their effectiveness against various defensive coverage schemes</a:t>
            </a:r>
          </a:p>
        </p:txBody>
      </p:sp>
    </p:spTree>
    <p:extLst>
      <p:ext uri="{BB962C8B-B14F-4D97-AF65-F5344CB8AC3E}">
        <p14:creationId xmlns:p14="http://schemas.microsoft.com/office/powerpoint/2010/main" val="290105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4EBD-D3FC-4D04-84B6-DB0328FCC9A5}"/>
              </a:ext>
            </a:extLst>
          </p:cNvPr>
          <p:cNvSpPr>
            <a:spLocks noGrp="1"/>
          </p:cNvSpPr>
          <p:nvPr>
            <p:ph type="title"/>
          </p:nvPr>
        </p:nvSpPr>
        <p:spPr/>
        <p:txBody>
          <a:bodyPr/>
          <a:lstStyle/>
          <a:p>
            <a:r>
              <a:rPr lang="en-US" dirty="0"/>
              <a:t>Target Area Grouping</a:t>
            </a:r>
          </a:p>
        </p:txBody>
      </p:sp>
      <p:sp>
        <p:nvSpPr>
          <p:cNvPr id="3" name="Content Placeholder 2">
            <a:extLst>
              <a:ext uri="{FF2B5EF4-FFF2-40B4-BE49-F238E27FC236}">
                <a16:creationId xmlns:a16="http://schemas.microsoft.com/office/drawing/2014/main" id="{9C7451FF-DE23-4D9F-9EA3-EF94042E25C0}"/>
              </a:ext>
            </a:extLst>
          </p:cNvPr>
          <p:cNvSpPr>
            <a:spLocks noGrp="1"/>
          </p:cNvSpPr>
          <p:nvPr>
            <p:ph idx="1"/>
          </p:nvPr>
        </p:nvSpPr>
        <p:spPr>
          <a:xfrm>
            <a:off x="838200" y="1825625"/>
            <a:ext cx="10515600" cy="4752728"/>
          </a:xfrm>
        </p:spPr>
        <p:txBody>
          <a:bodyPr>
            <a:normAutofit lnSpcReduction="10000"/>
          </a:bodyPr>
          <a:lstStyle/>
          <a:p>
            <a:r>
              <a:rPr lang="en-US" dirty="0"/>
              <a:t>With 50 different routes listed, we needed to generalize similar routes into higher level categories</a:t>
            </a:r>
          </a:p>
          <a:p>
            <a:r>
              <a:rPr lang="en-US" dirty="0"/>
              <a:t>Routes were grouped according to which sector of the field the route started from and intended to get to – called the Target Area</a:t>
            </a:r>
          </a:p>
          <a:p>
            <a:r>
              <a:rPr lang="en-US" dirty="0"/>
              <a:t>The Target Areas were defined as:</a:t>
            </a:r>
          </a:p>
          <a:p>
            <a:pPr lvl="1"/>
            <a:r>
              <a:rPr lang="en-US" dirty="0"/>
              <a:t>Backfield</a:t>
            </a:r>
          </a:p>
          <a:p>
            <a:pPr lvl="1"/>
            <a:r>
              <a:rPr lang="en-US" dirty="0"/>
              <a:t>Crossing</a:t>
            </a:r>
          </a:p>
          <a:p>
            <a:pPr lvl="1"/>
            <a:r>
              <a:rPr lang="en-US" dirty="0"/>
              <a:t>Deep Middle</a:t>
            </a:r>
          </a:p>
          <a:p>
            <a:pPr lvl="1"/>
            <a:r>
              <a:rPr lang="en-US" dirty="0"/>
              <a:t>Short Middle</a:t>
            </a:r>
          </a:p>
          <a:p>
            <a:pPr lvl="1"/>
            <a:r>
              <a:rPr lang="en-US" dirty="0"/>
              <a:t>Deep Outside</a:t>
            </a:r>
          </a:p>
          <a:p>
            <a:pPr lvl="1"/>
            <a:r>
              <a:rPr lang="en-US" dirty="0"/>
              <a:t>Short Outside</a:t>
            </a:r>
          </a:p>
          <a:p>
            <a:pPr lvl="1"/>
            <a:r>
              <a:rPr lang="en-US" dirty="0"/>
              <a:t>Non-Routes</a:t>
            </a:r>
          </a:p>
        </p:txBody>
      </p:sp>
    </p:spTree>
    <p:extLst>
      <p:ext uri="{BB962C8B-B14F-4D97-AF65-F5344CB8AC3E}">
        <p14:creationId xmlns:p14="http://schemas.microsoft.com/office/powerpoint/2010/main" val="142384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343B8A-EC49-4F15-8190-CCF43852D918}"/>
              </a:ext>
            </a:extLst>
          </p:cNvPr>
          <p:cNvSpPr/>
          <p:nvPr/>
        </p:nvSpPr>
        <p:spPr>
          <a:xfrm>
            <a:off x="1053548" y="1811045"/>
            <a:ext cx="10300241" cy="4598633"/>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B8C2E2-E5EB-486B-9AB5-18B6F24342B7}"/>
              </a:ext>
            </a:extLst>
          </p:cNvPr>
          <p:cNvSpPr>
            <a:spLocks noGrp="1"/>
          </p:cNvSpPr>
          <p:nvPr>
            <p:ph type="title"/>
          </p:nvPr>
        </p:nvSpPr>
        <p:spPr/>
        <p:txBody>
          <a:bodyPr/>
          <a:lstStyle/>
          <a:p>
            <a:r>
              <a:rPr lang="en-US" dirty="0"/>
              <a:t>Target Area Grouping Continued</a:t>
            </a:r>
          </a:p>
        </p:txBody>
      </p:sp>
      <p:cxnSp>
        <p:nvCxnSpPr>
          <p:cNvPr id="5" name="Straight Connector 4">
            <a:extLst>
              <a:ext uri="{FF2B5EF4-FFF2-40B4-BE49-F238E27FC236}">
                <a16:creationId xmlns:a16="http://schemas.microsoft.com/office/drawing/2014/main" id="{9631348E-3EBD-4F6D-BE82-38D8D192E72E}"/>
              </a:ext>
            </a:extLst>
          </p:cNvPr>
          <p:cNvCxnSpPr/>
          <p:nvPr/>
        </p:nvCxnSpPr>
        <p:spPr>
          <a:xfrm>
            <a:off x="5009417" y="1811045"/>
            <a:ext cx="0" cy="459863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D01BAC-9286-46FD-8EE8-ECE67CDCB3FF}"/>
              </a:ext>
            </a:extLst>
          </p:cNvPr>
          <p:cNvSpPr txBox="1"/>
          <p:nvPr/>
        </p:nvSpPr>
        <p:spPr>
          <a:xfrm>
            <a:off x="4727552" y="1492655"/>
            <a:ext cx="563728" cy="369332"/>
          </a:xfrm>
          <a:prstGeom prst="rect">
            <a:avLst/>
          </a:prstGeom>
          <a:noFill/>
        </p:spPr>
        <p:txBody>
          <a:bodyPr wrap="square" rtlCol="0">
            <a:spAutoFit/>
          </a:bodyPr>
          <a:lstStyle/>
          <a:p>
            <a:r>
              <a:rPr lang="en-US" dirty="0"/>
              <a:t>LOS</a:t>
            </a:r>
          </a:p>
        </p:txBody>
      </p:sp>
      <p:sp>
        <p:nvSpPr>
          <p:cNvPr id="7" name="TextBox 6">
            <a:extLst>
              <a:ext uri="{FF2B5EF4-FFF2-40B4-BE49-F238E27FC236}">
                <a16:creationId xmlns:a16="http://schemas.microsoft.com/office/drawing/2014/main" id="{3E036635-11AF-4FE8-BD8B-9EAE39836E51}"/>
              </a:ext>
            </a:extLst>
          </p:cNvPr>
          <p:cNvSpPr txBox="1"/>
          <p:nvPr/>
        </p:nvSpPr>
        <p:spPr>
          <a:xfrm>
            <a:off x="5009416" y="1837678"/>
            <a:ext cx="1466195" cy="1292662"/>
          </a:xfrm>
          <a:prstGeom prst="rect">
            <a:avLst/>
          </a:prstGeom>
          <a:noFill/>
          <a:ln w="28575">
            <a:solidFill>
              <a:schemeClr val="tx1"/>
            </a:solidFill>
          </a:ln>
        </p:spPr>
        <p:txBody>
          <a:bodyPr wrap="square" rtlCol="0">
            <a:spAutoFit/>
          </a:bodyPr>
          <a:lstStyle/>
          <a:p>
            <a:r>
              <a:rPr lang="en-US" sz="1200" dirty="0"/>
              <a:t>Short Outside:</a:t>
            </a:r>
            <a:endParaRPr lang="en-US" sz="1100" dirty="0"/>
          </a:p>
          <a:p>
            <a:r>
              <a:rPr lang="en-US" sz="1100" dirty="0"/>
              <a:t>Check &amp; Release (L+R)</a:t>
            </a:r>
          </a:p>
          <a:p>
            <a:r>
              <a:rPr lang="en-US" sz="1100" dirty="0"/>
              <a:t>Chip (Curl + Flat)</a:t>
            </a:r>
          </a:p>
          <a:p>
            <a:r>
              <a:rPr lang="en-US" sz="1100" dirty="0"/>
              <a:t>Comeback</a:t>
            </a:r>
          </a:p>
          <a:p>
            <a:r>
              <a:rPr lang="en-US" sz="1100" dirty="0"/>
              <a:t>Curl (L+R)</a:t>
            </a:r>
          </a:p>
          <a:p>
            <a:r>
              <a:rPr lang="en-US" sz="1100" dirty="0"/>
              <a:t>Flat</a:t>
            </a:r>
          </a:p>
          <a:p>
            <a:r>
              <a:rPr lang="en-US" sz="1100" dirty="0"/>
              <a:t>Jerk</a:t>
            </a:r>
          </a:p>
        </p:txBody>
      </p:sp>
      <p:sp>
        <p:nvSpPr>
          <p:cNvPr id="9" name="TextBox 8">
            <a:extLst>
              <a:ext uri="{FF2B5EF4-FFF2-40B4-BE49-F238E27FC236}">
                <a16:creationId xmlns:a16="http://schemas.microsoft.com/office/drawing/2014/main" id="{52F170D4-3AA9-43D1-93DC-1E2BF1CBE741}"/>
              </a:ext>
            </a:extLst>
          </p:cNvPr>
          <p:cNvSpPr txBox="1"/>
          <p:nvPr/>
        </p:nvSpPr>
        <p:spPr>
          <a:xfrm>
            <a:off x="5009416" y="5121139"/>
            <a:ext cx="1466191" cy="1292662"/>
          </a:xfrm>
          <a:prstGeom prst="rect">
            <a:avLst/>
          </a:prstGeom>
          <a:noFill/>
          <a:ln w="28575">
            <a:solidFill>
              <a:schemeClr val="tx1"/>
            </a:solidFill>
          </a:ln>
        </p:spPr>
        <p:txBody>
          <a:bodyPr wrap="square" rtlCol="0">
            <a:spAutoFit/>
          </a:bodyPr>
          <a:lstStyle/>
          <a:p>
            <a:r>
              <a:rPr lang="en-US" sz="1200" dirty="0"/>
              <a:t>Short Outside:</a:t>
            </a:r>
            <a:endParaRPr lang="en-US" sz="1100" dirty="0"/>
          </a:p>
          <a:p>
            <a:r>
              <a:rPr lang="en-US" sz="1100" dirty="0"/>
              <a:t>Out</a:t>
            </a:r>
          </a:p>
          <a:p>
            <a:r>
              <a:rPr lang="en-US" sz="1100" dirty="0"/>
              <a:t>Pick</a:t>
            </a:r>
          </a:p>
          <a:p>
            <a:r>
              <a:rPr lang="en-US" sz="1100" dirty="0"/>
              <a:t>Run Fake (L+R)</a:t>
            </a:r>
          </a:p>
          <a:p>
            <a:r>
              <a:rPr lang="en-US" sz="1100" dirty="0"/>
              <a:t>Swing</a:t>
            </a:r>
          </a:p>
          <a:p>
            <a:r>
              <a:rPr lang="en-US" sz="1100" dirty="0"/>
              <a:t>Whip</a:t>
            </a:r>
          </a:p>
          <a:p>
            <a:endParaRPr lang="en-US" sz="1100" dirty="0"/>
          </a:p>
        </p:txBody>
      </p:sp>
      <p:cxnSp>
        <p:nvCxnSpPr>
          <p:cNvPr id="11" name="Straight Connector 10">
            <a:extLst>
              <a:ext uri="{FF2B5EF4-FFF2-40B4-BE49-F238E27FC236}">
                <a16:creationId xmlns:a16="http://schemas.microsoft.com/office/drawing/2014/main" id="{FC35071E-F90E-456C-A5EB-7D5DFAF03596}"/>
              </a:ext>
            </a:extLst>
          </p:cNvPr>
          <p:cNvCxnSpPr/>
          <p:nvPr/>
        </p:nvCxnSpPr>
        <p:spPr>
          <a:xfrm>
            <a:off x="1918252" y="1836516"/>
            <a:ext cx="0" cy="45618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675DDF-A168-485A-8B08-68312690E648}"/>
              </a:ext>
            </a:extLst>
          </p:cNvPr>
          <p:cNvCxnSpPr/>
          <p:nvPr/>
        </p:nvCxnSpPr>
        <p:spPr>
          <a:xfrm>
            <a:off x="10409582" y="1836516"/>
            <a:ext cx="0" cy="45618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96A481-FB31-4C2C-8CFB-77094B3EB6F0}"/>
              </a:ext>
            </a:extLst>
          </p:cNvPr>
          <p:cNvSpPr txBox="1"/>
          <p:nvPr/>
        </p:nvSpPr>
        <p:spPr>
          <a:xfrm>
            <a:off x="1909278" y="1861987"/>
            <a:ext cx="1331844" cy="369332"/>
          </a:xfrm>
          <a:prstGeom prst="rect">
            <a:avLst/>
          </a:prstGeom>
          <a:noFill/>
        </p:spPr>
        <p:txBody>
          <a:bodyPr wrap="square" rtlCol="0">
            <a:spAutoFit/>
          </a:bodyPr>
          <a:lstStyle/>
          <a:p>
            <a:r>
              <a:rPr lang="en-US" dirty="0"/>
              <a:t>Offense -&gt;</a:t>
            </a:r>
          </a:p>
        </p:txBody>
      </p:sp>
      <p:cxnSp>
        <p:nvCxnSpPr>
          <p:cNvPr id="15" name="Straight Connector 14">
            <a:extLst>
              <a:ext uri="{FF2B5EF4-FFF2-40B4-BE49-F238E27FC236}">
                <a16:creationId xmlns:a16="http://schemas.microsoft.com/office/drawing/2014/main" id="{8E5AE087-FADA-4556-8092-0E51EB7625D5}"/>
              </a:ext>
            </a:extLst>
          </p:cNvPr>
          <p:cNvCxnSpPr/>
          <p:nvPr/>
        </p:nvCxnSpPr>
        <p:spPr>
          <a:xfrm>
            <a:off x="6495587" y="1836516"/>
            <a:ext cx="0" cy="45618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430D4D-9C5B-424D-8EE0-B02290E75423}"/>
              </a:ext>
            </a:extLst>
          </p:cNvPr>
          <p:cNvSpPr txBox="1"/>
          <p:nvPr/>
        </p:nvSpPr>
        <p:spPr>
          <a:xfrm>
            <a:off x="6165568" y="1492655"/>
            <a:ext cx="1183816" cy="369332"/>
          </a:xfrm>
          <a:prstGeom prst="rect">
            <a:avLst/>
          </a:prstGeom>
          <a:noFill/>
        </p:spPr>
        <p:txBody>
          <a:bodyPr wrap="square" rtlCol="0">
            <a:spAutoFit/>
          </a:bodyPr>
          <a:lstStyle/>
          <a:p>
            <a:r>
              <a:rPr lang="en-US" dirty="0"/>
              <a:t>~10 yds</a:t>
            </a:r>
          </a:p>
        </p:txBody>
      </p:sp>
      <p:sp>
        <p:nvSpPr>
          <p:cNvPr id="18" name="TextBox 17">
            <a:extLst>
              <a:ext uri="{FF2B5EF4-FFF2-40B4-BE49-F238E27FC236}">
                <a16:creationId xmlns:a16="http://schemas.microsoft.com/office/drawing/2014/main" id="{4E4B43F0-6D7F-4182-A0FE-569046C13309}"/>
              </a:ext>
            </a:extLst>
          </p:cNvPr>
          <p:cNvSpPr txBox="1"/>
          <p:nvPr/>
        </p:nvSpPr>
        <p:spPr>
          <a:xfrm>
            <a:off x="5009416" y="3429000"/>
            <a:ext cx="1466190" cy="1461939"/>
          </a:xfrm>
          <a:prstGeom prst="rect">
            <a:avLst/>
          </a:prstGeom>
          <a:noFill/>
          <a:ln w="28575">
            <a:solidFill>
              <a:schemeClr val="tx1"/>
            </a:solidFill>
          </a:ln>
        </p:spPr>
        <p:txBody>
          <a:bodyPr wrap="square" rtlCol="0">
            <a:spAutoFit/>
          </a:bodyPr>
          <a:lstStyle/>
          <a:p>
            <a:r>
              <a:rPr lang="en-US" sz="1200" dirty="0"/>
              <a:t>Short Middle:</a:t>
            </a:r>
            <a:endParaRPr lang="en-US" sz="1100" dirty="0"/>
          </a:p>
          <a:p>
            <a:r>
              <a:rPr lang="en-US" sz="1100" dirty="0"/>
              <a:t>Angle</a:t>
            </a:r>
          </a:p>
          <a:p>
            <a:r>
              <a:rPr lang="en-US" sz="1100" dirty="0"/>
              <a:t>Check &amp; Release (M)</a:t>
            </a:r>
          </a:p>
          <a:p>
            <a:r>
              <a:rPr lang="en-US" sz="1100" dirty="0"/>
              <a:t>Chip (Drag)</a:t>
            </a:r>
          </a:p>
          <a:p>
            <a:r>
              <a:rPr lang="en-US" sz="1100" dirty="0"/>
              <a:t>Curl (M)</a:t>
            </a:r>
          </a:p>
          <a:p>
            <a:r>
              <a:rPr lang="en-US" sz="1100" dirty="0"/>
              <a:t>Over Ball</a:t>
            </a:r>
          </a:p>
          <a:p>
            <a:r>
              <a:rPr lang="en-US" sz="1100" dirty="0"/>
              <a:t>Run Fake (M)</a:t>
            </a:r>
          </a:p>
          <a:p>
            <a:endParaRPr lang="en-US" sz="1100" dirty="0"/>
          </a:p>
        </p:txBody>
      </p:sp>
      <p:sp>
        <p:nvSpPr>
          <p:cNvPr id="19" name="TextBox 18">
            <a:extLst>
              <a:ext uri="{FF2B5EF4-FFF2-40B4-BE49-F238E27FC236}">
                <a16:creationId xmlns:a16="http://schemas.microsoft.com/office/drawing/2014/main" id="{D0B00877-9957-45BA-93EA-C76FD7EEE2EE}"/>
              </a:ext>
            </a:extLst>
          </p:cNvPr>
          <p:cNvSpPr txBox="1"/>
          <p:nvPr/>
        </p:nvSpPr>
        <p:spPr>
          <a:xfrm>
            <a:off x="6525295" y="3513638"/>
            <a:ext cx="1313894" cy="1292662"/>
          </a:xfrm>
          <a:prstGeom prst="rect">
            <a:avLst/>
          </a:prstGeom>
          <a:noFill/>
          <a:ln w="28575">
            <a:solidFill>
              <a:schemeClr val="tx1"/>
            </a:solidFill>
          </a:ln>
        </p:spPr>
        <p:txBody>
          <a:bodyPr wrap="square" rtlCol="0">
            <a:spAutoFit/>
          </a:bodyPr>
          <a:lstStyle/>
          <a:p>
            <a:r>
              <a:rPr lang="en-US" sz="1200" dirty="0"/>
              <a:t>Crossing:</a:t>
            </a:r>
            <a:endParaRPr lang="en-US" sz="1100" dirty="0"/>
          </a:p>
          <a:p>
            <a:r>
              <a:rPr lang="en-US" sz="1100" dirty="0"/>
              <a:t>Deep Cross</a:t>
            </a:r>
          </a:p>
          <a:p>
            <a:r>
              <a:rPr lang="en-US" sz="1100" dirty="0"/>
              <a:t>Dig</a:t>
            </a:r>
          </a:p>
          <a:p>
            <a:r>
              <a:rPr lang="en-US" sz="1100" dirty="0"/>
              <a:t>Drag</a:t>
            </a:r>
          </a:p>
          <a:p>
            <a:r>
              <a:rPr lang="en-US" sz="1100" dirty="0"/>
              <a:t>Leak</a:t>
            </a:r>
          </a:p>
          <a:p>
            <a:r>
              <a:rPr lang="en-US" sz="1100" dirty="0"/>
              <a:t>Slant</a:t>
            </a:r>
          </a:p>
          <a:p>
            <a:endParaRPr lang="en-US" sz="1100" dirty="0"/>
          </a:p>
        </p:txBody>
      </p:sp>
      <p:sp>
        <p:nvSpPr>
          <p:cNvPr id="20" name="TextBox 19">
            <a:extLst>
              <a:ext uri="{FF2B5EF4-FFF2-40B4-BE49-F238E27FC236}">
                <a16:creationId xmlns:a16="http://schemas.microsoft.com/office/drawing/2014/main" id="{E06D66C4-84F7-4FF7-AA6F-FCB9554852BD}"/>
              </a:ext>
            </a:extLst>
          </p:cNvPr>
          <p:cNvSpPr txBox="1"/>
          <p:nvPr/>
        </p:nvSpPr>
        <p:spPr>
          <a:xfrm>
            <a:off x="6908641" y="1837678"/>
            <a:ext cx="2338507" cy="1123384"/>
          </a:xfrm>
          <a:prstGeom prst="rect">
            <a:avLst/>
          </a:prstGeom>
          <a:noFill/>
          <a:ln w="28575">
            <a:solidFill>
              <a:schemeClr val="tx1"/>
            </a:solidFill>
          </a:ln>
        </p:spPr>
        <p:txBody>
          <a:bodyPr wrap="square" rtlCol="0">
            <a:spAutoFit/>
          </a:bodyPr>
          <a:lstStyle/>
          <a:p>
            <a:r>
              <a:rPr lang="en-US" sz="1200" dirty="0"/>
              <a:t>Deep Outside:</a:t>
            </a:r>
            <a:endParaRPr lang="en-US" sz="1100" dirty="0"/>
          </a:p>
          <a:p>
            <a:r>
              <a:rPr lang="en-US" sz="1100" dirty="0"/>
              <a:t>Chip (Seam)</a:t>
            </a:r>
          </a:p>
          <a:p>
            <a:r>
              <a:rPr lang="en-US" sz="1100" dirty="0"/>
              <a:t>Corner</a:t>
            </a:r>
          </a:p>
          <a:p>
            <a:r>
              <a:rPr lang="en-US" sz="1100" dirty="0"/>
              <a:t>Corner Post</a:t>
            </a:r>
          </a:p>
          <a:p>
            <a:r>
              <a:rPr lang="en-US" sz="1100" dirty="0"/>
              <a:t>Fade</a:t>
            </a:r>
          </a:p>
          <a:p>
            <a:r>
              <a:rPr lang="en-US" sz="1100" dirty="0"/>
              <a:t>Go/Fly</a:t>
            </a:r>
          </a:p>
        </p:txBody>
      </p:sp>
      <p:sp>
        <p:nvSpPr>
          <p:cNvPr id="21" name="TextBox 20">
            <a:extLst>
              <a:ext uri="{FF2B5EF4-FFF2-40B4-BE49-F238E27FC236}">
                <a16:creationId xmlns:a16="http://schemas.microsoft.com/office/drawing/2014/main" id="{7925BDA2-607C-460F-898B-750218603DAA}"/>
              </a:ext>
            </a:extLst>
          </p:cNvPr>
          <p:cNvSpPr txBox="1"/>
          <p:nvPr/>
        </p:nvSpPr>
        <p:spPr>
          <a:xfrm>
            <a:off x="6900362" y="5287481"/>
            <a:ext cx="2338507" cy="954107"/>
          </a:xfrm>
          <a:prstGeom prst="rect">
            <a:avLst/>
          </a:prstGeom>
          <a:noFill/>
          <a:ln w="28575">
            <a:solidFill>
              <a:schemeClr val="tx1"/>
            </a:solidFill>
          </a:ln>
        </p:spPr>
        <p:txBody>
          <a:bodyPr wrap="square" rtlCol="0">
            <a:spAutoFit/>
          </a:bodyPr>
          <a:lstStyle/>
          <a:p>
            <a:r>
              <a:rPr lang="en-US" sz="1200" dirty="0"/>
              <a:t>Deep Outside:</a:t>
            </a:r>
            <a:endParaRPr lang="en-US" sz="1100" dirty="0"/>
          </a:p>
          <a:p>
            <a:r>
              <a:rPr lang="en-US" sz="1100" dirty="0"/>
              <a:t>Hitch &amp; Go</a:t>
            </a:r>
          </a:p>
          <a:p>
            <a:r>
              <a:rPr lang="en-US" sz="1100" dirty="0"/>
              <a:t>Out &amp; Up</a:t>
            </a:r>
          </a:p>
          <a:p>
            <a:r>
              <a:rPr lang="en-US" sz="1100" dirty="0"/>
              <a:t>Post Corner</a:t>
            </a:r>
          </a:p>
          <a:p>
            <a:r>
              <a:rPr lang="en-US" sz="1100" dirty="0"/>
              <a:t>Wheel</a:t>
            </a:r>
          </a:p>
        </p:txBody>
      </p:sp>
      <p:sp>
        <p:nvSpPr>
          <p:cNvPr id="22" name="TextBox 21">
            <a:extLst>
              <a:ext uri="{FF2B5EF4-FFF2-40B4-BE49-F238E27FC236}">
                <a16:creationId xmlns:a16="http://schemas.microsoft.com/office/drawing/2014/main" id="{C77D57DA-778C-4EF8-95BE-4E99274518B1}"/>
              </a:ext>
            </a:extLst>
          </p:cNvPr>
          <p:cNvSpPr txBox="1"/>
          <p:nvPr/>
        </p:nvSpPr>
        <p:spPr>
          <a:xfrm>
            <a:off x="7969807" y="3648104"/>
            <a:ext cx="2338507" cy="954107"/>
          </a:xfrm>
          <a:prstGeom prst="rect">
            <a:avLst/>
          </a:prstGeom>
          <a:noFill/>
          <a:ln w="28575">
            <a:solidFill>
              <a:schemeClr val="tx1"/>
            </a:solidFill>
          </a:ln>
        </p:spPr>
        <p:txBody>
          <a:bodyPr wrap="square" rtlCol="0">
            <a:spAutoFit/>
          </a:bodyPr>
          <a:lstStyle/>
          <a:p>
            <a:r>
              <a:rPr lang="en-US" sz="1200" dirty="0"/>
              <a:t>Deep Middle:</a:t>
            </a:r>
            <a:endParaRPr lang="en-US" sz="1100" dirty="0"/>
          </a:p>
          <a:p>
            <a:r>
              <a:rPr lang="en-US" sz="1100" dirty="0"/>
              <a:t>Post</a:t>
            </a:r>
          </a:p>
          <a:p>
            <a:r>
              <a:rPr lang="en-US" sz="1100" dirty="0"/>
              <a:t>Seam</a:t>
            </a:r>
          </a:p>
          <a:p>
            <a:r>
              <a:rPr lang="en-US" sz="1100" dirty="0"/>
              <a:t>Sluggo</a:t>
            </a:r>
          </a:p>
          <a:p>
            <a:r>
              <a:rPr lang="en-US" sz="1100" dirty="0"/>
              <a:t>Stick - Nod</a:t>
            </a:r>
          </a:p>
        </p:txBody>
      </p:sp>
      <p:sp>
        <p:nvSpPr>
          <p:cNvPr id="23" name="TextBox 22">
            <a:extLst>
              <a:ext uri="{FF2B5EF4-FFF2-40B4-BE49-F238E27FC236}">
                <a16:creationId xmlns:a16="http://schemas.microsoft.com/office/drawing/2014/main" id="{F4CE599F-DC35-462A-8F66-E50C8EC330C8}"/>
              </a:ext>
            </a:extLst>
          </p:cNvPr>
          <p:cNvSpPr txBox="1"/>
          <p:nvPr/>
        </p:nvSpPr>
        <p:spPr>
          <a:xfrm>
            <a:off x="3072394" y="2176232"/>
            <a:ext cx="1466196" cy="954107"/>
          </a:xfrm>
          <a:prstGeom prst="rect">
            <a:avLst/>
          </a:prstGeom>
          <a:noFill/>
          <a:ln w="28575">
            <a:solidFill>
              <a:schemeClr val="tx1"/>
            </a:solidFill>
          </a:ln>
        </p:spPr>
        <p:txBody>
          <a:bodyPr wrap="square" rtlCol="0">
            <a:spAutoFit/>
          </a:bodyPr>
          <a:lstStyle/>
          <a:p>
            <a:r>
              <a:rPr lang="en-US" sz="1200" dirty="0"/>
              <a:t>Backfield:</a:t>
            </a:r>
            <a:endParaRPr lang="en-US" sz="1100" dirty="0"/>
          </a:p>
          <a:p>
            <a:r>
              <a:rPr lang="en-US" sz="1100" dirty="0"/>
              <a:t>Beneath</a:t>
            </a:r>
          </a:p>
          <a:p>
            <a:r>
              <a:rPr lang="en-US" sz="1100" dirty="0"/>
              <a:t>Jet Sweep</a:t>
            </a:r>
          </a:p>
          <a:p>
            <a:r>
              <a:rPr lang="en-US" sz="1100" dirty="0"/>
              <a:t>Quick</a:t>
            </a:r>
          </a:p>
          <a:p>
            <a:r>
              <a:rPr lang="en-US" sz="1100" dirty="0"/>
              <a:t>Screen</a:t>
            </a:r>
          </a:p>
        </p:txBody>
      </p:sp>
      <p:sp>
        <p:nvSpPr>
          <p:cNvPr id="24" name="TextBox 23">
            <a:extLst>
              <a:ext uri="{FF2B5EF4-FFF2-40B4-BE49-F238E27FC236}">
                <a16:creationId xmlns:a16="http://schemas.microsoft.com/office/drawing/2014/main" id="{DBC9F6A7-F307-4DD9-A118-310689EDEF33}"/>
              </a:ext>
            </a:extLst>
          </p:cNvPr>
          <p:cNvSpPr txBox="1"/>
          <p:nvPr/>
        </p:nvSpPr>
        <p:spPr>
          <a:xfrm>
            <a:off x="3072394" y="5262754"/>
            <a:ext cx="1466196" cy="615553"/>
          </a:xfrm>
          <a:prstGeom prst="rect">
            <a:avLst/>
          </a:prstGeom>
          <a:noFill/>
          <a:ln w="28575">
            <a:solidFill>
              <a:schemeClr val="tx1"/>
            </a:solidFill>
          </a:ln>
        </p:spPr>
        <p:txBody>
          <a:bodyPr wrap="square" rtlCol="0">
            <a:spAutoFit/>
          </a:bodyPr>
          <a:lstStyle/>
          <a:p>
            <a:r>
              <a:rPr lang="en-US" sz="1200" dirty="0"/>
              <a:t>Non-Route:</a:t>
            </a:r>
            <a:endParaRPr lang="en-US" sz="1100" dirty="0"/>
          </a:p>
          <a:p>
            <a:r>
              <a:rPr lang="en-US" sz="1100" dirty="0"/>
              <a:t>Blocking</a:t>
            </a:r>
          </a:p>
          <a:p>
            <a:r>
              <a:rPr lang="en-US" sz="1100" dirty="0"/>
              <a:t>NULL</a:t>
            </a:r>
          </a:p>
        </p:txBody>
      </p:sp>
    </p:spTree>
    <p:extLst>
      <p:ext uri="{BB962C8B-B14F-4D97-AF65-F5344CB8AC3E}">
        <p14:creationId xmlns:p14="http://schemas.microsoft.com/office/powerpoint/2010/main" val="22250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56BC-F0BF-4444-9854-8083BABC2409}"/>
              </a:ext>
            </a:extLst>
          </p:cNvPr>
          <p:cNvSpPr>
            <a:spLocks noGrp="1"/>
          </p:cNvSpPr>
          <p:nvPr>
            <p:ph type="title"/>
          </p:nvPr>
        </p:nvSpPr>
        <p:spPr/>
        <p:txBody>
          <a:bodyPr/>
          <a:lstStyle/>
          <a:p>
            <a:r>
              <a:rPr lang="en-US" dirty="0"/>
              <a:t>Route Combination Clustering</a:t>
            </a:r>
          </a:p>
        </p:txBody>
      </p:sp>
      <p:sp>
        <p:nvSpPr>
          <p:cNvPr id="3" name="Content Placeholder 2">
            <a:extLst>
              <a:ext uri="{FF2B5EF4-FFF2-40B4-BE49-F238E27FC236}">
                <a16:creationId xmlns:a16="http://schemas.microsoft.com/office/drawing/2014/main" id="{9E77225E-9861-49AD-ADE3-E18C62825809}"/>
              </a:ext>
            </a:extLst>
          </p:cNvPr>
          <p:cNvSpPr>
            <a:spLocks noGrp="1"/>
          </p:cNvSpPr>
          <p:nvPr>
            <p:ph idx="1"/>
          </p:nvPr>
        </p:nvSpPr>
        <p:spPr/>
        <p:txBody>
          <a:bodyPr/>
          <a:lstStyle/>
          <a:p>
            <a:r>
              <a:rPr lang="en-US" dirty="0"/>
              <a:t>On a per-play level, the number of each Target Area routes were counted</a:t>
            </a:r>
          </a:p>
          <a:p>
            <a:r>
              <a:rPr lang="en-US" dirty="0"/>
              <a:t>Running plays were included, but spikes and kneels were excluded</a:t>
            </a:r>
          </a:p>
          <a:p>
            <a:r>
              <a:rPr lang="en-US" dirty="0"/>
              <a:t>K-Means clustering was used to group plays based on the similar combinations of players in Target Areas</a:t>
            </a:r>
          </a:p>
          <a:p>
            <a:r>
              <a:rPr lang="en-US" dirty="0"/>
              <a:t>The 4 cluster solution proved to be the most appropriate for the set of data</a:t>
            </a:r>
          </a:p>
        </p:txBody>
      </p:sp>
    </p:spTree>
    <p:extLst>
      <p:ext uri="{BB962C8B-B14F-4D97-AF65-F5344CB8AC3E}">
        <p14:creationId xmlns:p14="http://schemas.microsoft.com/office/powerpoint/2010/main" val="236111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056D-C30B-466D-AD58-1C219214B3EE}"/>
              </a:ext>
            </a:extLst>
          </p:cNvPr>
          <p:cNvSpPr>
            <a:spLocks noGrp="1"/>
          </p:cNvSpPr>
          <p:nvPr>
            <p:ph type="title"/>
          </p:nvPr>
        </p:nvSpPr>
        <p:spPr/>
        <p:txBody>
          <a:bodyPr/>
          <a:lstStyle/>
          <a:p>
            <a:r>
              <a:rPr lang="en-US" dirty="0"/>
              <a:t>Route Combination Clustering Results</a:t>
            </a:r>
          </a:p>
        </p:txBody>
      </p:sp>
      <p:sp>
        <p:nvSpPr>
          <p:cNvPr id="3" name="Content Placeholder 2">
            <a:extLst>
              <a:ext uri="{FF2B5EF4-FFF2-40B4-BE49-F238E27FC236}">
                <a16:creationId xmlns:a16="http://schemas.microsoft.com/office/drawing/2014/main" id="{311B9EA8-682B-43B3-858B-43DA0708C856}"/>
              </a:ext>
            </a:extLst>
          </p:cNvPr>
          <p:cNvSpPr>
            <a:spLocks noGrp="1"/>
          </p:cNvSpPr>
          <p:nvPr>
            <p:ph idx="1"/>
          </p:nvPr>
        </p:nvSpPr>
        <p:spPr>
          <a:xfrm>
            <a:off x="838200" y="1825625"/>
            <a:ext cx="5257800" cy="4351338"/>
          </a:xfrm>
        </p:spPr>
        <p:txBody>
          <a:bodyPr>
            <a:normAutofit/>
          </a:bodyPr>
          <a:lstStyle/>
          <a:p>
            <a:r>
              <a:rPr lang="en-US" sz="2000" dirty="0"/>
              <a:t>Cluster 1 is the variety play with focus over the middle. It’s far more likely to have Backfield, Deep Outside, Deep Middle, and Short Middle routes</a:t>
            </a:r>
          </a:p>
          <a:p>
            <a:r>
              <a:rPr lang="en-US" sz="2000" dirty="0"/>
              <a:t>Cluster 2 is the crossing route play. It will send 2 players in crossing routes with another on the outside running short or deep</a:t>
            </a:r>
          </a:p>
          <a:p>
            <a:r>
              <a:rPr lang="en-US" sz="2000" dirty="0"/>
              <a:t>Cluster 3 is the non-route play. Almost all 5 skill players are not running routes. These are almost exclusively run plays</a:t>
            </a:r>
          </a:p>
          <a:p>
            <a:r>
              <a:rPr lang="en-US" sz="2000" dirty="0"/>
              <a:t>Cluster 4 is the short area play. It will have 2 or 3 players running short routes on the outside as well as one in the short middle and/or deep outside</a:t>
            </a:r>
          </a:p>
        </p:txBody>
      </p:sp>
      <p:graphicFrame>
        <p:nvGraphicFramePr>
          <p:cNvPr id="6" name="Table 5">
            <a:extLst>
              <a:ext uri="{FF2B5EF4-FFF2-40B4-BE49-F238E27FC236}">
                <a16:creationId xmlns:a16="http://schemas.microsoft.com/office/drawing/2014/main" id="{53B3D2C0-DE12-4595-BAFC-6FF26370816E}"/>
              </a:ext>
            </a:extLst>
          </p:cNvPr>
          <p:cNvGraphicFramePr>
            <a:graphicFrameLocks noGrp="1"/>
          </p:cNvGraphicFramePr>
          <p:nvPr>
            <p:extLst>
              <p:ext uri="{D42A27DB-BD31-4B8C-83A1-F6EECF244321}">
                <p14:modId xmlns:p14="http://schemas.microsoft.com/office/powerpoint/2010/main" val="1336976107"/>
              </p:ext>
            </p:extLst>
          </p:nvPr>
        </p:nvGraphicFramePr>
        <p:xfrm>
          <a:off x="6453702" y="2695637"/>
          <a:ext cx="4936356" cy="2613213"/>
        </p:xfrm>
        <a:graphic>
          <a:graphicData uri="http://schemas.openxmlformats.org/drawingml/2006/table">
            <a:tbl>
              <a:tblPr/>
              <a:tblGrid>
                <a:gridCol w="567397">
                  <a:extLst>
                    <a:ext uri="{9D8B030D-6E8A-4147-A177-3AD203B41FA5}">
                      <a16:colId xmlns:a16="http://schemas.microsoft.com/office/drawing/2014/main" val="358934036"/>
                    </a:ext>
                  </a:extLst>
                </a:gridCol>
                <a:gridCol w="1256379">
                  <a:extLst>
                    <a:ext uri="{9D8B030D-6E8A-4147-A177-3AD203B41FA5}">
                      <a16:colId xmlns:a16="http://schemas.microsoft.com/office/drawing/2014/main" val="1764494729"/>
                    </a:ext>
                  </a:extLst>
                </a:gridCol>
                <a:gridCol w="778145">
                  <a:extLst>
                    <a:ext uri="{9D8B030D-6E8A-4147-A177-3AD203B41FA5}">
                      <a16:colId xmlns:a16="http://schemas.microsoft.com/office/drawing/2014/main" val="2465779457"/>
                    </a:ext>
                  </a:extLst>
                </a:gridCol>
                <a:gridCol w="778145">
                  <a:extLst>
                    <a:ext uri="{9D8B030D-6E8A-4147-A177-3AD203B41FA5}">
                      <a16:colId xmlns:a16="http://schemas.microsoft.com/office/drawing/2014/main" val="3912005896"/>
                    </a:ext>
                  </a:extLst>
                </a:gridCol>
                <a:gridCol w="778145">
                  <a:extLst>
                    <a:ext uri="{9D8B030D-6E8A-4147-A177-3AD203B41FA5}">
                      <a16:colId xmlns:a16="http://schemas.microsoft.com/office/drawing/2014/main" val="3055161239"/>
                    </a:ext>
                  </a:extLst>
                </a:gridCol>
                <a:gridCol w="778145">
                  <a:extLst>
                    <a:ext uri="{9D8B030D-6E8A-4147-A177-3AD203B41FA5}">
                      <a16:colId xmlns:a16="http://schemas.microsoft.com/office/drawing/2014/main" val="3212403584"/>
                    </a:ext>
                  </a:extLst>
                </a:gridCol>
              </a:tblGrid>
              <a:tr h="290357">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gridSpan="4">
                  <a:txBody>
                    <a:bodyPr/>
                    <a:lstStyle/>
                    <a:p>
                      <a:pPr algn="ctr" fontAlgn="b"/>
                      <a:r>
                        <a:rPr lang="en-US" sz="1400" b="0" i="0" u="none" strike="noStrike">
                          <a:solidFill>
                            <a:srgbClr val="000000"/>
                          </a:solidFill>
                          <a:effectLst/>
                          <a:latin typeface="Calibri" panose="020F0502020204030204" pitchFamily="34" charset="0"/>
                        </a:rPr>
                        <a:t>Cluster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2445696"/>
                  </a:ext>
                </a:extLst>
              </a:tr>
              <a:tr h="290357">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995708"/>
                  </a:ext>
                </a:extLst>
              </a:tr>
              <a:tr h="290357">
                <a:tc rowSpan="7">
                  <a:txBody>
                    <a:bodyPr/>
                    <a:lstStyle/>
                    <a:p>
                      <a:pPr algn="ctr" fontAlgn="ctr"/>
                      <a:r>
                        <a:rPr lang="en-US" sz="1400" b="0" i="0" u="none" strike="noStrike">
                          <a:solidFill>
                            <a:srgbClr val="000000"/>
                          </a:solidFill>
                          <a:effectLst/>
                          <a:latin typeface="Calibri" panose="020F0502020204030204" pitchFamily="34" charset="0"/>
                        </a:rPr>
                        <a:t>Target Areas</a:t>
                      </a:r>
                    </a:p>
                  </a:txBody>
                  <a:tcPr marL="7620" marR="7620" marT="762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Backfield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0.271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3F9F8"/>
                    </a:solidFill>
                  </a:tcPr>
                </a:tc>
                <a:tc>
                  <a:txBody>
                    <a:bodyPr/>
                    <a:lstStyle/>
                    <a:p>
                      <a:pPr algn="ctr" fontAlgn="b"/>
                      <a:r>
                        <a:rPr lang="en-US" sz="1400" b="0" i="0" u="none" strike="noStrike">
                          <a:solidFill>
                            <a:srgbClr val="000000"/>
                          </a:solidFill>
                          <a:effectLst/>
                          <a:latin typeface="Calibri" panose="020F0502020204030204" pitchFamily="34" charset="0"/>
                        </a:rPr>
                        <a:t>0.040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BFCFE"/>
                    </a:solidFill>
                  </a:tcPr>
                </a:tc>
                <a:tc>
                  <a:txBody>
                    <a:bodyPr/>
                    <a:lstStyle/>
                    <a:p>
                      <a:pPr algn="ctr" fontAlgn="b"/>
                      <a:r>
                        <a:rPr lang="en-US" sz="1400" b="0" i="0" u="none" strike="noStrike">
                          <a:solidFill>
                            <a:srgbClr val="000000"/>
                          </a:solidFill>
                          <a:effectLst/>
                          <a:latin typeface="Calibri" panose="020F0502020204030204" pitchFamily="34" charset="0"/>
                        </a:rPr>
                        <a:t>0.150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8FAFB"/>
                    </a:solidFill>
                  </a:tcPr>
                </a:tc>
                <a:tc>
                  <a:txBody>
                    <a:bodyPr/>
                    <a:lstStyle/>
                    <a:p>
                      <a:pPr algn="ctr" fontAlgn="b"/>
                      <a:r>
                        <a:rPr lang="en-US" sz="1400" b="0" i="0" u="none" strike="noStrike">
                          <a:solidFill>
                            <a:srgbClr val="000000"/>
                          </a:solidFill>
                          <a:effectLst/>
                          <a:latin typeface="Calibri" panose="020F0502020204030204" pitchFamily="34" charset="0"/>
                        </a:rPr>
                        <a:t>0.038</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BFCFF"/>
                    </a:solidFill>
                  </a:tcPr>
                </a:tc>
                <a:extLst>
                  <a:ext uri="{0D108BD9-81ED-4DB2-BD59-A6C34878D82A}">
                    <a16:rowId xmlns:a16="http://schemas.microsoft.com/office/drawing/2014/main" val="1748875418"/>
                  </a:ext>
                </a:extLst>
              </a:tr>
              <a:tr h="290357">
                <a:tc vMerge="1">
                  <a:txBody>
                    <a:bodyPr/>
                    <a:lstStyle/>
                    <a:p>
                      <a:endParaRPr lang="en-US"/>
                    </a:p>
                  </a:txBody>
                  <a:tcPr/>
                </a:tc>
                <a:tc>
                  <a:txBody>
                    <a:bodyPr/>
                    <a:lstStyle/>
                    <a:p>
                      <a:pPr algn="l" fontAlgn="b"/>
                      <a:r>
                        <a:rPr lang="en-US" sz="1400" b="0" i="0" u="none" strike="noStrike" dirty="0">
                          <a:solidFill>
                            <a:srgbClr val="000000"/>
                          </a:solidFill>
                          <a:effectLst/>
                          <a:latin typeface="Calibri" panose="020F0502020204030204" pitchFamily="34" charset="0"/>
                        </a:rPr>
                        <a:t>Crossing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0.605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E8F4EE"/>
                    </a:solidFill>
                  </a:tcPr>
                </a:tc>
                <a:tc>
                  <a:txBody>
                    <a:bodyPr/>
                    <a:lstStyle/>
                    <a:p>
                      <a:pPr algn="ctr" fontAlgn="b"/>
                      <a:r>
                        <a:rPr lang="en-US" sz="1400" b="0" i="0" u="none" strike="noStrike">
                          <a:solidFill>
                            <a:srgbClr val="000000"/>
                          </a:solidFill>
                          <a:effectLst/>
                          <a:latin typeface="Calibri" panose="020F0502020204030204" pitchFamily="34" charset="0"/>
                        </a:rPr>
                        <a:t>2.289</a:t>
                      </a:r>
                    </a:p>
                  </a:txBody>
                  <a:tcPr marL="7620" marR="7620" marT="7620" marB="0" anchor="b">
                    <a:lnL>
                      <a:noFill/>
                    </a:lnL>
                    <a:lnR>
                      <a:noFill/>
                    </a:lnR>
                    <a:lnT>
                      <a:noFill/>
                    </a:lnT>
                    <a:lnB>
                      <a:noFill/>
                    </a:lnB>
                    <a:solidFill>
                      <a:srgbClr val="AFDDBC"/>
                    </a:solidFill>
                  </a:tcPr>
                </a:tc>
                <a:tc>
                  <a:txBody>
                    <a:bodyPr/>
                    <a:lstStyle/>
                    <a:p>
                      <a:pPr algn="ctr" fontAlgn="b"/>
                      <a:r>
                        <a:rPr lang="en-US" sz="1400" b="0" i="0" u="none" strike="noStrike">
                          <a:solidFill>
                            <a:srgbClr val="000000"/>
                          </a:solidFill>
                          <a:effectLst/>
                          <a:latin typeface="Calibri" panose="020F0502020204030204" pitchFamily="34" charset="0"/>
                        </a:rPr>
                        <a:t>0.036</a:t>
                      </a:r>
                    </a:p>
                  </a:txBody>
                  <a:tcPr marL="7620" marR="7620" marT="7620" marB="0" anchor="b">
                    <a:lnL>
                      <a:noFill/>
                    </a:lnL>
                    <a:lnR>
                      <a:noFill/>
                    </a:lnR>
                    <a:lnT>
                      <a:noFill/>
                    </a:lnT>
                    <a:lnB>
                      <a:noFill/>
                    </a:lnB>
                    <a:solidFill>
                      <a:srgbClr val="FBFCFF"/>
                    </a:solidFill>
                  </a:tcPr>
                </a:tc>
                <a:tc>
                  <a:txBody>
                    <a:bodyPr/>
                    <a:lstStyle/>
                    <a:p>
                      <a:pPr algn="ctr" fontAlgn="b"/>
                      <a:r>
                        <a:rPr lang="en-US" sz="1400" b="0" i="0" u="none" strike="noStrike">
                          <a:solidFill>
                            <a:srgbClr val="000000"/>
                          </a:solidFill>
                          <a:effectLst/>
                          <a:latin typeface="Calibri" panose="020F0502020204030204" pitchFamily="34" charset="0"/>
                        </a:rPr>
                        <a:t>0.499</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ECF6F1"/>
                    </a:solidFill>
                  </a:tcPr>
                </a:tc>
                <a:extLst>
                  <a:ext uri="{0D108BD9-81ED-4DB2-BD59-A6C34878D82A}">
                    <a16:rowId xmlns:a16="http://schemas.microsoft.com/office/drawing/2014/main" val="3055388425"/>
                  </a:ext>
                </a:extLst>
              </a:tr>
              <a:tr h="290357">
                <a:tc vMerge="1">
                  <a:txBody>
                    <a:bodyPr/>
                    <a:lstStyle/>
                    <a:p>
                      <a:endParaRPr lang="en-US"/>
                    </a:p>
                  </a:txBody>
                  <a:tcPr/>
                </a:tc>
                <a:tc>
                  <a:txBody>
                    <a:bodyPr/>
                    <a:lstStyle/>
                    <a:p>
                      <a:pPr algn="l" fontAlgn="b"/>
                      <a:r>
                        <a:rPr lang="en-US" sz="1400" b="0" i="0" u="none" strike="noStrike">
                          <a:solidFill>
                            <a:srgbClr val="000000"/>
                          </a:solidFill>
                          <a:effectLst/>
                          <a:latin typeface="Calibri" panose="020F0502020204030204" pitchFamily="34" charset="0"/>
                        </a:rPr>
                        <a:t>DeepMiddle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0.561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EAF5EF"/>
                    </a:solidFill>
                  </a:tcPr>
                </a:tc>
                <a:tc>
                  <a:txBody>
                    <a:bodyPr/>
                    <a:lstStyle/>
                    <a:p>
                      <a:pPr algn="ctr" fontAlgn="b"/>
                      <a:r>
                        <a:rPr lang="en-US" sz="1400" b="0" i="0" u="none" strike="noStrike">
                          <a:solidFill>
                            <a:srgbClr val="000000"/>
                          </a:solidFill>
                          <a:effectLst/>
                          <a:latin typeface="Calibri" panose="020F0502020204030204" pitchFamily="34" charset="0"/>
                        </a:rPr>
                        <a:t>0.256</a:t>
                      </a:r>
                    </a:p>
                  </a:txBody>
                  <a:tcPr marL="7620" marR="7620" marT="7620" marB="0" anchor="b">
                    <a:lnL>
                      <a:noFill/>
                    </a:lnL>
                    <a:lnR>
                      <a:noFill/>
                    </a:lnR>
                    <a:lnT>
                      <a:noFill/>
                    </a:lnT>
                    <a:lnB>
                      <a:noFill/>
                    </a:lnB>
                    <a:solidFill>
                      <a:srgbClr val="F4F9F8"/>
                    </a:solidFill>
                  </a:tcPr>
                </a:tc>
                <a:tc>
                  <a:txBody>
                    <a:bodyPr/>
                    <a:lstStyle/>
                    <a:p>
                      <a:pPr algn="ctr" fontAlgn="b"/>
                      <a:r>
                        <a:rPr lang="en-US" sz="1400" b="0" i="0" u="none" strike="noStrike">
                          <a:solidFill>
                            <a:srgbClr val="000000"/>
                          </a:solidFill>
                          <a:effectLst/>
                          <a:latin typeface="Calibri" panose="020F0502020204030204" pitchFamily="34" charset="0"/>
                        </a:rPr>
                        <a:t>0.004</a:t>
                      </a:r>
                    </a:p>
                  </a:txBody>
                  <a:tcPr marL="7620" marR="7620" marT="7620" marB="0" anchor="b">
                    <a:lnL>
                      <a:noFill/>
                    </a:lnL>
                    <a:lnR>
                      <a:noFill/>
                    </a:lnR>
                    <a:lnT>
                      <a:noFill/>
                    </a:lnT>
                    <a:lnB>
                      <a:noFill/>
                    </a:lnB>
                    <a:solidFill>
                      <a:srgbClr val="FCFCFF"/>
                    </a:solidFill>
                  </a:tcPr>
                </a:tc>
                <a:tc>
                  <a:txBody>
                    <a:bodyPr/>
                    <a:lstStyle/>
                    <a:p>
                      <a:pPr algn="ctr" fontAlgn="b"/>
                      <a:r>
                        <a:rPr lang="en-US" sz="1400" b="0" i="0" u="none" strike="noStrike">
                          <a:solidFill>
                            <a:srgbClr val="000000"/>
                          </a:solidFill>
                          <a:effectLst/>
                          <a:latin typeface="Calibri" panose="020F0502020204030204" pitchFamily="34" charset="0"/>
                        </a:rPr>
                        <a:t>0.294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3F8F7"/>
                    </a:solidFill>
                  </a:tcPr>
                </a:tc>
                <a:extLst>
                  <a:ext uri="{0D108BD9-81ED-4DB2-BD59-A6C34878D82A}">
                    <a16:rowId xmlns:a16="http://schemas.microsoft.com/office/drawing/2014/main" val="1326574730"/>
                  </a:ext>
                </a:extLst>
              </a:tr>
              <a:tr h="290357">
                <a:tc vMerge="1">
                  <a:txBody>
                    <a:bodyPr/>
                    <a:lstStyle/>
                    <a:p>
                      <a:endParaRPr lang="en-US"/>
                    </a:p>
                  </a:txBody>
                  <a:tcPr/>
                </a:tc>
                <a:tc>
                  <a:txBody>
                    <a:bodyPr/>
                    <a:lstStyle/>
                    <a:p>
                      <a:pPr algn="l" fontAlgn="b"/>
                      <a:r>
                        <a:rPr lang="en-US" sz="1400" b="0" i="0" u="none" strike="noStrike">
                          <a:solidFill>
                            <a:srgbClr val="000000"/>
                          </a:solidFill>
                          <a:effectLst/>
                          <a:latin typeface="Calibri" panose="020F0502020204030204" pitchFamily="34" charset="0"/>
                        </a:rPr>
                        <a:t>DeepOutside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1.107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D7EDDF"/>
                    </a:solidFill>
                  </a:tcPr>
                </a:tc>
                <a:tc>
                  <a:txBody>
                    <a:bodyPr/>
                    <a:lstStyle/>
                    <a:p>
                      <a:pPr algn="ctr" fontAlgn="b"/>
                      <a:r>
                        <a:rPr lang="en-US" sz="1400" b="0" i="0" u="none" strike="noStrike" dirty="0">
                          <a:solidFill>
                            <a:srgbClr val="000000"/>
                          </a:solidFill>
                          <a:effectLst/>
                          <a:latin typeface="Calibri" panose="020F0502020204030204" pitchFamily="34" charset="0"/>
                        </a:rPr>
                        <a:t>0.636</a:t>
                      </a:r>
                    </a:p>
                  </a:txBody>
                  <a:tcPr marL="7620" marR="7620" marT="7620" marB="0" anchor="b">
                    <a:lnL>
                      <a:noFill/>
                    </a:lnL>
                    <a:lnR>
                      <a:noFill/>
                    </a:lnR>
                    <a:lnT>
                      <a:noFill/>
                    </a:lnT>
                    <a:lnB>
                      <a:noFill/>
                    </a:lnB>
                    <a:solidFill>
                      <a:srgbClr val="E7F4ED"/>
                    </a:solidFill>
                  </a:tcPr>
                </a:tc>
                <a:tc>
                  <a:txBody>
                    <a:bodyPr/>
                    <a:lstStyle/>
                    <a:p>
                      <a:pPr algn="ctr" fontAlgn="b"/>
                      <a:r>
                        <a:rPr lang="en-US" sz="1400" b="0" i="0" u="none" strike="noStrike">
                          <a:solidFill>
                            <a:srgbClr val="000000"/>
                          </a:solidFill>
                          <a:effectLst/>
                          <a:latin typeface="Calibri" panose="020F0502020204030204" pitchFamily="34" charset="0"/>
                        </a:rPr>
                        <a:t>0.021</a:t>
                      </a:r>
                    </a:p>
                  </a:txBody>
                  <a:tcPr marL="7620" marR="7620" marT="7620" marB="0" anchor="b">
                    <a:lnL>
                      <a:noFill/>
                    </a:lnL>
                    <a:lnR>
                      <a:noFill/>
                    </a:lnR>
                    <a:lnT>
                      <a:noFill/>
                    </a:lnT>
                    <a:lnB>
                      <a:noFill/>
                    </a:lnB>
                    <a:solidFill>
                      <a:srgbClr val="FCFCFF"/>
                    </a:solidFill>
                  </a:tcPr>
                </a:tc>
                <a:tc>
                  <a:txBody>
                    <a:bodyPr/>
                    <a:lstStyle/>
                    <a:p>
                      <a:pPr algn="ctr" fontAlgn="b"/>
                      <a:r>
                        <a:rPr lang="en-US" sz="1400" b="0" i="0" u="none" strike="noStrike">
                          <a:solidFill>
                            <a:srgbClr val="000000"/>
                          </a:solidFill>
                          <a:effectLst/>
                          <a:latin typeface="Calibri" panose="020F0502020204030204" pitchFamily="34" charset="0"/>
                        </a:rPr>
                        <a:t>0.618</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E8F4ED"/>
                    </a:solidFill>
                  </a:tcPr>
                </a:tc>
                <a:extLst>
                  <a:ext uri="{0D108BD9-81ED-4DB2-BD59-A6C34878D82A}">
                    <a16:rowId xmlns:a16="http://schemas.microsoft.com/office/drawing/2014/main" val="2567225847"/>
                  </a:ext>
                </a:extLst>
              </a:tr>
              <a:tr h="290357">
                <a:tc vMerge="1">
                  <a:txBody>
                    <a:bodyPr/>
                    <a:lstStyle/>
                    <a:p>
                      <a:endParaRPr lang="en-US"/>
                    </a:p>
                  </a:txBody>
                  <a:tcPr/>
                </a:tc>
                <a:tc>
                  <a:txBody>
                    <a:bodyPr/>
                    <a:lstStyle/>
                    <a:p>
                      <a:pPr algn="l" fontAlgn="b"/>
                      <a:r>
                        <a:rPr lang="en-US" sz="1400" b="0" i="0" u="none" strike="noStrike">
                          <a:solidFill>
                            <a:srgbClr val="000000"/>
                          </a:solidFill>
                          <a:effectLst/>
                          <a:latin typeface="Calibri" panose="020F0502020204030204" pitchFamily="34" charset="0"/>
                        </a:rPr>
                        <a:t>ShortMiddle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0.844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E0F1E7"/>
                    </a:solidFill>
                  </a:tcPr>
                </a:tc>
                <a:tc>
                  <a:txBody>
                    <a:bodyPr/>
                    <a:lstStyle/>
                    <a:p>
                      <a:pPr algn="ctr" fontAlgn="b"/>
                      <a:r>
                        <a:rPr lang="en-US" sz="1400" b="0" i="0" u="none" strike="noStrike" dirty="0">
                          <a:solidFill>
                            <a:srgbClr val="000000"/>
                          </a:solidFill>
                          <a:effectLst/>
                          <a:latin typeface="Calibri" panose="020F0502020204030204" pitchFamily="34" charset="0"/>
                        </a:rPr>
                        <a:t>0.429</a:t>
                      </a:r>
                    </a:p>
                  </a:txBody>
                  <a:tcPr marL="7620" marR="7620" marT="7620" marB="0" anchor="b">
                    <a:lnL>
                      <a:noFill/>
                    </a:lnL>
                    <a:lnR>
                      <a:noFill/>
                    </a:lnR>
                    <a:lnT>
                      <a:noFill/>
                    </a:lnT>
                    <a:lnB>
                      <a:noFill/>
                    </a:lnB>
                    <a:solidFill>
                      <a:srgbClr val="EEF7F3"/>
                    </a:solidFill>
                  </a:tcPr>
                </a:tc>
                <a:tc>
                  <a:txBody>
                    <a:bodyPr/>
                    <a:lstStyle/>
                    <a:p>
                      <a:pPr algn="ctr" fontAlgn="b"/>
                      <a:r>
                        <a:rPr lang="en-US" sz="1400" b="0" i="0" u="none" strike="noStrike">
                          <a:solidFill>
                            <a:srgbClr val="000000"/>
                          </a:solidFill>
                          <a:effectLst/>
                          <a:latin typeface="Calibri" panose="020F0502020204030204" pitchFamily="34" charset="0"/>
                        </a:rPr>
                        <a:t>0.036</a:t>
                      </a:r>
                    </a:p>
                  </a:txBody>
                  <a:tcPr marL="7620" marR="7620" marT="7620" marB="0" anchor="b">
                    <a:lnL>
                      <a:noFill/>
                    </a:lnL>
                    <a:lnR>
                      <a:noFill/>
                    </a:lnR>
                    <a:lnT>
                      <a:noFill/>
                    </a:lnT>
                    <a:lnB>
                      <a:noFill/>
                    </a:lnB>
                    <a:solidFill>
                      <a:srgbClr val="FBFCFF"/>
                    </a:solidFill>
                  </a:tcPr>
                </a:tc>
                <a:tc>
                  <a:txBody>
                    <a:bodyPr/>
                    <a:lstStyle/>
                    <a:p>
                      <a:pPr algn="ctr" fontAlgn="b"/>
                      <a:r>
                        <a:rPr lang="en-US" sz="1400" b="0" i="0" u="none" strike="noStrike">
                          <a:solidFill>
                            <a:srgbClr val="000000"/>
                          </a:solidFill>
                          <a:effectLst/>
                          <a:latin typeface="Calibri" panose="020F0502020204030204" pitchFamily="34" charset="0"/>
                        </a:rPr>
                        <a:t>0.672</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E6F3EC"/>
                    </a:solidFill>
                  </a:tcPr>
                </a:tc>
                <a:extLst>
                  <a:ext uri="{0D108BD9-81ED-4DB2-BD59-A6C34878D82A}">
                    <a16:rowId xmlns:a16="http://schemas.microsoft.com/office/drawing/2014/main" val="2112480620"/>
                  </a:ext>
                </a:extLst>
              </a:tr>
              <a:tr h="290357">
                <a:tc vMerge="1">
                  <a:txBody>
                    <a:bodyPr/>
                    <a:lstStyle/>
                    <a:p>
                      <a:endParaRPr lang="en-US"/>
                    </a:p>
                  </a:txBody>
                  <a:tcPr/>
                </a:tc>
                <a:tc>
                  <a:txBody>
                    <a:bodyPr/>
                    <a:lstStyle/>
                    <a:p>
                      <a:pPr algn="l" fontAlgn="b"/>
                      <a:r>
                        <a:rPr lang="en-US" sz="1400" b="0" i="0" u="none" strike="noStrike">
                          <a:solidFill>
                            <a:srgbClr val="000000"/>
                          </a:solidFill>
                          <a:effectLst/>
                          <a:latin typeface="Calibri" panose="020F0502020204030204" pitchFamily="34" charset="0"/>
                        </a:rPr>
                        <a:t>ShortOutside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0.683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E5F3EC"/>
                    </a:solidFill>
                  </a:tcPr>
                </a:tc>
                <a:tc>
                  <a:txBody>
                    <a:bodyPr/>
                    <a:lstStyle/>
                    <a:p>
                      <a:pPr algn="ctr" fontAlgn="b"/>
                      <a:r>
                        <a:rPr lang="en-US" sz="1400" b="0" i="0" u="none" strike="noStrike" dirty="0">
                          <a:solidFill>
                            <a:srgbClr val="000000"/>
                          </a:solidFill>
                          <a:effectLst/>
                          <a:latin typeface="Calibri" panose="020F0502020204030204" pitchFamily="34" charset="0"/>
                        </a:rPr>
                        <a:t>0.948</a:t>
                      </a:r>
                    </a:p>
                  </a:txBody>
                  <a:tcPr marL="7620" marR="7620" marT="7620" marB="0" anchor="b">
                    <a:lnL>
                      <a:noFill/>
                    </a:lnL>
                    <a:lnR>
                      <a:noFill/>
                    </a:lnR>
                    <a:lnT>
                      <a:noFill/>
                    </a:lnT>
                    <a:lnB>
                      <a:noFill/>
                    </a:lnB>
                    <a:solidFill>
                      <a:srgbClr val="DCEFE4"/>
                    </a:solidFill>
                  </a:tcPr>
                </a:tc>
                <a:tc>
                  <a:txBody>
                    <a:bodyPr/>
                    <a:lstStyle/>
                    <a:p>
                      <a:pPr algn="ctr" fontAlgn="b"/>
                      <a:r>
                        <a:rPr lang="en-US" sz="1400" b="0" i="0" u="none" strike="noStrike" dirty="0">
                          <a:solidFill>
                            <a:srgbClr val="000000"/>
                          </a:solidFill>
                          <a:effectLst/>
                          <a:latin typeface="Calibri" panose="020F0502020204030204" pitchFamily="34" charset="0"/>
                        </a:rPr>
                        <a:t>0.047</a:t>
                      </a:r>
                    </a:p>
                  </a:txBody>
                  <a:tcPr marL="7620" marR="7620" marT="7620" marB="0" anchor="b">
                    <a:lnL>
                      <a:noFill/>
                    </a:lnL>
                    <a:lnR>
                      <a:noFill/>
                    </a:lnR>
                    <a:lnT>
                      <a:noFill/>
                    </a:lnT>
                    <a:lnB>
                      <a:noFill/>
                    </a:lnB>
                    <a:solidFill>
                      <a:srgbClr val="FBFCFE"/>
                    </a:solidFill>
                  </a:tcPr>
                </a:tc>
                <a:tc>
                  <a:txBody>
                    <a:bodyPr/>
                    <a:lstStyle/>
                    <a:p>
                      <a:pPr algn="ctr" fontAlgn="b"/>
                      <a:r>
                        <a:rPr lang="en-US" sz="1400" b="0" i="0" u="none" strike="noStrike" dirty="0">
                          <a:solidFill>
                            <a:srgbClr val="000000"/>
                          </a:solidFill>
                          <a:effectLst/>
                          <a:latin typeface="Calibri" panose="020F0502020204030204" pitchFamily="34" charset="0"/>
                        </a:rPr>
                        <a:t>2.518</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A7DAB6"/>
                    </a:solidFill>
                  </a:tcPr>
                </a:tc>
                <a:extLst>
                  <a:ext uri="{0D108BD9-81ED-4DB2-BD59-A6C34878D82A}">
                    <a16:rowId xmlns:a16="http://schemas.microsoft.com/office/drawing/2014/main" val="466561617"/>
                  </a:ext>
                </a:extLst>
              </a:tr>
              <a:tr h="290357">
                <a:tc vMerge="1">
                  <a:txBody>
                    <a:bodyPr/>
                    <a:lstStyle/>
                    <a:p>
                      <a:endParaRPr lang="en-US"/>
                    </a:p>
                  </a:txBody>
                  <a:tcPr/>
                </a:tc>
                <a:tc>
                  <a:txBody>
                    <a:bodyPr/>
                    <a:lstStyle/>
                    <a:p>
                      <a:pPr algn="l" fontAlgn="b"/>
                      <a:r>
                        <a:rPr lang="en-US" sz="1400" b="0" i="0" u="none" strike="noStrike">
                          <a:solidFill>
                            <a:srgbClr val="000000"/>
                          </a:solidFill>
                          <a:effectLst/>
                          <a:latin typeface="Calibri" panose="020F0502020204030204" pitchFamily="34" charset="0"/>
                        </a:rPr>
                        <a:t>NonRoute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0.795</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2F2E8"/>
                    </a:solidFill>
                  </a:tcPr>
                </a:tc>
                <a:tc>
                  <a:txBody>
                    <a:bodyPr/>
                    <a:lstStyle/>
                    <a:p>
                      <a:pPr algn="ctr" fontAlgn="b"/>
                      <a:r>
                        <a:rPr lang="en-US" sz="1400" b="0" i="0" u="none" strike="noStrike">
                          <a:solidFill>
                            <a:srgbClr val="000000"/>
                          </a:solidFill>
                          <a:effectLst/>
                          <a:latin typeface="Calibri" panose="020F0502020204030204" pitchFamily="34" charset="0"/>
                        </a:rPr>
                        <a:t>0.357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0F8F5"/>
                    </a:solidFill>
                  </a:tcPr>
                </a:tc>
                <a:tc>
                  <a:txBody>
                    <a:bodyPr/>
                    <a:lstStyle/>
                    <a:p>
                      <a:pPr algn="ctr" fontAlgn="b"/>
                      <a:r>
                        <a:rPr lang="en-US" sz="1400" b="0" i="0" u="none" strike="noStrike">
                          <a:solidFill>
                            <a:srgbClr val="000000"/>
                          </a:solidFill>
                          <a:effectLst/>
                          <a:latin typeface="Calibri" panose="020F0502020204030204" pitchFamily="34" charset="0"/>
                        </a:rPr>
                        <a:t>4.492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400" b="0" i="0" u="none" strike="noStrike" dirty="0">
                          <a:solidFill>
                            <a:srgbClr val="000000"/>
                          </a:solidFill>
                          <a:effectLst/>
                          <a:latin typeface="Calibri" panose="020F0502020204030204" pitchFamily="34" charset="0"/>
                        </a:rPr>
                        <a:t>0.312</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8F6"/>
                    </a:solidFill>
                  </a:tcPr>
                </a:tc>
                <a:extLst>
                  <a:ext uri="{0D108BD9-81ED-4DB2-BD59-A6C34878D82A}">
                    <a16:rowId xmlns:a16="http://schemas.microsoft.com/office/drawing/2014/main" val="1906887064"/>
                  </a:ext>
                </a:extLst>
              </a:tr>
            </a:tbl>
          </a:graphicData>
        </a:graphic>
      </p:graphicFrame>
    </p:spTree>
    <p:extLst>
      <p:ext uri="{BB962C8B-B14F-4D97-AF65-F5344CB8AC3E}">
        <p14:creationId xmlns:p14="http://schemas.microsoft.com/office/powerpoint/2010/main" val="12318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F788-790B-44EE-B7FD-84298B436A07}"/>
              </a:ext>
            </a:extLst>
          </p:cNvPr>
          <p:cNvSpPr>
            <a:spLocks noGrp="1"/>
          </p:cNvSpPr>
          <p:nvPr>
            <p:ph type="title"/>
          </p:nvPr>
        </p:nvSpPr>
        <p:spPr/>
        <p:txBody>
          <a:bodyPr/>
          <a:lstStyle/>
          <a:p>
            <a:r>
              <a:rPr lang="en-US" dirty="0"/>
              <a:t>Cluster Performance</a:t>
            </a:r>
          </a:p>
        </p:txBody>
      </p:sp>
      <p:sp>
        <p:nvSpPr>
          <p:cNvPr id="3" name="Content Placeholder 2">
            <a:extLst>
              <a:ext uri="{FF2B5EF4-FFF2-40B4-BE49-F238E27FC236}">
                <a16:creationId xmlns:a16="http://schemas.microsoft.com/office/drawing/2014/main" id="{277DACB1-93B4-48F9-9A88-82793E76B8C2}"/>
              </a:ext>
            </a:extLst>
          </p:cNvPr>
          <p:cNvSpPr>
            <a:spLocks noGrp="1"/>
          </p:cNvSpPr>
          <p:nvPr>
            <p:ph idx="1"/>
          </p:nvPr>
        </p:nvSpPr>
        <p:spPr>
          <a:xfrm>
            <a:off x="296663" y="4126320"/>
            <a:ext cx="3336894" cy="701336"/>
          </a:xfrm>
        </p:spPr>
        <p:txBody>
          <a:bodyPr>
            <a:normAutofit/>
          </a:bodyPr>
          <a:lstStyle/>
          <a:p>
            <a:pPr marL="0" indent="0">
              <a:buNone/>
            </a:pPr>
            <a:r>
              <a:rPr lang="en-US" sz="1800" dirty="0"/>
              <a:t>Clusters 2 and 4 tend to come on later downs</a:t>
            </a:r>
          </a:p>
        </p:txBody>
      </p:sp>
      <p:pic>
        <p:nvPicPr>
          <p:cNvPr id="5" name="Picture 4">
            <a:extLst>
              <a:ext uri="{FF2B5EF4-FFF2-40B4-BE49-F238E27FC236}">
                <a16:creationId xmlns:a16="http://schemas.microsoft.com/office/drawing/2014/main" id="{D96F39B8-405E-4308-B57B-B490565B6A63}"/>
              </a:ext>
            </a:extLst>
          </p:cNvPr>
          <p:cNvPicPr>
            <a:picLocks noChangeAspect="1"/>
          </p:cNvPicPr>
          <p:nvPr/>
        </p:nvPicPr>
        <p:blipFill>
          <a:blip r:embed="rId2"/>
          <a:stretch>
            <a:fillRect/>
          </a:stretch>
        </p:blipFill>
        <p:spPr>
          <a:xfrm>
            <a:off x="296663" y="1376039"/>
            <a:ext cx="4426257" cy="2678657"/>
          </a:xfrm>
          <a:prstGeom prst="rect">
            <a:avLst/>
          </a:prstGeom>
          <a:ln>
            <a:solidFill>
              <a:schemeClr val="tx1"/>
            </a:solidFill>
          </a:ln>
        </p:spPr>
      </p:pic>
      <p:pic>
        <p:nvPicPr>
          <p:cNvPr id="9" name="Picture 8">
            <a:extLst>
              <a:ext uri="{FF2B5EF4-FFF2-40B4-BE49-F238E27FC236}">
                <a16:creationId xmlns:a16="http://schemas.microsoft.com/office/drawing/2014/main" id="{572BD1BE-BFCF-496A-A36C-3ED139C711C4}"/>
              </a:ext>
            </a:extLst>
          </p:cNvPr>
          <p:cNvPicPr>
            <a:picLocks noChangeAspect="1"/>
          </p:cNvPicPr>
          <p:nvPr/>
        </p:nvPicPr>
        <p:blipFill>
          <a:blip r:embed="rId3"/>
          <a:stretch>
            <a:fillRect/>
          </a:stretch>
        </p:blipFill>
        <p:spPr>
          <a:xfrm>
            <a:off x="7469079" y="1381370"/>
            <a:ext cx="4426257" cy="2673678"/>
          </a:xfrm>
          <a:prstGeom prst="rect">
            <a:avLst/>
          </a:prstGeom>
          <a:ln>
            <a:solidFill>
              <a:schemeClr val="tx1"/>
            </a:solidFill>
          </a:ln>
        </p:spPr>
      </p:pic>
      <p:pic>
        <p:nvPicPr>
          <p:cNvPr id="11" name="Picture 10">
            <a:extLst>
              <a:ext uri="{FF2B5EF4-FFF2-40B4-BE49-F238E27FC236}">
                <a16:creationId xmlns:a16="http://schemas.microsoft.com/office/drawing/2014/main" id="{6A3C33DF-ED61-47E5-89D8-5FD36A5B8667}"/>
              </a:ext>
            </a:extLst>
          </p:cNvPr>
          <p:cNvPicPr>
            <a:picLocks noChangeAspect="1"/>
          </p:cNvPicPr>
          <p:nvPr/>
        </p:nvPicPr>
        <p:blipFill>
          <a:blip r:embed="rId4"/>
          <a:stretch>
            <a:fillRect/>
          </a:stretch>
        </p:blipFill>
        <p:spPr>
          <a:xfrm>
            <a:off x="3923930" y="4126320"/>
            <a:ext cx="4270442" cy="2595190"/>
          </a:xfrm>
          <a:prstGeom prst="rect">
            <a:avLst/>
          </a:prstGeom>
          <a:ln>
            <a:solidFill>
              <a:schemeClr val="tx1"/>
            </a:solidFill>
          </a:ln>
        </p:spPr>
      </p:pic>
      <p:sp>
        <p:nvSpPr>
          <p:cNvPr id="12" name="Content Placeholder 2">
            <a:extLst>
              <a:ext uri="{FF2B5EF4-FFF2-40B4-BE49-F238E27FC236}">
                <a16:creationId xmlns:a16="http://schemas.microsoft.com/office/drawing/2014/main" id="{0EA604E8-696A-4591-9012-A733A7D0D06C}"/>
              </a:ext>
            </a:extLst>
          </p:cNvPr>
          <p:cNvSpPr txBox="1">
            <a:spLocks/>
          </p:cNvSpPr>
          <p:nvPr/>
        </p:nvSpPr>
        <p:spPr>
          <a:xfrm>
            <a:off x="4916565" y="3347429"/>
            <a:ext cx="2358870" cy="70133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Cluster 1 overall is the most successful. Cluster 3 is the only negative EPA call</a:t>
            </a:r>
          </a:p>
        </p:txBody>
      </p:sp>
      <p:sp>
        <p:nvSpPr>
          <p:cNvPr id="13" name="Content Placeholder 2">
            <a:extLst>
              <a:ext uri="{FF2B5EF4-FFF2-40B4-BE49-F238E27FC236}">
                <a16:creationId xmlns:a16="http://schemas.microsoft.com/office/drawing/2014/main" id="{68D308BE-64BA-46F0-B30C-3A634D75E991}"/>
              </a:ext>
            </a:extLst>
          </p:cNvPr>
          <p:cNvSpPr txBox="1">
            <a:spLocks/>
          </p:cNvSpPr>
          <p:nvPr/>
        </p:nvSpPr>
        <p:spPr>
          <a:xfrm>
            <a:off x="9137047" y="4243527"/>
            <a:ext cx="2758290" cy="1917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Cluster 3 typically has the fewest yards to go even though it happens on the earliest down. Suggests run plays are called on first down and then only when near the first </a:t>
            </a:r>
          </a:p>
        </p:txBody>
      </p:sp>
    </p:spTree>
    <p:extLst>
      <p:ext uri="{BB962C8B-B14F-4D97-AF65-F5344CB8AC3E}">
        <p14:creationId xmlns:p14="http://schemas.microsoft.com/office/powerpoint/2010/main" val="375252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49CC-6E49-4A12-8F6B-4D111D4B9B71}"/>
              </a:ext>
            </a:extLst>
          </p:cNvPr>
          <p:cNvSpPr>
            <a:spLocks noGrp="1"/>
          </p:cNvSpPr>
          <p:nvPr>
            <p:ph type="title"/>
          </p:nvPr>
        </p:nvSpPr>
        <p:spPr/>
        <p:txBody>
          <a:bodyPr/>
          <a:lstStyle/>
          <a:p>
            <a:r>
              <a:rPr lang="en-US" dirty="0"/>
              <a:t>Cluster Performance Continued</a:t>
            </a:r>
          </a:p>
        </p:txBody>
      </p:sp>
      <p:sp>
        <p:nvSpPr>
          <p:cNvPr id="3" name="Content Placeholder 2">
            <a:extLst>
              <a:ext uri="{FF2B5EF4-FFF2-40B4-BE49-F238E27FC236}">
                <a16:creationId xmlns:a16="http://schemas.microsoft.com/office/drawing/2014/main" id="{5F1D41D9-F02C-4302-947F-41156244132E}"/>
              </a:ext>
            </a:extLst>
          </p:cNvPr>
          <p:cNvSpPr>
            <a:spLocks noGrp="1"/>
          </p:cNvSpPr>
          <p:nvPr>
            <p:ph idx="1"/>
          </p:nvPr>
        </p:nvSpPr>
        <p:spPr>
          <a:xfrm>
            <a:off x="838200" y="1825624"/>
            <a:ext cx="4834631" cy="4903649"/>
          </a:xfrm>
        </p:spPr>
        <p:txBody>
          <a:bodyPr>
            <a:normAutofit fontScale="85000" lnSpcReduction="20000"/>
          </a:bodyPr>
          <a:lstStyle/>
          <a:p>
            <a:pPr marL="0" indent="0">
              <a:buNone/>
            </a:pPr>
            <a:r>
              <a:rPr lang="en-US" sz="2000" dirty="0"/>
              <a:t>Considering only pass plays, clusters can be compared against coverage schemes (with 100 plays minimum)</a:t>
            </a:r>
          </a:p>
          <a:p>
            <a:r>
              <a:rPr lang="en-US" sz="2000" dirty="0"/>
              <a:t>Cluster 1 shines against Cover 2, Man Cover 2, and Tampa 2. With a variety of routes throughout the field, it’s not surprising it is effective at punishing defenses trying to send 2 defenders deep</a:t>
            </a:r>
          </a:p>
          <a:p>
            <a:r>
              <a:rPr lang="en-US" sz="2000" dirty="0"/>
              <a:t>Cluster 2 performs best against Cover 1 and Cover 6. The crossing routes prove to be man beaters in the case of little help in the middle (Cover 1) or when each side of the field is its own coverage unit (Cover 6)</a:t>
            </a:r>
          </a:p>
          <a:p>
            <a:r>
              <a:rPr lang="en-US" sz="2000" dirty="0"/>
              <a:t>Cluster 4 lines up similarly to Cluster 1 but never does as well. The short outside route combination is more conservative so inherently won’t put up the same gaudy EPA totals</a:t>
            </a:r>
          </a:p>
          <a:p>
            <a:r>
              <a:rPr lang="en-US" sz="2000" dirty="0"/>
              <a:t>At 90+% rush rate, Cluster 3 often doesn’t have a large enough passing sample against specific coverage types though it does prove to be effective against a screen defense suggesting that even when the defense knows what’s coming (lots of blocking for screens), it still works</a:t>
            </a:r>
          </a:p>
        </p:txBody>
      </p:sp>
      <p:pic>
        <p:nvPicPr>
          <p:cNvPr id="5" name="Picture 4">
            <a:extLst>
              <a:ext uri="{FF2B5EF4-FFF2-40B4-BE49-F238E27FC236}">
                <a16:creationId xmlns:a16="http://schemas.microsoft.com/office/drawing/2014/main" id="{F19341CD-2F8F-4579-93DD-FEEC0020AA9C}"/>
              </a:ext>
            </a:extLst>
          </p:cNvPr>
          <p:cNvPicPr>
            <a:picLocks noChangeAspect="1"/>
          </p:cNvPicPr>
          <p:nvPr/>
        </p:nvPicPr>
        <p:blipFill>
          <a:blip r:embed="rId2"/>
          <a:stretch>
            <a:fillRect/>
          </a:stretch>
        </p:blipFill>
        <p:spPr>
          <a:xfrm>
            <a:off x="5810030" y="1935332"/>
            <a:ext cx="6177320" cy="3755253"/>
          </a:xfrm>
          <a:prstGeom prst="rect">
            <a:avLst/>
          </a:prstGeom>
        </p:spPr>
      </p:pic>
    </p:spTree>
    <p:extLst>
      <p:ext uri="{BB962C8B-B14F-4D97-AF65-F5344CB8AC3E}">
        <p14:creationId xmlns:p14="http://schemas.microsoft.com/office/powerpoint/2010/main" val="146986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1015</Words>
  <Application>Microsoft Office PowerPoint</Application>
  <PresentationFormat>Widescreen</PresentationFormat>
  <Paragraphs>158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Route Combination Performance</vt:lpstr>
      <vt:lpstr>Agenda</vt:lpstr>
      <vt:lpstr>Opportunity Statement</vt:lpstr>
      <vt:lpstr>Target Area Grouping</vt:lpstr>
      <vt:lpstr>Target Area Grouping Continued</vt:lpstr>
      <vt:lpstr>Route Combination Clustering</vt:lpstr>
      <vt:lpstr>Route Combination Clustering Results</vt:lpstr>
      <vt:lpstr>Cluster Performance</vt:lpstr>
      <vt:lpstr>Cluster Performance Continued</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Combination Performance</dc:title>
  <dc:creator>Taylor Williams</dc:creator>
  <cp:lastModifiedBy>Taylor Williams</cp:lastModifiedBy>
  <cp:revision>11</cp:revision>
  <dcterms:created xsi:type="dcterms:W3CDTF">2021-07-23T17:10:45Z</dcterms:created>
  <dcterms:modified xsi:type="dcterms:W3CDTF">2021-07-23T18:49:45Z</dcterms:modified>
</cp:coreProperties>
</file>