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63619880b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63619880b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63619880b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63619880b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63619880b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63619880b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63619880b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63619880b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63619880b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63619880b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63619880b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63619880b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63619880b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e63619880b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63619880b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63619880b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63619880b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63619880b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63619880b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e63619880b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e63e46998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e63e46998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63619880b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63619880b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e63619880b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e63619880b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63619880b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e63619880b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63e46998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e63e46998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e63619880b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e63619880b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63619880b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63619880b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e63619880b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e63619880b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63619880b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63619880b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63619880b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63619880b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63619880b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63619880b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63619880b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63619880b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63619880b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63619880b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63619880b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63619880b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63619880b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63619880b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14.png"/><Relationship Id="rId6"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hyperlink" Target="https://maddenratings.weebly.com/" TargetMode="External"/><Relationship Id="rId4" Type="http://schemas.openxmlformats.org/officeDocument/2006/relationships/hyperlink" Target="https://www.pro-football-reference.com/years/2020/index.ht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3"/>
          <p:cNvSpPr txBox="1"/>
          <p:nvPr/>
        </p:nvSpPr>
        <p:spPr>
          <a:xfrm>
            <a:off x="455350" y="3721100"/>
            <a:ext cx="1856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00"/>
                </a:solidFill>
                <a:latin typeface="Lato"/>
                <a:ea typeface="Lato"/>
                <a:cs typeface="Lato"/>
                <a:sym typeface="Lato"/>
              </a:rPr>
              <a:t>Elijah Cavan</a:t>
            </a:r>
            <a:endParaRPr sz="1700">
              <a:solidFill>
                <a:srgbClr val="FFFF00"/>
              </a:solidFill>
              <a:latin typeface="Lato"/>
              <a:ea typeface="Lato"/>
              <a:cs typeface="Lato"/>
              <a:sym typeface="Lato"/>
            </a:endParaRPr>
          </a:p>
          <a:p>
            <a:pPr indent="0" lvl="0" marL="0" rtl="0" algn="l">
              <a:spcBef>
                <a:spcPts val="0"/>
              </a:spcBef>
              <a:spcAft>
                <a:spcPts val="0"/>
              </a:spcAft>
              <a:buNone/>
            </a:pPr>
            <a:r>
              <a:rPr lang="en" sz="1700">
                <a:solidFill>
                  <a:srgbClr val="FFFF00"/>
                </a:solidFill>
                <a:latin typeface="Lato"/>
                <a:ea typeface="Lato"/>
                <a:cs typeface="Lato"/>
                <a:sym typeface="Lato"/>
              </a:rPr>
              <a:t>William Ngana</a:t>
            </a:r>
            <a:endParaRPr sz="1700">
              <a:solidFill>
                <a:srgbClr val="FFFF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Part 3</a:t>
            </a:r>
            <a:endParaRPr/>
          </a:p>
        </p:txBody>
      </p:sp>
      <p:sp>
        <p:nvSpPr>
          <p:cNvPr id="336" name="Google Shape;336;p22"/>
          <p:cNvSpPr txBox="1"/>
          <p:nvPr>
            <p:ph idx="1" type="subTitle"/>
          </p:nvPr>
        </p:nvSpPr>
        <p:spPr>
          <a:xfrm>
            <a:off x="275000" y="3898800"/>
            <a:ext cx="6737700" cy="90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 Part 1:  What are the most Popular Routes/ Route Combinations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266325" y="-680000"/>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Most Popular Routes</a:t>
            </a:r>
            <a:endParaRPr/>
          </a:p>
        </p:txBody>
      </p:sp>
      <p:pic>
        <p:nvPicPr>
          <p:cNvPr id="342" name="Google Shape;342;p23"/>
          <p:cNvPicPr preferRelativeResize="0"/>
          <p:nvPr/>
        </p:nvPicPr>
        <p:blipFill>
          <a:blip r:embed="rId3">
            <a:alphaModFix/>
          </a:blip>
          <a:stretch>
            <a:fillRect/>
          </a:stretch>
        </p:blipFill>
        <p:spPr>
          <a:xfrm>
            <a:off x="181425" y="516775"/>
            <a:ext cx="4000225" cy="3359525"/>
          </a:xfrm>
          <a:prstGeom prst="rect">
            <a:avLst/>
          </a:prstGeom>
          <a:noFill/>
          <a:ln>
            <a:noFill/>
          </a:ln>
        </p:spPr>
      </p:pic>
      <p:pic>
        <p:nvPicPr>
          <p:cNvPr id="343" name="Google Shape;343;p23"/>
          <p:cNvPicPr preferRelativeResize="0"/>
          <p:nvPr/>
        </p:nvPicPr>
        <p:blipFill>
          <a:blip r:embed="rId4">
            <a:alphaModFix/>
          </a:blip>
          <a:stretch>
            <a:fillRect/>
          </a:stretch>
        </p:blipFill>
        <p:spPr>
          <a:xfrm>
            <a:off x="4310750" y="2571750"/>
            <a:ext cx="4415500" cy="2173550"/>
          </a:xfrm>
          <a:prstGeom prst="rect">
            <a:avLst/>
          </a:prstGeom>
          <a:noFill/>
          <a:ln>
            <a:noFill/>
          </a:ln>
        </p:spPr>
      </p:pic>
      <p:sp>
        <p:nvSpPr>
          <p:cNvPr id="344" name="Google Shape;344;p23"/>
          <p:cNvSpPr txBox="1"/>
          <p:nvPr/>
        </p:nvSpPr>
        <p:spPr>
          <a:xfrm>
            <a:off x="4248875" y="1251275"/>
            <a:ext cx="3685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Here we show the most popular route combinations by personnel groupings and by Coverage type. Notice- the most popular route combinations are not always the ones that seek to maximize EPA.</a:t>
            </a:r>
            <a:endParaRPr>
              <a:latin typeface="Nunito"/>
              <a:ea typeface="Nunito"/>
              <a:cs typeface="Nunito"/>
              <a:sym typeface="Nunito"/>
            </a:endParaRPr>
          </a:p>
        </p:txBody>
      </p:sp>
      <p:sp>
        <p:nvSpPr>
          <p:cNvPr id="345" name="Google Shape;345;p23"/>
          <p:cNvSpPr txBox="1"/>
          <p:nvPr/>
        </p:nvSpPr>
        <p:spPr>
          <a:xfrm>
            <a:off x="7287600" y="79575"/>
            <a:ext cx="1856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Note: The combinations for the rest of the coverage types can be found in the notebook</a:t>
            </a:r>
            <a:endParaRPr>
              <a:latin typeface="Nunito"/>
              <a:ea typeface="Nunito"/>
              <a:cs typeface="Nunito"/>
              <a:sym typeface="Nunito"/>
            </a:endParaRPr>
          </a:p>
        </p:txBody>
      </p:sp>
      <p:pic>
        <p:nvPicPr>
          <p:cNvPr id="346" name="Google Shape;346;p23"/>
          <p:cNvPicPr preferRelativeResize="0"/>
          <p:nvPr/>
        </p:nvPicPr>
        <p:blipFill>
          <a:blip r:embed="rId5">
            <a:alphaModFix/>
          </a:blip>
          <a:stretch>
            <a:fillRect/>
          </a:stretch>
        </p:blipFill>
        <p:spPr>
          <a:xfrm>
            <a:off x="473200" y="4018000"/>
            <a:ext cx="3067087" cy="962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92475" y="-189800"/>
            <a:ext cx="69855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900"/>
              <a:t>Most Popular Routes cont..</a:t>
            </a:r>
            <a:endParaRPr sz="3900"/>
          </a:p>
        </p:txBody>
      </p:sp>
      <p:pic>
        <p:nvPicPr>
          <p:cNvPr id="352" name="Google Shape;352;p24"/>
          <p:cNvPicPr preferRelativeResize="0"/>
          <p:nvPr/>
        </p:nvPicPr>
        <p:blipFill>
          <a:blip r:embed="rId3">
            <a:alphaModFix/>
          </a:blip>
          <a:stretch>
            <a:fillRect/>
          </a:stretch>
        </p:blipFill>
        <p:spPr>
          <a:xfrm>
            <a:off x="83650" y="1233488"/>
            <a:ext cx="5286375" cy="2676525"/>
          </a:xfrm>
          <a:prstGeom prst="rect">
            <a:avLst/>
          </a:prstGeom>
          <a:noFill/>
          <a:ln>
            <a:noFill/>
          </a:ln>
        </p:spPr>
      </p:pic>
      <p:pic>
        <p:nvPicPr>
          <p:cNvPr id="353" name="Google Shape;353;p24"/>
          <p:cNvPicPr preferRelativeResize="0"/>
          <p:nvPr/>
        </p:nvPicPr>
        <p:blipFill>
          <a:blip r:embed="rId4">
            <a:alphaModFix/>
          </a:blip>
          <a:stretch>
            <a:fillRect/>
          </a:stretch>
        </p:blipFill>
        <p:spPr>
          <a:xfrm>
            <a:off x="5824925" y="1209675"/>
            <a:ext cx="2600325" cy="272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Part 4</a:t>
            </a:r>
            <a:endParaRPr/>
          </a:p>
        </p:txBody>
      </p:sp>
      <p:sp>
        <p:nvSpPr>
          <p:cNvPr id="359" name="Google Shape;359;p25"/>
          <p:cNvSpPr txBox="1"/>
          <p:nvPr/>
        </p:nvSpPr>
        <p:spPr>
          <a:xfrm>
            <a:off x="687500" y="3685100"/>
            <a:ext cx="4624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Nunito"/>
                <a:ea typeface="Nunito"/>
                <a:cs typeface="Nunito"/>
                <a:sym typeface="Nunito"/>
              </a:rPr>
              <a:t>Models &amp; Analysis</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Q. Part 2: Of these route combinations, which perform best against each coverage type?</a:t>
            </a:r>
            <a:endParaRPr sz="1700">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nvSpPr>
        <p:spPr>
          <a:xfrm>
            <a:off x="1052100" y="1046700"/>
            <a:ext cx="74685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Plotting the most important features per coverage type based on percentiles relative to other coverages. Further split by Field Position (Redzone, Own Endzone, Middle of the Field)</a:t>
            </a:r>
            <a:endParaRPr>
              <a:solidFill>
                <a:schemeClr val="dk2"/>
              </a:solidFill>
            </a:endParaRPr>
          </a:p>
        </p:txBody>
      </p:sp>
      <p:sp>
        <p:nvSpPr>
          <p:cNvPr id="365" name="Google Shape;365;p26"/>
          <p:cNvSpPr txBox="1"/>
          <p:nvPr/>
        </p:nvSpPr>
        <p:spPr>
          <a:xfrm>
            <a:off x="944700" y="0"/>
            <a:ext cx="7874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u="sng">
                <a:solidFill>
                  <a:schemeClr val="lt1"/>
                </a:solidFill>
                <a:latin typeface="Proxima Nova"/>
                <a:ea typeface="Proxima Nova"/>
                <a:cs typeface="Proxima Nova"/>
                <a:sym typeface="Proxima Nova"/>
              </a:rPr>
              <a:t>Stacking Coverage Schemes Against One-Another</a:t>
            </a:r>
            <a:endParaRPr/>
          </a:p>
        </p:txBody>
      </p:sp>
      <p:pic>
        <p:nvPicPr>
          <p:cNvPr id="366" name="Google Shape;366;p26"/>
          <p:cNvPicPr preferRelativeResize="0"/>
          <p:nvPr/>
        </p:nvPicPr>
        <p:blipFill>
          <a:blip r:embed="rId3">
            <a:alphaModFix/>
          </a:blip>
          <a:stretch>
            <a:fillRect/>
          </a:stretch>
        </p:blipFill>
        <p:spPr>
          <a:xfrm>
            <a:off x="201625" y="2057575"/>
            <a:ext cx="8617776" cy="308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nvSpPr>
        <p:spPr>
          <a:xfrm>
            <a:off x="0" y="948150"/>
            <a:ext cx="8403600" cy="270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latin typeface="Proxima Nova"/>
                <a:ea typeface="Proxima Nova"/>
                <a:cs typeface="Proxima Nova"/>
                <a:sym typeface="Proxima Nova"/>
              </a:rPr>
              <a:t>We have determined that:</a:t>
            </a:r>
            <a:endParaRPr sz="1700">
              <a:latin typeface="Proxima Nova"/>
              <a:ea typeface="Proxima Nova"/>
              <a:cs typeface="Proxima Nova"/>
              <a:sym typeface="Proxima Nova"/>
            </a:endParaRPr>
          </a:p>
          <a:p>
            <a:pPr indent="-336550" lvl="0" marL="457200" rtl="0" algn="l">
              <a:lnSpc>
                <a:spcPct val="115000"/>
              </a:lnSpc>
              <a:spcBef>
                <a:spcPts val="1200"/>
              </a:spcBef>
              <a:spcAft>
                <a:spcPts val="0"/>
              </a:spcAft>
              <a:buClr>
                <a:srgbClr val="000000"/>
              </a:buClr>
              <a:buSzPts val="1700"/>
              <a:buFont typeface="Proxima Nova"/>
              <a:buChar char="●"/>
            </a:pPr>
            <a:r>
              <a:rPr lang="en" sz="1700">
                <a:latin typeface="Proxima Nova"/>
                <a:ea typeface="Proxima Nova"/>
                <a:cs typeface="Proxima Nova"/>
                <a:sym typeface="Proxima Nova"/>
              </a:rPr>
              <a:t>The cover schemes (cover 0, cover 1 for example) tend to be more steady, while schemes like Tampa 2, Combination can wildly fluctuate in effectiveness based on field position</a:t>
            </a:r>
            <a:endParaRPr sz="1700">
              <a:latin typeface="Proxima Nova"/>
              <a:ea typeface="Proxima Nova"/>
              <a:cs typeface="Proxima Nova"/>
              <a:sym typeface="Proxima Nova"/>
            </a:endParaRPr>
          </a:p>
          <a:p>
            <a:pPr indent="-336550" lvl="0" marL="457200" rtl="0" algn="l">
              <a:lnSpc>
                <a:spcPct val="115000"/>
              </a:lnSpc>
              <a:spcBef>
                <a:spcPts val="0"/>
              </a:spcBef>
              <a:spcAft>
                <a:spcPts val="0"/>
              </a:spcAft>
              <a:buClr>
                <a:srgbClr val="000000"/>
              </a:buClr>
              <a:buSzPts val="1700"/>
              <a:buFont typeface="Proxima Nova"/>
              <a:buChar char="●"/>
            </a:pPr>
            <a:r>
              <a:rPr lang="en" sz="1700">
                <a:latin typeface="Proxima Nova"/>
                <a:ea typeface="Proxima Nova"/>
                <a:cs typeface="Proxima Nova"/>
                <a:sym typeface="Proxima Nova"/>
              </a:rPr>
              <a:t>The more DBs you have in coverage tends to limit targets; but you end up giving up high EPA plays/ many first downs </a:t>
            </a:r>
            <a:endParaRPr sz="1700">
              <a:latin typeface="Proxima Nova"/>
              <a:ea typeface="Proxima Nova"/>
              <a:cs typeface="Proxima Nova"/>
              <a:sym typeface="Proxima Nova"/>
            </a:endParaRPr>
          </a:p>
          <a:p>
            <a:pPr indent="-336550" lvl="0" marL="457200" rtl="0" algn="l">
              <a:lnSpc>
                <a:spcPct val="115000"/>
              </a:lnSpc>
              <a:spcBef>
                <a:spcPts val="0"/>
              </a:spcBef>
              <a:spcAft>
                <a:spcPts val="0"/>
              </a:spcAft>
              <a:buClr>
                <a:srgbClr val="000000"/>
              </a:buClr>
              <a:buSzPts val="1700"/>
              <a:buFont typeface="Proxima Nova"/>
              <a:buChar char="●"/>
            </a:pPr>
            <a:r>
              <a:rPr lang="en" sz="1700">
                <a:latin typeface="Proxima Nova"/>
                <a:ea typeface="Proxima Nova"/>
                <a:cs typeface="Proxima Nova"/>
                <a:sym typeface="Proxima Nova"/>
              </a:rPr>
              <a:t>Prevent has a high pass break up rate; but also a high target rate. This tells us that game situation plays a huge role in what play schemes and coverages are run.</a:t>
            </a:r>
            <a:endParaRPr/>
          </a:p>
        </p:txBody>
      </p:sp>
      <p:sp>
        <p:nvSpPr>
          <p:cNvPr id="372" name="Google Shape;372;p27"/>
          <p:cNvSpPr txBox="1"/>
          <p:nvPr/>
        </p:nvSpPr>
        <p:spPr>
          <a:xfrm>
            <a:off x="835950" y="230325"/>
            <a:ext cx="673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u="sng">
                <a:solidFill>
                  <a:schemeClr val="lt1"/>
                </a:solidFill>
                <a:latin typeface="Proxima Nova"/>
                <a:ea typeface="Proxima Nova"/>
                <a:cs typeface="Proxima Nova"/>
                <a:sym typeface="Proxima Nova"/>
              </a:rPr>
              <a:t>Percentile Plots: Insights</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nvSpPr>
        <p:spPr>
          <a:xfrm>
            <a:off x="0" y="937800"/>
            <a:ext cx="8154000" cy="3267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202729"/>
              </a:buClr>
              <a:buSzPts val="1800"/>
              <a:buFont typeface="Proxima Nova"/>
              <a:buChar char="-"/>
            </a:pPr>
            <a:r>
              <a:rPr lang="en" sz="1800">
                <a:solidFill>
                  <a:srgbClr val="202729"/>
                </a:solidFill>
                <a:latin typeface="Proxima Nova"/>
                <a:ea typeface="Proxima Nova"/>
                <a:cs typeface="Proxima Nova"/>
                <a:sym typeface="Proxima Nova"/>
              </a:rPr>
              <a:t>Logistic regression and random forests regression models used</a:t>
            </a:r>
            <a:endParaRPr sz="1800">
              <a:solidFill>
                <a:srgbClr val="20272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202729"/>
              </a:buClr>
              <a:buSzPts val="1800"/>
              <a:buFont typeface="Proxima Nova"/>
              <a:buChar char="-"/>
            </a:pPr>
            <a:r>
              <a:rPr lang="en" sz="1800">
                <a:solidFill>
                  <a:srgbClr val="202729"/>
                </a:solidFill>
                <a:latin typeface="Proxima Nova"/>
                <a:ea typeface="Proxima Nova"/>
                <a:cs typeface="Proxima Nova"/>
                <a:sym typeface="Proxima Nova"/>
              </a:rPr>
              <a:t>Features used:</a:t>
            </a:r>
            <a:endParaRPr sz="1800">
              <a:solidFill>
                <a:srgbClr val="20272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202729"/>
              </a:buClr>
              <a:buSzPts val="1400"/>
              <a:buFont typeface="Proxima Nova"/>
              <a:buChar char="-"/>
            </a:pPr>
            <a:r>
              <a:rPr lang="en" u="sng">
                <a:solidFill>
                  <a:srgbClr val="202729"/>
                </a:solidFill>
                <a:latin typeface="Proxima Nova"/>
                <a:ea typeface="Proxima Nova"/>
                <a:cs typeface="Proxima Nova"/>
                <a:sym typeface="Proxima Nova"/>
              </a:rPr>
              <a:t>Team stats class:</a:t>
            </a:r>
            <a:r>
              <a:rPr lang="en">
                <a:solidFill>
                  <a:srgbClr val="202729"/>
                </a:solidFill>
                <a:latin typeface="Proxima Nova"/>
                <a:ea typeface="Proxima Nova"/>
                <a:cs typeface="Proxima Nova"/>
                <a:sym typeface="Proxima Nova"/>
              </a:rPr>
              <a:t> (ex. Point differential) allows the model to determine the difference between the two teams playing (including how good one offense is compared to the opposing defense)</a:t>
            </a:r>
            <a:endParaRPr>
              <a:solidFill>
                <a:srgbClr val="20272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202729"/>
              </a:buClr>
              <a:buSzPts val="1400"/>
              <a:buFont typeface="Proxima Nova"/>
              <a:buChar char="-"/>
            </a:pPr>
            <a:r>
              <a:rPr lang="en" u="sng">
                <a:solidFill>
                  <a:srgbClr val="202729"/>
                </a:solidFill>
                <a:latin typeface="Proxima Nova"/>
                <a:ea typeface="Proxima Nova"/>
                <a:cs typeface="Proxima Nova"/>
                <a:sym typeface="Proxima Nova"/>
              </a:rPr>
              <a:t>Player stats</a:t>
            </a:r>
            <a:r>
              <a:rPr lang="en">
                <a:solidFill>
                  <a:srgbClr val="202729"/>
                </a:solidFill>
                <a:latin typeface="Proxima Nova"/>
                <a:ea typeface="Proxima Nova"/>
                <a:cs typeface="Proxima Nova"/>
                <a:sym typeface="Proxima Nova"/>
              </a:rPr>
              <a:t> (ex. Points above average) allows the model to distinguish between a good QB throwing to a good receiver v.s a bad QB throwing to a bad receiver</a:t>
            </a:r>
            <a:endParaRPr>
              <a:solidFill>
                <a:srgbClr val="20272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202729"/>
              </a:buClr>
              <a:buSzPts val="1400"/>
              <a:buFont typeface="Proxima Nova"/>
              <a:buChar char="-"/>
            </a:pPr>
            <a:r>
              <a:rPr lang="en" u="sng">
                <a:solidFill>
                  <a:srgbClr val="202729"/>
                </a:solidFill>
                <a:latin typeface="Proxima Nova"/>
                <a:ea typeface="Proxima Nova"/>
                <a:cs typeface="Proxima Nova"/>
                <a:sym typeface="Proxima Nova"/>
              </a:rPr>
              <a:t>Cover Scheme class:</a:t>
            </a:r>
            <a:r>
              <a:rPr lang="en">
                <a:solidFill>
                  <a:srgbClr val="202729"/>
                </a:solidFill>
                <a:latin typeface="Proxima Nova"/>
                <a:ea typeface="Proxima Nova"/>
                <a:cs typeface="Proxima Nova"/>
                <a:sym typeface="Proxima Nova"/>
              </a:rPr>
              <a:t> coverage scheme statistics such as the average pass break ups or pressure rates for a given coverage scheme</a:t>
            </a:r>
            <a:endParaRPr>
              <a:solidFill>
                <a:srgbClr val="20272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202729"/>
              </a:buClr>
              <a:buSzPts val="1400"/>
              <a:buFont typeface="Proxima Nova"/>
              <a:buChar char="-"/>
            </a:pPr>
            <a:r>
              <a:rPr lang="en" u="sng">
                <a:solidFill>
                  <a:srgbClr val="202729"/>
                </a:solidFill>
                <a:latin typeface="Proxima Nova"/>
                <a:ea typeface="Proxima Nova"/>
                <a:cs typeface="Proxima Nova"/>
                <a:sym typeface="Proxima Nova"/>
              </a:rPr>
              <a:t>Routes class:</a:t>
            </a:r>
            <a:r>
              <a:rPr lang="en">
                <a:solidFill>
                  <a:srgbClr val="202729"/>
                </a:solidFill>
                <a:latin typeface="Proxima Nova"/>
                <a:ea typeface="Proxima Nova"/>
                <a:cs typeface="Proxima Nova"/>
                <a:sym typeface="Proxima Nova"/>
              </a:rPr>
              <a:t> the route combinations and route lengths used on the play. Including if a receiver is running a ‘specialist’ route (a route the receiver is much better than the average receiver in running). Also the personnel grouping is included.</a:t>
            </a:r>
            <a:endParaRPr/>
          </a:p>
        </p:txBody>
      </p:sp>
      <p:sp>
        <p:nvSpPr>
          <p:cNvPr id="378" name="Google Shape;378;p28"/>
          <p:cNvSpPr txBox="1"/>
          <p:nvPr/>
        </p:nvSpPr>
        <p:spPr>
          <a:xfrm>
            <a:off x="323700" y="152400"/>
            <a:ext cx="525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u="sng">
                <a:solidFill>
                  <a:schemeClr val="lt1"/>
                </a:solidFill>
                <a:latin typeface="Proxima Nova"/>
                <a:ea typeface="Proxima Nova"/>
                <a:cs typeface="Proxima Nova"/>
                <a:sym typeface="Proxima Nova"/>
              </a:rPr>
              <a:t>ML Models: General Info</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nvSpPr>
        <p:spPr>
          <a:xfrm>
            <a:off x="77900" y="0"/>
            <a:ext cx="741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u="sng">
                <a:solidFill>
                  <a:schemeClr val="lt1"/>
                </a:solidFill>
                <a:latin typeface="Proxima Nova"/>
                <a:ea typeface="Proxima Nova"/>
                <a:cs typeface="Proxima Nova"/>
                <a:sym typeface="Proxima Nova"/>
              </a:rPr>
              <a:t>ML Model: Expected Yards (98% accuracy)</a:t>
            </a:r>
            <a:endParaRPr/>
          </a:p>
        </p:txBody>
      </p:sp>
      <p:pic>
        <p:nvPicPr>
          <p:cNvPr id="384" name="Google Shape;384;p29"/>
          <p:cNvPicPr preferRelativeResize="0"/>
          <p:nvPr/>
        </p:nvPicPr>
        <p:blipFill>
          <a:blip r:embed="rId3">
            <a:alphaModFix/>
          </a:blip>
          <a:stretch>
            <a:fillRect/>
          </a:stretch>
        </p:blipFill>
        <p:spPr>
          <a:xfrm>
            <a:off x="177650" y="785723"/>
            <a:ext cx="3654001" cy="2147851"/>
          </a:xfrm>
          <a:prstGeom prst="rect">
            <a:avLst/>
          </a:prstGeom>
          <a:noFill/>
          <a:ln>
            <a:noFill/>
          </a:ln>
        </p:spPr>
      </p:pic>
      <p:pic>
        <p:nvPicPr>
          <p:cNvPr id="385" name="Google Shape;385;p29"/>
          <p:cNvPicPr preferRelativeResize="0"/>
          <p:nvPr/>
        </p:nvPicPr>
        <p:blipFill>
          <a:blip r:embed="rId4">
            <a:alphaModFix/>
          </a:blip>
          <a:stretch>
            <a:fillRect/>
          </a:stretch>
        </p:blipFill>
        <p:spPr>
          <a:xfrm>
            <a:off x="245250" y="3008050"/>
            <a:ext cx="3518785" cy="2057525"/>
          </a:xfrm>
          <a:prstGeom prst="rect">
            <a:avLst/>
          </a:prstGeom>
          <a:noFill/>
          <a:ln>
            <a:noFill/>
          </a:ln>
        </p:spPr>
      </p:pic>
      <p:pic>
        <p:nvPicPr>
          <p:cNvPr id="386" name="Google Shape;386;p29"/>
          <p:cNvPicPr preferRelativeResize="0"/>
          <p:nvPr/>
        </p:nvPicPr>
        <p:blipFill>
          <a:blip r:embed="rId5">
            <a:alphaModFix/>
          </a:blip>
          <a:stretch>
            <a:fillRect/>
          </a:stretch>
        </p:blipFill>
        <p:spPr>
          <a:xfrm>
            <a:off x="3962800" y="737900"/>
            <a:ext cx="4251579" cy="2147850"/>
          </a:xfrm>
          <a:prstGeom prst="rect">
            <a:avLst/>
          </a:prstGeom>
          <a:noFill/>
          <a:ln>
            <a:noFill/>
          </a:ln>
        </p:spPr>
      </p:pic>
      <p:pic>
        <p:nvPicPr>
          <p:cNvPr id="387" name="Google Shape;387;p29"/>
          <p:cNvPicPr preferRelativeResize="0"/>
          <p:nvPr/>
        </p:nvPicPr>
        <p:blipFill>
          <a:blip r:embed="rId6">
            <a:alphaModFix/>
          </a:blip>
          <a:stretch>
            <a:fillRect/>
          </a:stretch>
        </p:blipFill>
        <p:spPr>
          <a:xfrm>
            <a:off x="3929400" y="3008050"/>
            <a:ext cx="4318374" cy="2057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nvSpPr>
        <p:spPr>
          <a:xfrm>
            <a:off x="0" y="0"/>
            <a:ext cx="615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u="sng">
                <a:solidFill>
                  <a:schemeClr val="lt1"/>
                </a:solidFill>
                <a:latin typeface="Proxima Nova"/>
                <a:ea typeface="Proxima Nova"/>
                <a:cs typeface="Proxima Nova"/>
                <a:sym typeface="Proxima Nova"/>
              </a:rPr>
              <a:t>Expected Yards: Insights</a:t>
            </a:r>
            <a:endParaRPr>
              <a:solidFill>
                <a:schemeClr val="lt1"/>
              </a:solidFill>
            </a:endParaRPr>
          </a:p>
        </p:txBody>
      </p:sp>
      <p:sp>
        <p:nvSpPr>
          <p:cNvPr id="393" name="Google Shape;393;p30"/>
          <p:cNvSpPr txBox="1"/>
          <p:nvPr/>
        </p:nvSpPr>
        <p:spPr>
          <a:xfrm>
            <a:off x="64975" y="647700"/>
            <a:ext cx="4286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The plots in the previous slide show a sample of the expected yards model (98% accuracy) versus personnel groupings and the targeted route on the play.We can draw several insights from these plots. For example: The combination scheme is least successful against 10 personnel, but does a good job versus 0, 12, 23 personnel. Routes that are effective against combination include slants, curls and flats.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Conversely, Cover 1 succeeds versus 22, 13 and 02 personnel; but is burned by 10,11,12 personnel for example. Routes that are effective against Cover 1 include Go routes, slants and flats.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The blue line represents the average offensive yardage against that coverage scheme</a:t>
            </a:r>
            <a:endParaRPr>
              <a:latin typeface="Nunito"/>
              <a:ea typeface="Nunito"/>
              <a:cs typeface="Nunito"/>
              <a:sym typeface="Nunito"/>
            </a:endParaRPr>
          </a:p>
        </p:txBody>
      </p:sp>
      <p:pic>
        <p:nvPicPr>
          <p:cNvPr id="394" name="Google Shape;394;p30"/>
          <p:cNvPicPr preferRelativeResize="0"/>
          <p:nvPr/>
        </p:nvPicPr>
        <p:blipFill>
          <a:blip r:embed="rId3">
            <a:alphaModFix/>
          </a:blip>
          <a:stretch>
            <a:fillRect/>
          </a:stretch>
        </p:blipFill>
        <p:spPr>
          <a:xfrm>
            <a:off x="5017450" y="157525"/>
            <a:ext cx="3386199" cy="2003922"/>
          </a:xfrm>
          <a:prstGeom prst="rect">
            <a:avLst/>
          </a:prstGeom>
          <a:noFill/>
          <a:ln>
            <a:noFill/>
          </a:ln>
        </p:spPr>
      </p:pic>
      <p:pic>
        <p:nvPicPr>
          <p:cNvPr id="395" name="Google Shape;395;p30"/>
          <p:cNvPicPr preferRelativeResize="0"/>
          <p:nvPr/>
        </p:nvPicPr>
        <p:blipFill>
          <a:blip r:embed="rId4">
            <a:alphaModFix/>
          </a:blip>
          <a:stretch>
            <a:fillRect/>
          </a:stretch>
        </p:blipFill>
        <p:spPr>
          <a:xfrm>
            <a:off x="5017450" y="2307100"/>
            <a:ext cx="3386200" cy="1992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1"/>
          <p:cNvSpPr txBox="1"/>
          <p:nvPr/>
        </p:nvSpPr>
        <p:spPr>
          <a:xfrm>
            <a:off x="384950" y="310100"/>
            <a:ext cx="4416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chemeClr val="lt1"/>
                </a:solidFill>
                <a:latin typeface="Nunito"/>
                <a:ea typeface="Nunito"/>
                <a:cs typeface="Nunito"/>
                <a:sym typeface="Nunito"/>
              </a:rPr>
              <a:t>Best Route Combos by Expected Yards</a:t>
            </a:r>
            <a:endParaRPr sz="1600" u="sng">
              <a:solidFill>
                <a:schemeClr val="lt1"/>
              </a:solidFill>
              <a:latin typeface="Nunito"/>
              <a:ea typeface="Nunito"/>
              <a:cs typeface="Nunito"/>
              <a:sym typeface="Nunito"/>
            </a:endParaRPr>
          </a:p>
        </p:txBody>
      </p:sp>
      <p:pic>
        <p:nvPicPr>
          <p:cNvPr id="401" name="Google Shape;401;p31"/>
          <p:cNvPicPr preferRelativeResize="0"/>
          <p:nvPr/>
        </p:nvPicPr>
        <p:blipFill>
          <a:blip r:embed="rId3">
            <a:alphaModFix/>
          </a:blip>
          <a:stretch>
            <a:fillRect/>
          </a:stretch>
        </p:blipFill>
        <p:spPr>
          <a:xfrm>
            <a:off x="4868175" y="219900"/>
            <a:ext cx="3405597" cy="4097500"/>
          </a:xfrm>
          <a:prstGeom prst="rect">
            <a:avLst/>
          </a:prstGeom>
          <a:noFill/>
          <a:ln>
            <a:noFill/>
          </a:ln>
        </p:spPr>
      </p:pic>
      <p:pic>
        <p:nvPicPr>
          <p:cNvPr id="402" name="Google Shape;402;p31"/>
          <p:cNvPicPr preferRelativeResize="0"/>
          <p:nvPr/>
        </p:nvPicPr>
        <p:blipFill>
          <a:blip r:embed="rId4">
            <a:alphaModFix/>
          </a:blip>
          <a:stretch>
            <a:fillRect/>
          </a:stretch>
        </p:blipFill>
        <p:spPr>
          <a:xfrm>
            <a:off x="537350" y="989850"/>
            <a:ext cx="2863125" cy="2875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14"/>
          <p:cNvPicPr preferRelativeResize="0"/>
          <p:nvPr/>
        </p:nvPicPr>
        <p:blipFill>
          <a:blip r:embed="rId3">
            <a:alphaModFix/>
          </a:blip>
          <a:stretch>
            <a:fillRect/>
          </a:stretch>
        </p:blipFill>
        <p:spPr>
          <a:xfrm>
            <a:off x="3342500" y="358650"/>
            <a:ext cx="2619375" cy="1743075"/>
          </a:xfrm>
          <a:prstGeom prst="rect">
            <a:avLst/>
          </a:prstGeom>
          <a:noFill/>
          <a:ln>
            <a:noFill/>
          </a:ln>
        </p:spPr>
      </p:pic>
      <p:sp>
        <p:nvSpPr>
          <p:cNvPr id="283" name="Google Shape;283;p14"/>
          <p:cNvSpPr txBox="1"/>
          <p:nvPr/>
        </p:nvSpPr>
        <p:spPr>
          <a:xfrm>
            <a:off x="825025" y="2475075"/>
            <a:ext cx="6201300" cy="184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00">
                <a:latin typeface="Proxima Nova"/>
                <a:ea typeface="Proxima Nova"/>
                <a:cs typeface="Proxima Nova"/>
                <a:sym typeface="Proxima Nova"/>
              </a:rPr>
              <a:t>"The only sign we have in the locker room is from 'The Art Of War': Every battle is won before it is fought."</a:t>
            </a:r>
            <a:endParaRPr sz="2200">
              <a:latin typeface="Proxima Nova"/>
              <a:ea typeface="Proxima Nova"/>
              <a:cs typeface="Proxima Nova"/>
              <a:sym typeface="Proxima Nova"/>
            </a:endParaRPr>
          </a:p>
          <a:p>
            <a:pPr indent="0" lvl="0" marL="0" rtl="0" algn="l">
              <a:lnSpc>
                <a:spcPct val="115000"/>
              </a:lnSpc>
              <a:spcBef>
                <a:spcPts val="1200"/>
              </a:spcBef>
              <a:spcAft>
                <a:spcPts val="1200"/>
              </a:spcAft>
              <a:buNone/>
            </a:pPr>
            <a:r>
              <a:rPr lang="en" sz="2200">
                <a:latin typeface="Proxima Nova"/>
                <a:ea typeface="Proxima Nova"/>
                <a:cs typeface="Proxima Nova"/>
                <a:sym typeface="Proxima Nova"/>
              </a:rPr>
              <a:t>- Bill Belichick.</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nvSpPr>
        <p:spPr>
          <a:xfrm>
            <a:off x="0" y="0"/>
            <a:ext cx="882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u="sng">
                <a:solidFill>
                  <a:schemeClr val="lt1"/>
                </a:solidFill>
                <a:latin typeface="Proxima Nova"/>
                <a:ea typeface="Proxima Nova"/>
                <a:cs typeface="Proxima Nova"/>
                <a:sym typeface="Proxima Nova"/>
              </a:rPr>
              <a:t>ML Model: Probability of First Down (97% accuracy)</a:t>
            </a:r>
            <a:endParaRPr/>
          </a:p>
        </p:txBody>
      </p:sp>
      <p:sp>
        <p:nvSpPr>
          <p:cNvPr id="408" name="Google Shape;408;p32"/>
          <p:cNvSpPr txBox="1"/>
          <p:nvPr/>
        </p:nvSpPr>
        <p:spPr>
          <a:xfrm>
            <a:off x="126425" y="736900"/>
            <a:ext cx="8822700" cy="195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700">
                <a:solidFill>
                  <a:schemeClr val="dk2"/>
                </a:solidFill>
                <a:latin typeface="Proxima Nova"/>
                <a:ea typeface="Proxima Nova"/>
                <a:cs typeface="Proxima Nova"/>
                <a:sym typeface="Proxima Nova"/>
              </a:rPr>
              <a:t>ML model which calculates the probability of a first down based on the route being run on the play (as well as a number of other features). The plots show the probability of a first down given that an optimal route is being run, compared to the average probability for all route combinations. In part 1 we showed the most popular route combinations; the optimal routes are now the routes that maximize EPA against a given coverage. The blue line represents the probability of a first down for the average route combination.</a:t>
            </a:r>
            <a:endParaRPr sz="1300">
              <a:solidFill>
                <a:schemeClr val="dk2"/>
              </a:solidFill>
            </a:endParaRPr>
          </a:p>
        </p:txBody>
      </p:sp>
      <p:pic>
        <p:nvPicPr>
          <p:cNvPr id="409" name="Google Shape;409;p32"/>
          <p:cNvPicPr preferRelativeResize="0"/>
          <p:nvPr/>
        </p:nvPicPr>
        <p:blipFill>
          <a:blip r:embed="rId3">
            <a:alphaModFix/>
          </a:blip>
          <a:stretch>
            <a:fillRect/>
          </a:stretch>
        </p:blipFill>
        <p:spPr>
          <a:xfrm>
            <a:off x="650925" y="2671200"/>
            <a:ext cx="6661676" cy="235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3"/>
          <p:cNvSpPr txBox="1"/>
          <p:nvPr/>
        </p:nvSpPr>
        <p:spPr>
          <a:xfrm>
            <a:off x="103925" y="1026100"/>
            <a:ext cx="6546300" cy="348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202729"/>
                </a:solidFill>
                <a:latin typeface="Proxima Nova"/>
                <a:ea typeface="Proxima Nova"/>
                <a:cs typeface="Proxima Nova"/>
                <a:sym typeface="Proxima Nova"/>
              </a:rPr>
              <a:t>We have determined that:</a:t>
            </a:r>
            <a:endParaRPr sz="1800">
              <a:solidFill>
                <a:srgbClr val="202729"/>
              </a:solidFill>
              <a:latin typeface="Proxima Nova"/>
              <a:ea typeface="Proxima Nova"/>
              <a:cs typeface="Proxima Nova"/>
              <a:sym typeface="Proxima Nova"/>
            </a:endParaRPr>
          </a:p>
          <a:p>
            <a:pPr indent="-342900" lvl="0" marL="457200" rtl="0" algn="l">
              <a:lnSpc>
                <a:spcPct val="115000"/>
              </a:lnSpc>
              <a:spcBef>
                <a:spcPts val="1200"/>
              </a:spcBef>
              <a:spcAft>
                <a:spcPts val="0"/>
              </a:spcAft>
              <a:buClr>
                <a:srgbClr val="202729"/>
              </a:buClr>
              <a:buSzPts val="1800"/>
              <a:buFont typeface="Proxima Nova"/>
              <a:buChar char="●"/>
            </a:pPr>
            <a:r>
              <a:rPr lang="en" sz="1800">
                <a:solidFill>
                  <a:srgbClr val="202729"/>
                </a:solidFill>
                <a:latin typeface="Proxima Nova"/>
                <a:ea typeface="Proxima Nova"/>
                <a:cs typeface="Proxima Nova"/>
                <a:sym typeface="Proxima Nova"/>
              </a:rPr>
              <a:t>For every coverage scheme, running the optimal routes is more effective (obvious since they are chosen based on EPA). But for some coverages these optimal routes are more effective than for others (see EDA plot, receivers are not always the best position player to target for a given coverage).</a:t>
            </a:r>
            <a:endParaRPr sz="1800">
              <a:solidFill>
                <a:srgbClr val="20272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202729"/>
              </a:buClr>
              <a:buSzPts val="1800"/>
              <a:buFont typeface="Proxima Nova"/>
              <a:buChar char="●"/>
            </a:pPr>
            <a:r>
              <a:rPr lang="en" sz="1800">
                <a:solidFill>
                  <a:srgbClr val="202729"/>
                </a:solidFill>
                <a:latin typeface="Proxima Nova"/>
                <a:ea typeface="Proxima Nova"/>
                <a:cs typeface="Proxima Nova"/>
                <a:sym typeface="Proxima Nova"/>
              </a:rPr>
              <a:t>The cover schemes (as opposed to combination schemes, Tampa 2, ect) are the most effective schemes at limiting first downs</a:t>
            </a:r>
            <a:endParaRPr/>
          </a:p>
        </p:txBody>
      </p:sp>
      <p:sp>
        <p:nvSpPr>
          <p:cNvPr id="415" name="Google Shape;415;p33"/>
          <p:cNvSpPr txBox="1"/>
          <p:nvPr/>
        </p:nvSpPr>
        <p:spPr>
          <a:xfrm>
            <a:off x="152400" y="152400"/>
            <a:ext cx="654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u="sng">
                <a:solidFill>
                  <a:schemeClr val="lt1"/>
                </a:solidFill>
                <a:latin typeface="Proxima Nova"/>
                <a:ea typeface="Proxima Nova"/>
                <a:cs typeface="Proxima Nova"/>
                <a:sym typeface="Proxima Nova"/>
              </a:rPr>
              <a:t>Probability of First Down: Insights</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txBox="1"/>
          <p:nvPr/>
        </p:nvSpPr>
        <p:spPr>
          <a:xfrm>
            <a:off x="0" y="0"/>
            <a:ext cx="542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chemeClr val="lt1"/>
                </a:solidFill>
                <a:latin typeface="Nunito"/>
                <a:ea typeface="Nunito"/>
                <a:cs typeface="Nunito"/>
                <a:sym typeface="Nunito"/>
              </a:rPr>
              <a:t>Best Route Combos by Probability of First Down</a:t>
            </a:r>
            <a:endParaRPr/>
          </a:p>
        </p:txBody>
      </p:sp>
      <p:pic>
        <p:nvPicPr>
          <p:cNvPr id="421" name="Google Shape;421;p34"/>
          <p:cNvPicPr preferRelativeResize="0"/>
          <p:nvPr/>
        </p:nvPicPr>
        <p:blipFill>
          <a:blip r:embed="rId3">
            <a:alphaModFix/>
          </a:blip>
          <a:stretch>
            <a:fillRect/>
          </a:stretch>
        </p:blipFill>
        <p:spPr>
          <a:xfrm>
            <a:off x="5188950" y="134400"/>
            <a:ext cx="3629025" cy="4352925"/>
          </a:xfrm>
          <a:prstGeom prst="rect">
            <a:avLst/>
          </a:prstGeom>
          <a:noFill/>
          <a:ln>
            <a:noFill/>
          </a:ln>
        </p:spPr>
      </p:pic>
      <p:pic>
        <p:nvPicPr>
          <p:cNvPr id="422" name="Google Shape;422;p34"/>
          <p:cNvPicPr preferRelativeResize="0"/>
          <p:nvPr/>
        </p:nvPicPr>
        <p:blipFill>
          <a:blip r:embed="rId4">
            <a:alphaModFix/>
          </a:blip>
          <a:stretch>
            <a:fillRect/>
          </a:stretch>
        </p:blipFill>
        <p:spPr>
          <a:xfrm>
            <a:off x="697750" y="1235800"/>
            <a:ext cx="3365450" cy="2239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5"/>
          <p:cNvSpPr txBox="1"/>
          <p:nvPr/>
        </p:nvSpPr>
        <p:spPr>
          <a:xfrm>
            <a:off x="532525" y="0"/>
            <a:ext cx="618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u="sng">
                <a:solidFill>
                  <a:schemeClr val="lt1"/>
                </a:solidFill>
                <a:latin typeface="Proxima Nova"/>
                <a:ea typeface="Proxima Nova"/>
                <a:cs typeface="Proxima Nova"/>
                <a:sym typeface="Proxima Nova"/>
              </a:rPr>
              <a:t>Limitations and Improvements</a:t>
            </a:r>
            <a:endParaRPr/>
          </a:p>
        </p:txBody>
      </p:sp>
      <p:sp>
        <p:nvSpPr>
          <p:cNvPr id="428" name="Google Shape;428;p35"/>
          <p:cNvSpPr txBox="1"/>
          <p:nvPr/>
        </p:nvSpPr>
        <p:spPr>
          <a:xfrm>
            <a:off x="173725" y="615600"/>
            <a:ext cx="6900300" cy="428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2"/>
                </a:solidFill>
                <a:latin typeface="Proxima Nova"/>
                <a:ea typeface="Proxima Nova"/>
                <a:cs typeface="Proxima Nova"/>
                <a:sym typeface="Proxima Nova"/>
              </a:rPr>
              <a:t>There are several ways we could improve this analysis. We were also limited by the data.</a:t>
            </a:r>
            <a:endParaRPr sz="1500">
              <a:solidFill>
                <a:schemeClr val="dk2"/>
              </a:solidFill>
              <a:latin typeface="Proxima Nova"/>
              <a:ea typeface="Proxima Nova"/>
              <a:cs typeface="Proxima Nova"/>
              <a:sym typeface="Proxima Nova"/>
            </a:endParaRPr>
          </a:p>
          <a:p>
            <a:pPr indent="-323850" lvl="0" marL="457200" rtl="0" algn="l">
              <a:lnSpc>
                <a:spcPct val="115000"/>
              </a:lnSpc>
              <a:spcBef>
                <a:spcPts val="120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No tracking data (given us alternative ways to classify routes)</a:t>
            </a:r>
            <a:endParaRPr sz="1500">
              <a:solidFill>
                <a:schemeClr val="dk2"/>
              </a:solidFill>
              <a:latin typeface="Proxima Nova"/>
              <a:ea typeface="Proxima Nova"/>
              <a:cs typeface="Proxima Nova"/>
              <a:sym typeface="Proxima Nova"/>
            </a:endParaRPr>
          </a:p>
          <a:p>
            <a:pPr indent="-323850" lvl="0" marL="457200" rtl="0" algn="l">
              <a:lnSpc>
                <a:spcPct val="115000"/>
              </a:lnSpc>
              <a:spcBef>
                <a:spcPts val="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Only 1 year of data</a:t>
            </a:r>
            <a:endParaRPr sz="1500">
              <a:solidFill>
                <a:schemeClr val="dk2"/>
              </a:solidFill>
              <a:latin typeface="Proxima Nova"/>
              <a:ea typeface="Proxima Nova"/>
              <a:cs typeface="Proxima Nova"/>
              <a:sym typeface="Proxima Nova"/>
            </a:endParaRPr>
          </a:p>
          <a:p>
            <a:pPr indent="-323850" lvl="0" marL="457200" rtl="0" algn="l">
              <a:lnSpc>
                <a:spcPct val="115000"/>
              </a:lnSpc>
              <a:spcBef>
                <a:spcPts val="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We did not take into account how often a receiver plays, or how a good receiver might ‘warp’ the defence</a:t>
            </a:r>
            <a:endParaRPr sz="1500">
              <a:solidFill>
                <a:schemeClr val="dk2"/>
              </a:solidFill>
              <a:latin typeface="Proxima Nova"/>
              <a:ea typeface="Proxima Nova"/>
              <a:cs typeface="Proxima Nova"/>
              <a:sym typeface="Proxima Nova"/>
            </a:endParaRPr>
          </a:p>
          <a:p>
            <a:pPr indent="-323850" lvl="0" marL="457200" rtl="0" algn="l">
              <a:lnSpc>
                <a:spcPct val="115000"/>
              </a:lnSpc>
              <a:spcBef>
                <a:spcPts val="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We did not take into account how running a play multiple times decreases its effectiveness </a:t>
            </a:r>
            <a:endParaRPr sz="1500">
              <a:solidFill>
                <a:schemeClr val="dk2"/>
              </a:solidFill>
              <a:latin typeface="Proxima Nova"/>
              <a:ea typeface="Proxima Nova"/>
              <a:cs typeface="Proxima Nova"/>
              <a:sym typeface="Proxima Nova"/>
            </a:endParaRPr>
          </a:p>
          <a:p>
            <a:pPr indent="-323850" lvl="0" marL="457200" rtl="0" algn="l">
              <a:lnSpc>
                <a:spcPct val="115000"/>
              </a:lnSpc>
              <a:spcBef>
                <a:spcPts val="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We didn’t look at different formation types (21 personnel v.s 12 personnel for example)</a:t>
            </a:r>
            <a:endParaRPr sz="1500">
              <a:solidFill>
                <a:schemeClr val="dk2"/>
              </a:solidFill>
              <a:latin typeface="Proxima Nova"/>
              <a:ea typeface="Proxima Nova"/>
              <a:cs typeface="Proxima Nova"/>
              <a:sym typeface="Proxima Nova"/>
            </a:endParaRPr>
          </a:p>
          <a:p>
            <a:pPr indent="-323850" lvl="0" marL="457200" rtl="0" algn="l">
              <a:lnSpc>
                <a:spcPct val="115000"/>
              </a:lnSpc>
              <a:spcBef>
                <a:spcPts val="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We did not account for the strength of a given DB and how that might affect plays run by the offense</a:t>
            </a:r>
            <a:endParaRPr sz="1500">
              <a:solidFill>
                <a:schemeClr val="dk2"/>
              </a:solidFill>
              <a:latin typeface="Proxima Nova"/>
              <a:ea typeface="Proxima Nova"/>
              <a:cs typeface="Proxima Nova"/>
              <a:sym typeface="Proxima Nova"/>
            </a:endParaRPr>
          </a:p>
          <a:p>
            <a:pPr indent="-323850" lvl="0" marL="457200" rtl="0" algn="l">
              <a:lnSpc>
                <a:spcPct val="115000"/>
              </a:lnSpc>
              <a:spcBef>
                <a:spcPts val="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Is a route effective or is the defense conceding the play. For example, if I get an 8 yard gain against a ‘prevent’ coverage; is this an effective play or am I doing what the defense wants me to do.</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6"/>
          <p:cNvSpPr txBox="1"/>
          <p:nvPr/>
        </p:nvSpPr>
        <p:spPr>
          <a:xfrm>
            <a:off x="610450" y="1571600"/>
            <a:ext cx="6909900" cy="12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1"/>
                </a:solidFill>
                <a:latin typeface="Proxima Nova"/>
                <a:ea typeface="Proxima Nova"/>
                <a:cs typeface="Proxima Nova"/>
                <a:sym typeface="Proxima Nova"/>
              </a:rPr>
              <a:t>Madden ratings: </a:t>
            </a:r>
            <a:r>
              <a:rPr lang="en" sz="1800" u="sng">
                <a:solidFill>
                  <a:srgbClr val="FF5252"/>
                </a:solidFill>
                <a:latin typeface="Proxima Nova"/>
                <a:ea typeface="Proxima Nova"/>
                <a:cs typeface="Proxima Nova"/>
                <a:sym typeface="Proxima Nova"/>
                <a:hlinkClick r:id="rId3">
                  <a:extLst>
                    <a:ext uri="{A12FA001-AC4F-418D-AE19-62706E023703}">
                      <ahyp:hlinkClr val="tx"/>
                    </a:ext>
                  </a:extLst>
                </a:hlinkClick>
              </a:rPr>
              <a:t>https://maddenratings.weebly.com/</a:t>
            </a:r>
            <a:endParaRPr sz="1800">
              <a:solidFill>
                <a:schemeClr val="lt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en" sz="1800">
                <a:solidFill>
                  <a:schemeClr val="lt1"/>
                </a:solidFill>
                <a:latin typeface="Proxima Nova"/>
                <a:ea typeface="Proxima Nova"/>
                <a:cs typeface="Proxima Nova"/>
                <a:sym typeface="Proxima Nova"/>
              </a:rPr>
              <a:t>Strength indicators: </a:t>
            </a:r>
            <a:r>
              <a:rPr lang="en" sz="1800" u="sng">
                <a:solidFill>
                  <a:srgbClr val="FF5252"/>
                </a:solidFill>
                <a:latin typeface="Proxima Nova"/>
                <a:ea typeface="Proxima Nova"/>
                <a:cs typeface="Proxima Nova"/>
                <a:sym typeface="Proxima Nova"/>
                <a:hlinkClick r:id="rId4">
                  <a:extLst>
                    <a:ext uri="{A12FA001-AC4F-418D-AE19-62706E023703}">
                      <ahyp:hlinkClr val="tx"/>
                    </a:ext>
                  </a:extLst>
                </a:hlinkClick>
              </a:rPr>
              <a:t>https://www.pro-football-reference.com/years/2020/index.htm</a:t>
            </a:r>
            <a:r>
              <a:rPr lang="en" sz="1800">
                <a:solidFill>
                  <a:schemeClr val="lt1"/>
                </a:solidFill>
                <a:latin typeface="Proxima Nova"/>
                <a:ea typeface="Proxima Nova"/>
                <a:cs typeface="Proxima Nova"/>
                <a:sym typeface="Proxima Nova"/>
              </a:rPr>
              <a:t> </a:t>
            </a:r>
            <a:endParaRPr/>
          </a:p>
        </p:txBody>
      </p:sp>
      <p:sp>
        <p:nvSpPr>
          <p:cNvPr id="434" name="Google Shape;434;p36"/>
          <p:cNvSpPr txBox="1"/>
          <p:nvPr/>
        </p:nvSpPr>
        <p:spPr>
          <a:xfrm>
            <a:off x="610450" y="464125"/>
            <a:ext cx="609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u="sng">
                <a:solidFill>
                  <a:schemeClr val="lt1"/>
                </a:solidFill>
                <a:latin typeface="Proxima Nova"/>
                <a:ea typeface="Proxima Nova"/>
                <a:cs typeface="Proxima Nova"/>
                <a:sym typeface="Proxima Nova"/>
              </a:rPr>
              <a:t>References: Additional Datasets Used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7"/>
          <p:cNvSpPr txBox="1"/>
          <p:nvPr/>
        </p:nvSpPr>
        <p:spPr>
          <a:xfrm>
            <a:off x="2078175" y="20912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1"/>
                </a:solidFill>
                <a:latin typeface="Proxima Nova"/>
                <a:ea typeface="Proxima Nova"/>
                <a:cs typeface="Proxima Nova"/>
                <a:sym typeface="Proxima Nova"/>
              </a:rPr>
              <a:t>That’s all Folks!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Part 1</a:t>
            </a:r>
            <a:endParaRPr/>
          </a:p>
        </p:txBody>
      </p:sp>
      <p:sp>
        <p:nvSpPr>
          <p:cNvPr id="289" name="Google Shape;289;p1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the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81500" y="-1331575"/>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2800" u="sng">
                <a:latin typeface="Proxima Nova"/>
                <a:ea typeface="Proxima Nova"/>
                <a:cs typeface="Proxima Nova"/>
                <a:sym typeface="Proxima Nova"/>
              </a:rPr>
              <a:t>Key Assumptions</a:t>
            </a:r>
            <a:endParaRPr/>
          </a:p>
        </p:txBody>
      </p:sp>
      <p:sp>
        <p:nvSpPr>
          <p:cNvPr id="295" name="Google Shape;295;p16"/>
          <p:cNvSpPr txBox="1"/>
          <p:nvPr>
            <p:ph idx="4294967295" type="body"/>
          </p:nvPr>
        </p:nvSpPr>
        <p:spPr>
          <a:xfrm>
            <a:off x="201725" y="1201200"/>
            <a:ext cx="7659000" cy="3104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00"/>
                </a:solidFill>
                <a:latin typeface="Proxima Nova"/>
                <a:ea typeface="Proxima Nova"/>
                <a:cs typeface="Proxima Nova"/>
                <a:sym typeface="Proxima Nova"/>
              </a:rPr>
              <a:t>Q. Which route combinations were most popular in the NFL in 2020? Of these route combinations, which perform best against each coverage type?</a:t>
            </a:r>
            <a:endParaRPr sz="1700">
              <a:solidFill>
                <a:srgbClr val="FFFF00"/>
              </a:solidFill>
              <a:latin typeface="Proxima Nova"/>
              <a:ea typeface="Proxima Nova"/>
              <a:cs typeface="Proxima Nova"/>
              <a:sym typeface="Proxima Nova"/>
            </a:endParaRPr>
          </a:p>
          <a:p>
            <a:pPr indent="0" lvl="0" marL="0" rtl="0" algn="l">
              <a:lnSpc>
                <a:spcPct val="105000"/>
              </a:lnSpc>
              <a:spcBef>
                <a:spcPts val="1200"/>
              </a:spcBef>
              <a:spcAft>
                <a:spcPts val="0"/>
              </a:spcAft>
              <a:buNone/>
            </a:pPr>
            <a:r>
              <a:rPr lang="en" sz="1700">
                <a:solidFill>
                  <a:srgbClr val="202729"/>
                </a:solidFill>
                <a:latin typeface="Proxima Nova"/>
                <a:ea typeface="Proxima Nova"/>
                <a:cs typeface="Proxima Nova"/>
                <a:sym typeface="Proxima Nova"/>
              </a:rPr>
              <a:t>We assumed: </a:t>
            </a:r>
            <a:endParaRPr sz="1700">
              <a:solidFill>
                <a:srgbClr val="202729"/>
              </a:solidFill>
              <a:latin typeface="Proxima Nova"/>
              <a:ea typeface="Proxima Nova"/>
              <a:cs typeface="Proxima Nova"/>
              <a:sym typeface="Proxima Nova"/>
            </a:endParaRPr>
          </a:p>
          <a:p>
            <a:pPr indent="-336550" lvl="0" marL="457200" rtl="0" algn="l">
              <a:lnSpc>
                <a:spcPct val="105000"/>
              </a:lnSpc>
              <a:spcBef>
                <a:spcPts val="1200"/>
              </a:spcBef>
              <a:spcAft>
                <a:spcPts val="0"/>
              </a:spcAft>
              <a:buClr>
                <a:srgbClr val="202729"/>
              </a:buClr>
              <a:buSzPts val="1700"/>
              <a:buFont typeface="Proxima Nova"/>
              <a:buChar char="●"/>
            </a:pPr>
            <a:r>
              <a:rPr lang="en" sz="1700">
                <a:solidFill>
                  <a:srgbClr val="202729"/>
                </a:solidFill>
                <a:latin typeface="Proxima Nova"/>
                <a:ea typeface="Proxima Nova"/>
                <a:cs typeface="Proxima Nova"/>
                <a:sym typeface="Proxima Nova"/>
              </a:rPr>
              <a:t>A route combination was a list of routes run on the play</a:t>
            </a:r>
            <a:endParaRPr sz="1700">
              <a:solidFill>
                <a:srgbClr val="202729"/>
              </a:solidFill>
              <a:latin typeface="Proxima Nova"/>
              <a:ea typeface="Proxima Nova"/>
              <a:cs typeface="Proxima Nova"/>
              <a:sym typeface="Proxima Nova"/>
            </a:endParaRPr>
          </a:p>
          <a:p>
            <a:pPr indent="-336550" lvl="0" marL="457200" rtl="0" algn="l">
              <a:lnSpc>
                <a:spcPct val="105000"/>
              </a:lnSpc>
              <a:spcBef>
                <a:spcPts val="0"/>
              </a:spcBef>
              <a:spcAft>
                <a:spcPts val="0"/>
              </a:spcAft>
              <a:buClr>
                <a:srgbClr val="202729"/>
              </a:buClr>
              <a:buSzPts val="1700"/>
              <a:buFont typeface="Proxima Nova"/>
              <a:buChar char="●"/>
            </a:pPr>
            <a:r>
              <a:rPr lang="en" sz="1700">
                <a:solidFill>
                  <a:srgbClr val="202729"/>
                </a:solidFill>
                <a:latin typeface="Proxima Nova"/>
                <a:ea typeface="Proxima Nova"/>
                <a:cs typeface="Proxima Nova"/>
                <a:sym typeface="Proxima Nova"/>
              </a:rPr>
              <a:t>Over a large enough sample, weather would play only a small part</a:t>
            </a:r>
            <a:endParaRPr sz="1700">
              <a:solidFill>
                <a:srgbClr val="202729"/>
              </a:solidFill>
              <a:latin typeface="Proxima Nova"/>
              <a:ea typeface="Proxima Nova"/>
              <a:cs typeface="Proxima Nova"/>
              <a:sym typeface="Proxima Nova"/>
            </a:endParaRPr>
          </a:p>
          <a:p>
            <a:pPr indent="-336550" lvl="0" marL="457200" rtl="0" algn="l">
              <a:lnSpc>
                <a:spcPct val="105000"/>
              </a:lnSpc>
              <a:spcBef>
                <a:spcPts val="0"/>
              </a:spcBef>
              <a:spcAft>
                <a:spcPts val="0"/>
              </a:spcAft>
              <a:buClr>
                <a:srgbClr val="202729"/>
              </a:buClr>
              <a:buSzPts val="1700"/>
              <a:buFont typeface="Proxima Nova"/>
              <a:buChar char="●"/>
            </a:pPr>
            <a:r>
              <a:rPr lang="en" sz="1700">
                <a:solidFill>
                  <a:srgbClr val="202729"/>
                </a:solidFill>
                <a:latin typeface="Proxima Nova"/>
                <a:ea typeface="Proxima Nova"/>
                <a:cs typeface="Proxima Nova"/>
                <a:sym typeface="Proxima Nova"/>
              </a:rPr>
              <a:t>Turnovers, TDs were less sticky then pass break ups and first downs</a:t>
            </a:r>
            <a:endParaRPr sz="1700">
              <a:solidFill>
                <a:srgbClr val="202729"/>
              </a:solidFill>
              <a:latin typeface="Proxima Nova"/>
              <a:ea typeface="Proxima Nova"/>
              <a:cs typeface="Proxima Nova"/>
              <a:sym typeface="Proxima Nova"/>
            </a:endParaRPr>
          </a:p>
          <a:p>
            <a:pPr indent="-336550" lvl="0" marL="457200" rtl="0" algn="l">
              <a:lnSpc>
                <a:spcPct val="105000"/>
              </a:lnSpc>
              <a:spcBef>
                <a:spcPts val="0"/>
              </a:spcBef>
              <a:spcAft>
                <a:spcPts val="0"/>
              </a:spcAft>
              <a:buClr>
                <a:srgbClr val="202729"/>
              </a:buClr>
              <a:buSzPts val="1700"/>
              <a:buFont typeface="Proxima Nova"/>
              <a:buChar char="●"/>
            </a:pPr>
            <a:r>
              <a:rPr lang="en" sz="1700">
                <a:solidFill>
                  <a:srgbClr val="202729"/>
                </a:solidFill>
                <a:latin typeface="Proxima Nova"/>
                <a:ea typeface="Proxima Nova"/>
                <a:cs typeface="Proxima Nova"/>
                <a:sym typeface="Proxima Nova"/>
              </a:rPr>
              <a:t>Receivers mainly played one position (i.e slot or out wide)</a:t>
            </a:r>
            <a:endParaRPr sz="1700">
              <a:solidFill>
                <a:srgbClr val="202729"/>
              </a:solidFill>
              <a:latin typeface="Proxima Nova"/>
              <a:ea typeface="Proxima Nova"/>
              <a:cs typeface="Proxima Nova"/>
              <a:sym typeface="Proxima Nova"/>
            </a:endParaRPr>
          </a:p>
          <a:p>
            <a:pPr indent="-336550" lvl="0" marL="457200" rtl="0" algn="l">
              <a:lnSpc>
                <a:spcPct val="105000"/>
              </a:lnSpc>
              <a:spcBef>
                <a:spcPts val="0"/>
              </a:spcBef>
              <a:spcAft>
                <a:spcPts val="0"/>
              </a:spcAft>
              <a:buClr>
                <a:srgbClr val="202729"/>
              </a:buClr>
              <a:buSzPts val="1700"/>
              <a:buFont typeface="Proxima Nova"/>
              <a:buChar char="●"/>
            </a:pPr>
            <a:r>
              <a:rPr lang="en" sz="1700">
                <a:solidFill>
                  <a:srgbClr val="202729"/>
                </a:solidFill>
                <a:latin typeface="Proxima Nova"/>
                <a:ea typeface="Proxima Nova"/>
                <a:cs typeface="Proxima Nova"/>
                <a:sym typeface="Proxima Nova"/>
              </a:rPr>
              <a:t>All plays are equally weighted (i.e a 10 yard gain in the 4th quarter is the same as a 10 yard game in the first - although this is handled by EPA)</a:t>
            </a:r>
            <a:endParaRPr sz="1700">
              <a:solidFill>
                <a:srgbClr val="202729"/>
              </a:solidFill>
              <a:latin typeface="Proxima Nova"/>
              <a:ea typeface="Proxima Nova"/>
              <a:cs typeface="Proxima Nova"/>
              <a:sym typeface="Proxima Nova"/>
            </a:endParaRPr>
          </a:p>
          <a:p>
            <a:pPr indent="-336550" lvl="0" marL="457200" rtl="0" algn="l">
              <a:lnSpc>
                <a:spcPct val="105000"/>
              </a:lnSpc>
              <a:spcBef>
                <a:spcPts val="0"/>
              </a:spcBef>
              <a:spcAft>
                <a:spcPts val="0"/>
              </a:spcAft>
              <a:buClr>
                <a:srgbClr val="202729"/>
              </a:buClr>
              <a:buSzPts val="1700"/>
              <a:buFont typeface="Proxima Nova"/>
              <a:buChar char="●"/>
            </a:pPr>
            <a:r>
              <a:rPr lang="en" sz="1700">
                <a:solidFill>
                  <a:srgbClr val="202729"/>
                </a:solidFill>
                <a:latin typeface="Proxima Nova"/>
                <a:ea typeface="Proxima Nova"/>
                <a:cs typeface="Proxima Nova"/>
                <a:sym typeface="Proxima Nova"/>
              </a:rPr>
              <a:t>A receiver is anyone who runs a route - including TEs and RBs</a:t>
            </a:r>
            <a:endParaRPr sz="1700">
              <a:solidFill>
                <a:srgbClr val="202729"/>
              </a:solidFill>
              <a:latin typeface="Proxima Nova"/>
              <a:ea typeface="Proxima Nova"/>
              <a:cs typeface="Proxima Nova"/>
              <a:sym typeface="Proxima Nova"/>
            </a:endParaRPr>
          </a:p>
          <a:p>
            <a:pPr indent="-336550" lvl="0" marL="457200" rtl="0" algn="l">
              <a:lnSpc>
                <a:spcPct val="105000"/>
              </a:lnSpc>
              <a:spcBef>
                <a:spcPts val="0"/>
              </a:spcBef>
              <a:spcAft>
                <a:spcPts val="0"/>
              </a:spcAft>
              <a:buClr>
                <a:srgbClr val="202729"/>
              </a:buClr>
              <a:buSzPts val="1700"/>
              <a:buFont typeface="Proxima Nova"/>
              <a:buChar char="●"/>
            </a:pPr>
            <a:r>
              <a:rPr lang="en" sz="1700">
                <a:solidFill>
                  <a:srgbClr val="202729"/>
                </a:solidFill>
                <a:latin typeface="Proxima Nova"/>
                <a:ea typeface="Proxima Nova"/>
                <a:cs typeface="Proxima Nova"/>
                <a:sym typeface="Proxima Nova"/>
              </a:rPr>
              <a:t>Removed all plays where the QB is not on the field</a:t>
            </a:r>
            <a:endParaRPr sz="1700">
              <a:solidFill>
                <a:srgbClr val="202729"/>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522675" y="-341050"/>
            <a:ext cx="6366900" cy="1399800"/>
          </a:xfrm>
          <a:prstGeom prst="rect">
            <a:avLst/>
          </a:prstGeom>
        </p:spPr>
        <p:txBody>
          <a:bodyPr anchorCtr="0" anchor="ctr" bIns="91425" lIns="91425" spcFirstLastPara="1" rIns="91425" wrap="square" tIns="91425">
            <a:normAutofit/>
          </a:bodyPr>
          <a:lstStyle/>
          <a:p>
            <a:pPr indent="457200" lvl="0" marL="0" rtl="0" algn="ctr">
              <a:spcBef>
                <a:spcPts val="0"/>
              </a:spcBef>
              <a:spcAft>
                <a:spcPts val="0"/>
              </a:spcAft>
              <a:buNone/>
            </a:pPr>
            <a:r>
              <a:rPr b="0" lang="en" sz="2800" u="sng">
                <a:latin typeface="Proxima Nova"/>
                <a:ea typeface="Proxima Nova"/>
                <a:cs typeface="Proxima Nova"/>
                <a:sym typeface="Proxima Nova"/>
              </a:rPr>
              <a:t>What position excels against 			what coverage?</a:t>
            </a:r>
            <a:endParaRPr/>
          </a:p>
        </p:txBody>
      </p:sp>
      <p:sp>
        <p:nvSpPr>
          <p:cNvPr id="301" name="Google Shape;301;p17"/>
          <p:cNvSpPr txBox="1"/>
          <p:nvPr/>
        </p:nvSpPr>
        <p:spPr>
          <a:xfrm>
            <a:off x="0" y="229550"/>
            <a:ext cx="4908900" cy="422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rgbClr val="202729"/>
              </a:solidFill>
              <a:latin typeface="Proxima Nova"/>
              <a:ea typeface="Proxima Nova"/>
              <a:cs typeface="Proxima Nova"/>
              <a:sym typeface="Proxima Nova"/>
            </a:endParaRPr>
          </a:p>
          <a:p>
            <a:pPr indent="-336550" lvl="0" marL="457200" rtl="0" algn="l">
              <a:lnSpc>
                <a:spcPct val="115000"/>
              </a:lnSpc>
              <a:spcBef>
                <a:spcPts val="1200"/>
              </a:spcBef>
              <a:spcAft>
                <a:spcPts val="0"/>
              </a:spcAft>
              <a:buClr>
                <a:srgbClr val="202729"/>
              </a:buClr>
              <a:buSzPts val="1700"/>
              <a:buFont typeface="Proxima Nova"/>
              <a:buChar char="●"/>
            </a:pPr>
            <a:r>
              <a:rPr lang="en" sz="1700">
                <a:solidFill>
                  <a:srgbClr val="202729"/>
                </a:solidFill>
                <a:latin typeface="Proxima Nova"/>
                <a:ea typeface="Proxima Nova"/>
                <a:cs typeface="Proxima Nova"/>
                <a:sym typeface="Proxima Nova"/>
              </a:rPr>
              <a:t>Slot receivers are generally better than wide outs against Tampa 2. TEs are the best receivers in general against cover 0, cover 1 &amp; cover 2. This makes sense since TEs are probably being covered by LBs in these schemes.</a:t>
            </a:r>
            <a:endParaRPr sz="1700">
              <a:solidFill>
                <a:srgbClr val="202729"/>
              </a:solidFill>
              <a:latin typeface="Proxima Nova"/>
              <a:ea typeface="Proxima Nova"/>
              <a:cs typeface="Proxima Nova"/>
              <a:sym typeface="Proxima Nova"/>
            </a:endParaRPr>
          </a:p>
          <a:p>
            <a:pPr indent="-336550" lvl="0" marL="457200" rtl="0" algn="l">
              <a:lnSpc>
                <a:spcPct val="115000"/>
              </a:lnSpc>
              <a:spcBef>
                <a:spcPts val="0"/>
              </a:spcBef>
              <a:spcAft>
                <a:spcPts val="0"/>
              </a:spcAft>
              <a:buClr>
                <a:srgbClr val="202729"/>
              </a:buClr>
              <a:buSzPts val="1700"/>
              <a:buFont typeface="Proxima Nova"/>
              <a:buChar char="●"/>
            </a:pPr>
            <a:r>
              <a:rPr lang="en" sz="1700">
                <a:solidFill>
                  <a:srgbClr val="202729"/>
                </a:solidFill>
                <a:latin typeface="Proxima Nova"/>
                <a:ea typeface="Proxima Nova"/>
                <a:cs typeface="Proxima Nova"/>
                <a:sym typeface="Proxima Nova"/>
              </a:rPr>
              <a:t>We also see how the various personnel groupings fare against a given coverage; for example 21 personnel is most efficient at the combination and tampa 2 coverages (and useless for the cover type - i.e cover 0, cover 1 coverages)</a:t>
            </a:r>
            <a:endParaRPr sz="1300">
              <a:latin typeface="Nunito"/>
              <a:ea typeface="Nunito"/>
              <a:cs typeface="Nunito"/>
              <a:sym typeface="Nunito"/>
            </a:endParaRPr>
          </a:p>
        </p:txBody>
      </p:sp>
      <p:pic>
        <p:nvPicPr>
          <p:cNvPr id="302" name="Google Shape;302;p17"/>
          <p:cNvPicPr preferRelativeResize="0"/>
          <p:nvPr/>
        </p:nvPicPr>
        <p:blipFill>
          <a:blip r:embed="rId3">
            <a:alphaModFix/>
          </a:blip>
          <a:stretch>
            <a:fillRect/>
          </a:stretch>
        </p:blipFill>
        <p:spPr>
          <a:xfrm>
            <a:off x="4789500" y="147050"/>
            <a:ext cx="3908425" cy="2424701"/>
          </a:xfrm>
          <a:prstGeom prst="rect">
            <a:avLst/>
          </a:prstGeom>
          <a:noFill/>
          <a:ln>
            <a:noFill/>
          </a:ln>
        </p:spPr>
      </p:pic>
      <p:pic>
        <p:nvPicPr>
          <p:cNvPr id="303" name="Google Shape;303;p17"/>
          <p:cNvPicPr preferRelativeResize="0"/>
          <p:nvPr/>
        </p:nvPicPr>
        <p:blipFill>
          <a:blip r:embed="rId4">
            <a:alphaModFix/>
          </a:blip>
          <a:stretch>
            <a:fillRect/>
          </a:stretch>
        </p:blipFill>
        <p:spPr>
          <a:xfrm>
            <a:off x="4908888" y="2641651"/>
            <a:ext cx="3789044" cy="2266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Part 2</a:t>
            </a:r>
            <a:endParaRPr/>
          </a:p>
        </p:txBody>
      </p:sp>
      <p:sp>
        <p:nvSpPr>
          <p:cNvPr id="309" name="Google Shape;309;p18"/>
          <p:cNvSpPr txBox="1"/>
          <p:nvPr>
            <p:ph idx="4294967295"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Cleaning and Engineering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nvSpPr>
        <p:spPr>
          <a:xfrm>
            <a:off x="274975" y="704400"/>
            <a:ext cx="8258400" cy="3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We added a variety of features to help train the ML models and draw insights from the data. In particular, we calculated results which depended solely on the Coverage Scheme. Some examples of new features we used:</a:t>
            </a:r>
            <a:endParaRPr sz="1800">
              <a:solidFill>
                <a:schemeClr val="dk2"/>
              </a:solidFill>
              <a:latin typeface="Proxima Nova"/>
              <a:ea typeface="Proxima Nova"/>
              <a:cs typeface="Proxima Nova"/>
              <a:sym typeface="Proxima Nova"/>
            </a:endParaRPr>
          </a:p>
          <a:p>
            <a:pPr indent="-342900" lvl="0" marL="457200" rtl="0" algn="l">
              <a:lnSpc>
                <a:spcPct val="115000"/>
              </a:lnSpc>
              <a:spcBef>
                <a:spcPts val="120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Air yards								</a:t>
            </a:r>
            <a:endParaRPr sz="1800">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YAC (yards after the catch)</a:t>
            </a:r>
            <a:endParaRPr sz="1800">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Pressure rate per Coverage Type</a:t>
            </a:r>
            <a:endParaRPr sz="1800">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Pass breakups per coverage type</a:t>
            </a:r>
            <a:endParaRPr sz="1800">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Receiver class (is a receiver especially good at running long routes, short routes, ect)</a:t>
            </a:r>
            <a:endParaRPr sz="1800">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Route length (is a given route long or short)</a:t>
            </a:r>
            <a:endParaRPr sz="1800">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Personnel groupings</a:t>
            </a:r>
            <a:endParaRPr sz="1800">
              <a:solidFill>
                <a:schemeClr val="dk2"/>
              </a:solidFill>
              <a:latin typeface="Proxima Nova"/>
              <a:ea typeface="Proxima Nova"/>
              <a:cs typeface="Proxima Nova"/>
              <a:sym typeface="Proxima Nova"/>
            </a:endParaRPr>
          </a:p>
        </p:txBody>
      </p:sp>
      <p:sp>
        <p:nvSpPr>
          <p:cNvPr id="315" name="Google Shape;315;p19"/>
          <p:cNvSpPr txBox="1"/>
          <p:nvPr/>
        </p:nvSpPr>
        <p:spPr>
          <a:xfrm>
            <a:off x="1953150" y="123750"/>
            <a:ext cx="523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u="sng">
                <a:solidFill>
                  <a:schemeClr val="lt1"/>
                </a:solidFill>
                <a:latin typeface="Proxima Nova"/>
                <a:ea typeface="Proxima Nova"/>
                <a:cs typeface="Proxima Nova"/>
                <a:sym typeface="Proxima Nova"/>
              </a:rPr>
              <a:t>Feature Engineering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idx="4294967295" type="body"/>
          </p:nvPr>
        </p:nvSpPr>
        <p:spPr>
          <a:xfrm>
            <a:off x="2280600" y="112725"/>
            <a:ext cx="6366900" cy="11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u="sng">
                <a:solidFill>
                  <a:schemeClr val="lt1"/>
                </a:solidFill>
              </a:rPr>
              <a:t>Cleaning</a:t>
            </a:r>
            <a:endParaRPr sz="2200" u="sng">
              <a:solidFill>
                <a:schemeClr val="lt1"/>
              </a:solidFill>
            </a:endParaRPr>
          </a:p>
        </p:txBody>
      </p:sp>
      <p:sp>
        <p:nvSpPr>
          <p:cNvPr id="321" name="Google Shape;321;p20"/>
          <p:cNvSpPr txBox="1"/>
          <p:nvPr/>
        </p:nvSpPr>
        <p:spPr>
          <a:xfrm>
            <a:off x="206100" y="921275"/>
            <a:ext cx="5431500" cy="30015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Nunito"/>
              <a:buChar char="●"/>
            </a:pPr>
            <a:r>
              <a:rPr lang="en" sz="2100">
                <a:latin typeface="Nunito"/>
                <a:ea typeface="Nunito"/>
                <a:cs typeface="Nunito"/>
                <a:sym typeface="Nunito"/>
              </a:rPr>
              <a:t>Consolidated several route types into a route class (for example rb-screen and bubble-screen are credited with the ‘screen’ class)</a:t>
            </a:r>
            <a:endParaRPr sz="2100">
              <a:latin typeface="Nunito"/>
              <a:ea typeface="Nunito"/>
              <a:cs typeface="Nunito"/>
              <a:sym typeface="Nunito"/>
            </a:endParaRPr>
          </a:p>
          <a:p>
            <a:pPr indent="-361950" lvl="0" marL="457200" rtl="0" algn="l">
              <a:spcBef>
                <a:spcPts val="0"/>
              </a:spcBef>
              <a:spcAft>
                <a:spcPts val="0"/>
              </a:spcAft>
              <a:buSzPts val="2100"/>
              <a:buFont typeface="Nunito"/>
              <a:buChar char="●"/>
            </a:pPr>
            <a:r>
              <a:rPr lang="en" sz="2100">
                <a:latin typeface="Nunito"/>
                <a:ea typeface="Nunito"/>
                <a:cs typeface="Nunito"/>
                <a:sym typeface="Nunito"/>
              </a:rPr>
              <a:t>Removed plays in which the QB is not on the field</a:t>
            </a:r>
            <a:endParaRPr sz="2100">
              <a:latin typeface="Nunito"/>
              <a:ea typeface="Nunito"/>
              <a:cs typeface="Nunito"/>
              <a:sym typeface="Nunito"/>
            </a:endParaRPr>
          </a:p>
          <a:p>
            <a:pPr indent="-349250" lvl="0" marL="457200" rtl="0" algn="l">
              <a:spcBef>
                <a:spcPts val="0"/>
              </a:spcBef>
              <a:spcAft>
                <a:spcPts val="0"/>
              </a:spcAft>
              <a:buSzPts val="1900"/>
              <a:buFont typeface="Nunito"/>
              <a:buChar char="●"/>
            </a:pPr>
            <a:r>
              <a:rPr lang="en" sz="1900">
                <a:latin typeface="Nunito"/>
                <a:ea typeface="Nunito"/>
                <a:cs typeface="Nunito"/>
                <a:sym typeface="Nunito"/>
              </a:rPr>
              <a:t>Removed players who played less than 50 snaps</a:t>
            </a:r>
            <a:endParaRPr sz="1900">
              <a:latin typeface="Nunito"/>
              <a:ea typeface="Nunito"/>
              <a:cs typeface="Nunito"/>
              <a:sym typeface="Nunito"/>
            </a:endParaRPr>
          </a:p>
          <a:p>
            <a:pPr indent="-349250" lvl="0" marL="457200" rtl="0" algn="l">
              <a:spcBef>
                <a:spcPts val="0"/>
              </a:spcBef>
              <a:spcAft>
                <a:spcPts val="0"/>
              </a:spcAft>
              <a:buSzPts val="1900"/>
              <a:buFont typeface="Nunito"/>
              <a:buChar char="●"/>
            </a:pPr>
            <a:r>
              <a:rPr lang="en" sz="1900">
                <a:latin typeface="Nunito"/>
                <a:ea typeface="Nunito"/>
                <a:cs typeface="Nunito"/>
                <a:sym typeface="Nunito"/>
              </a:rPr>
              <a:t>Removed the coverages ‘Spike’ and ‘Other</a:t>
            </a:r>
            <a:endParaRPr sz="1900">
              <a:latin typeface="Nunito"/>
              <a:ea typeface="Nunito"/>
              <a:cs typeface="Nunito"/>
              <a:sym typeface="Nunito"/>
            </a:endParaRPr>
          </a:p>
        </p:txBody>
      </p:sp>
      <p:pic>
        <p:nvPicPr>
          <p:cNvPr id="322" name="Google Shape;322;p20"/>
          <p:cNvPicPr preferRelativeResize="0"/>
          <p:nvPr/>
        </p:nvPicPr>
        <p:blipFill>
          <a:blip r:embed="rId3">
            <a:alphaModFix/>
          </a:blip>
          <a:stretch>
            <a:fillRect/>
          </a:stretch>
        </p:blipFill>
        <p:spPr>
          <a:xfrm>
            <a:off x="5790000" y="1363325"/>
            <a:ext cx="2857500"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nvSpPr>
        <p:spPr>
          <a:xfrm>
            <a:off x="261275" y="687050"/>
            <a:ext cx="37263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In addition to defining new features, we also changed some of the pre existing columns. Here we are showing a scatter plot of the KMeans clusters for routes based on air yards (these are classified as Short, Medium, Long routes). As well as a histogram of Points above Average for WRs. This was done to simplify looking at the routes- there are less combinations if we replace the route names with the route length.</a:t>
            </a:r>
            <a:endParaRPr>
              <a:solidFill>
                <a:schemeClr val="dk2"/>
              </a:solidFill>
            </a:endParaRPr>
          </a:p>
        </p:txBody>
      </p:sp>
      <p:sp>
        <p:nvSpPr>
          <p:cNvPr id="328" name="Google Shape;328;p21"/>
          <p:cNvSpPr txBox="1"/>
          <p:nvPr/>
        </p:nvSpPr>
        <p:spPr>
          <a:xfrm>
            <a:off x="97400" y="0"/>
            <a:ext cx="460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u="sng">
                <a:solidFill>
                  <a:schemeClr val="lt1"/>
                </a:solidFill>
                <a:latin typeface="Proxima Nova"/>
                <a:ea typeface="Proxima Nova"/>
                <a:cs typeface="Proxima Nova"/>
                <a:sym typeface="Proxima Nova"/>
              </a:rPr>
              <a:t>How long is that route?</a:t>
            </a:r>
            <a:endParaRPr/>
          </a:p>
        </p:txBody>
      </p:sp>
      <p:pic>
        <p:nvPicPr>
          <p:cNvPr id="329" name="Google Shape;329;p21"/>
          <p:cNvPicPr preferRelativeResize="0"/>
          <p:nvPr/>
        </p:nvPicPr>
        <p:blipFill>
          <a:blip r:embed="rId3">
            <a:alphaModFix/>
          </a:blip>
          <a:stretch>
            <a:fillRect/>
          </a:stretch>
        </p:blipFill>
        <p:spPr>
          <a:xfrm>
            <a:off x="5063925" y="2991725"/>
            <a:ext cx="2471750" cy="1980526"/>
          </a:xfrm>
          <a:prstGeom prst="rect">
            <a:avLst/>
          </a:prstGeom>
          <a:noFill/>
          <a:ln>
            <a:noFill/>
          </a:ln>
        </p:spPr>
      </p:pic>
      <p:pic>
        <p:nvPicPr>
          <p:cNvPr id="330" name="Google Shape;330;p21"/>
          <p:cNvPicPr preferRelativeResize="0"/>
          <p:nvPr/>
        </p:nvPicPr>
        <p:blipFill>
          <a:blip r:embed="rId4">
            <a:alphaModFix/>
          </a:blip>
          <a:stretch>
            <a:fillRect/>
          </a:stretch>
        </p:blipFill>
        <p:spPr>
          <a:xfrm>
            <a:off x="4572000" y="262000"/>
            <a:ext cx="4136500" cy="23097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