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4" r:id="rId6"/>
    <p:sldId id="265" r:id="rId7"/>
    <p:sldId id="266" r:id="rId8"/>
    <p:sldId id="267" r:id="rId9"/>
    <p:sldId id="260" r:id="rId10"/>
    <p:sldId id="268" r:id="rId11"/>
    <p:sldId id="269" r:id="rId12"/>
    <p:sldId id="270" r:id="rId13"/>
    <p:sldId id="271" r:id="rId14"/>
    <p:sldId id="272" r:id="rId15"/>
    <p:sldId id="273" r:id="rId16"/>
    <p:sldId id="274" r:id="rId17"/>
    <p:sldId id="275" r:id="rId18"/>
    <p:sldId id="294" r:id="rId19"/>
    <p:sldId id="276" r:id="rId20"/>
    <p:sldId id="277" r:id="rId21"/>
    <p:sldId id="261" r:id="rId22"/>
    <p:sldId id="278" r:id="rId23"/>
    <p:sldId id="295" r:id="rId24"/>
    <p:sldId id="279" r:id="rId25"/>
    <p:sldId id="262"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80" r:id="rId39"/>
    <p:sldId id="29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A0396C-E53A-45A5-AC93-35887B065BF5}" type="datetimeFigureOut">
              <a:rPr lang="en-US" smtClean="0"/>
              <a:t>7/25/2021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4D23901-E96F-4939-970A-799F1CBF41E3}" type="slidenum">
              <a:rPr lang="en-US" smtClean="0"/>
              <a:t>‹#›</a:t>
            </a:fld>
            <a:endParaRPr lang="en-US"/>
          </a:p>
        </p:txBody>
      </p:sp>
    </p:spTree>
    <p:extLst>
      <p:ext uri="{BB962C8B-B14F-4D97-AF65-F5344CB8AC3E}">
        <p14:creationId xmlns:p14="http://schemas.microsoft.com/office/powerpoint/2010/main" val="1909662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A0396C-E53A-45A5-AC93-35887B065BF5}" type="datetimeFigureOut">
              <a:rPr lang="en-US" smtClean="0"/>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23901-E96F-4939-970A-799F1CBF41E3}" type="slidenum">
              <a:rPr lang="en-US" smtClean="0"/>
              <a:t>‹#›</a:t>
            </a:fld>
            <a:endParaRPr lang="en-US"/>
          </a:p>
        </p:txBody>
      </p:sp>
    </p:spTree>
    <p:extLst>
      <p:ext uri="{BB962C8B-B14F-4D97-AF65-F5344CB8AC3E}">
        <p14:creationId xmlns:p14="http://schemas.microsoft.com/office/powerpoint/2010/main" val="2583662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A0396C-E53A-45A5-AC93-35887B065BF5}"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23901-E96F-4939-970A-799F1CBF41E3}" type="slidenum">
              <a:rPr lang="en-US" smtClean="0"/>
              <a:t>‹#›</a:t>
            </a:fld>
            <a:endParaRPr lang="en-US"/>
          </a:p>
        </p:txBody>
      </p:sp>
    </p:spTree>
    <p:extLst>
      <p:ext uri="{BB962C8B-B14F-4D97-AF65-F5344CB8AC3E}">
        <p14:creationId xmlns:p14="http://schemas.microsoft.com/office/powerpoint/2010/main" val="3005910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A0396C-E53A-45A5-AC93-35887B065BF5}"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23901-E96F-4939-970A-799F1CBF41E3}" type="slidenum">
              <a:rPr lang="en-US" smtClean="0"/>
              <a:t>‹#›</a:t>
            </a:fld>
            <a:endParaRPr lang="en-US"/>
          </a:p>
        </p:txBody>
      </p:sp>
    </p:spTree>
    <p:extLst>
      <p:ext uri="{BB962C8B-B14F-4D97-AF65-F5344CB8AC3E}">
        <p14:creationId xmlns:p14="http://schemas.microsoft.com/office/powerpoint/2010/main" val="3639963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A0396C-E53A-45A5-AC93-35887B065BF5}"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23901-E96F-4939-970A-799F1CBF41E3}" type="slidenum">
              <a:rPr lang="en-US" smtClean="0"/>
              <a:t>‹#›</a:t>
            </a:fld>
            <a:endParaRPr lang="en-US"/>
          </a:p>
        </p:txBody>
      </p:sp>
    </p:spTree>
    <p:extLst>
      <p:ext uri="{BB962C8B-B14F-4D97-AF65-F5344CB8AC3E}">
        <p14:creationId xmlns:p14="http://schemas.microsoft.com/office/powerpoint/2010/main" val="502636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A0396C-E53A-45A5-AC93-35887B065BF5}"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23901-E96F-4939-970A-799F1CBF41E3}" type="slidenum">
              <a:rPr lang="en-US" smtClean="0"/>
              <a:t>‹#›</a:t>
            </a:fld>
            <a:endParaRPr lang="en-US"/>
          </a:p>
        </p:txBody>
      </p:sp>
    </p:spTree>
    <p:extLst>
      <p:ext uri="{BB962C8B-B14F-4D97-AF65-F5344CB8AC3E}">
        <p14:creationId xmlns:p14="http://schemas.microsoft.com/office/powerpoint/2010/main" val="1978266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A0396C-E53A-45A5-AC93-35887B065BF5}"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23901-E96F-4939-970A-799F1CBF41E3}" type="slidenum">
              <a:rPr lang="en-US" smtClean="0"/>
              <a:t>‹#›</a:t>
            </a:fld>
            <a:endParaRPr lang="en-US"/>
          </a:p>
        </p:txBody>
      </p:sp>
    </p:spTree>
    <p:extLst>
      <p:ext uri="{BB962C8B-B14F-4D97-AF65-F5344CB8AC3E}">
        <p14:creationId xmlns:p14="http://schemas.microsoft.com/office/powerpoint/2010/main" val="1139101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A0396C-E53A-45A5-AC93-35887B065BF5}"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23901-E96F-4939-970A-799F1CBF41E3}" type="slidenum">
              <a:rPr lang="en-US" smtClean="0"/>
              <a:t>‹#›</a:t>
            </a:fld>
            <a:endParaRPr lang="en-US"/>
          </a:p>
        </p:txBody>
      </p:sp>
    </p:spTree>
    <p:extLst>
      <p:ext uri="{BB962C8B-B14F-4D97-AF65-F5344CB8AC3E}">
        <p14:creationId xmlns:p14="http://schemas.microsoft.com/office/powerpoint/2010/main" val="4237749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A0396C-E53A-45A5-AC93-35887B065BF5}"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23901-E96F-4939-970A-799F1CBF41E3}" type="slidenum">
              <a:rPr lang="en-US" smtClean="0"/>
              <a:t>‹#›</a:t>
            </a:fld>
            <a:endParaRPr lang="en-US"/>
          </a:p>
        </p:txBody>
      </p:sp>
    </p:spTree>
    <p:extLst>
      <p:ext uri="{BB962C8B-B14F-4D97-AF65-F5344CB8AC3E}">
        <p14:creationId xmlns:p14="http://schemas.microsoft.com/office/powerpoint/2010/main" val="2887655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A0396C-E53A-45A5-AC93-35887B065BF5}"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4D23901-E96F-4939-970A-799F1CBF41E3}" type="slidenum">
              <a:rPr lang="en-US" smtClean="0"/>
              <a:t>‹#›</a:t>
            </a:fld>
            <a:endParaRPr lang="en-US"/>
          </a:p>
        </p:txBody>
      </p:sp>
    </p:spTree>
    <p:extLst>
      <p:ext uri="{BB962C8B-B14F-4D97-AF65-F5344CB8AC3E}">
        <p14:creationId xmlns:p14="http://schemas.microsoft.com/office/powerpoint/2010/main" val="403308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A0396C-E53A-45A5-AC93-35887B065BF5}"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23901-E96F-4939-970A-799F1CBF41E3}" type="slidenum">
              <a:rPr lang="en-US" smtClean="0"/>
              <a:t>‹#›</a:t>
            </a:fld>
            <a:endParaRPr lang="en-US"/>
          </a:p>
        </p:txBody>
      </p:sp>
    </p:spTree>
    <p:extLst>
      <p:ext uri="{BB962C8B-B14F-4D97-AF65-F5344CB8AC3E}">
        <p14:creationId xmlns:p14="http://schemas.microsoft.com/office/powerpoint/2010/main" val="1265178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A0396C-E53A-45A5-AC93-35887B065BF5}" type="datetimeFigureOut">
              <a:rPr lang="en-US" smtClean="0"/>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23901-E96F-4939-970A-799F1CBF41E3}" type="slidenum">
              <a:rPr lang="en-US" smtClean="0"/>
              <a:t>‹#›</a:t>
            </a:fld>
            <a:endParaRPr lang="en-US"/>
          </a:p>
        </p:txBody>
      </p:sp>
    </p:spTree>
    <p:extLst>
      <p:ext uri="{BB962C8B-B14F-4D97-AF65-F5344CB8AC3E}">
        <p14:creationId xmlns:p14="http://schemas.microsoft.com/office/powerpoint/2010/main" val="2284625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A0396C-E53A-45A5-AC93-35887B065BF5}" type="datetimeFigureOut">
              <a:rPr lang="en-US" smtClean="0"/>
              <a:t>7/25/2021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D23901-E96F-4939-970A-799F1CBF41E3}" type="slidenum">
              <a:rPr lang="en-US" smtClean="0"/>
              <a:t>‹#›</a:t>
            </a:fld>
            <a:endParaRPr lang="en-US"/>
          </a:p>
        </p:txBody>
      </p:sp>
    </p:spTree>
    <p:extLst>
      <p:ext uri="{BB962C8B-B14F-4D97-AF65-F5344CB8AC3E}">
        <p14:creationId xmlns:p14="http://schemas.microsoft.com/office/powerpoint/2010/main" val="2472534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A0396C-E53A-45A5-AC93-35887B065BF5}" type="datetimeFigureOut">
              <a:rPr lang="en-US" smtClean="0"/>
              <a:t>7/25/2021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D23901-E96F-4939-970A-799F1CBF41E3}" type="slidenum">
              <a:rPr lang="en-US" smtClean="0"/>
              <a:t>‹#›</a:t>
            </a:fld>
            <a:endParaRPr lang="en-US"/>
          </a:p>
        </p:txBody>
      </p:sp>
    </p:spTree>
    <p:extLst>
      <p:ext uri="{BB962C8B-B14F-4D97-AF65-F5344CB8AC3E}">
        <p14:creationId xmlns:p14="http://schemas.microsoft.com/office/powerpoint/2010/main" val="1365468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A0396C-E53A-45A5-AC93-35887B065BF5}" type="datetimeFigureOut">
              <a:rPr lang="en-US" smtClean="0"/>
              <a:t>7/25/2021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D23901-E96F-4939-970A-799F1CBF41E3}" type="slidenum">
              <a:rPr lang="en-US" smtClean="0"/>
              <a:t>‹#›</a:t>
            </a:fld>
            <a:endParaRPr lang="en-US"/>
          </a:p>
        </p:txBody>
      </p:sp>
    </p:spTree>
    <p:extLst>
      <p:ext uri="{BB962C8B-B14F-4D97-AF65-F5344CB8AC3E}">
        <p14:creationId xmlns:p14="http://schemas.microsoft.com/office/powerpoint/2010/main" val="3688031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A0396C-E53A-45A5-AC93-35887B065BF5}" type="datetimeFigureOut">
              <a:rPr lang="en-US" smtClean="0"/>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23901-E96F-4939-970A-799F1CBF41E3}" type="slidenum">
              <a:rPr lang="en-US" smtClean="0"/>
              <a:t>‹#›</a:t>
            </a:fld>
            <a:endParaRPr lang="en-US"/>
          </a:p>
        </p:txBody>
      </p:sp>
    </p:spTree>
    <p:extLst>
      <p:ext uri="{BB962C8B-B14F-4D97-AF65-F5344CB8AC3E}">
        <p14:creationId xmlns:p14="http://schemas.microsoft.com/office/powerpoint/2010/main" val="242118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A0396C-E53A-45A5-AC93-35887B065BF5}" type="datetimeFigureOut">
              <a:rPr lang="en-US" smtClean="0"/>
              <a:t>7/25/2021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4D23901-E96F-4939-970A-799F1CBF41E3}" type="slidenum">
              <a:rPr lang="en-US" smtClean="0"/>
              <a:t>‹#›</a:t>
            </a:fld>
            <a:endParaRPr lang="en-US"/>
          </a:p>
        </p:txBody>
      </p:sp>
    </p:spTree>
    <p:extLst>
      <p:ext uri="{BB962C8B-B14F-4D97-AF65-F5344CB8AC3E}">
        <p14:creationId xmlns:p14="http://schemas.microsoft.com/office/powerpoint/2010/main" val="423333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A0396C-E53A-45A5-AC93-35887B065BF5}" type="datetimeFigureOut">
              <a:rPr lang="en-US" smtClean="0"/>
              <a:t>7/25/2021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D23901-E96F-4939-970A-799F1CBF41E3}" type="slidenum">
              <a:rPr lang="en-US" smtClean="0"/>
              <a:t>‹#›</a:t>
            </a:fld>
            <a:endParaRPr lang="en-US"/>
          </a:p>
        </p:txBody>
      </p:sp>
    </p:spTree>
    <p:extLst>
      <p:ext uri="{BB962C8B-B14F-4D97-AF65-F5344CB8AC3E}">
        <p14:creationId xmlns:p14="http://schemas.microsoft.com/office/powerpoint/2010/main" val="11148707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syedschemes.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41A6-215B-4823-8C15-64796A14484C}"/>
              </a:ext>
            </a:extLst>
          </p:cNvPr>
          <p:cNvSpPr>
            <a:spLocks noGrp="1"/>
          </p:cNvSpPr>
          <p:nvPr>
            <p:ph type="ctrTitle"/>
          </p:nvPr>
        </p:nvSpPr>
        <p:spPr/>
        <p:txBody>
          <a:bodyPr>
            <a:normAutofit fontScale="90000"/>
          </a:bodyPr>
          <a:lstStyle/>
          <a:p>
            <a:r>
              <a:rPr lang="en-US" dirty="0"/>
              <a:t>An analytical interpretation of route concepts </a:t>
            </a:r>
          </a:p>
        </p:txBody>
      </p:sp>
      <p:sp>
        <p:nvSpPr>
          <p:cNvPr id="3" name="Subtitle 2">
            <a:extLst>
              <a:ext uri="{FF2B5EF4-FFF2-40B4-BE49-F238E27FC236}">
                <a16:creationId xmlns:a16="http://schemas.microsoft.com/office/drawing/2014/main" id="{B7EAAD84-37D7-4BD1-9A12-B9387D302EBD}"/>
              </a:ext>
            </a:extLst>
          </p:cNvPr>
          <p:cNvSpPr>
            <a:spLocks noGrp="1"/>
          </p:cNvSpPr>
          <p:nvPr>
            <p:ph type="subTitle" idx="1"/>
          </p:nvPr>
        </p:nvSpPr>
        <p:spPr/>
        <p:txBody>
          <a:bodyPr/>
          <a:lstStyle/>
          <a:p>
            <a:r>
              <a:rPr lang="en-US" dirty="0"/>
              <a:t>Chike Erokwu</a:t>
            </a:r>
          </a:p>
          <a:p>
            <a:r>
              <a:rPr lang="en-US" dirty="0"/>
              <a:t>Sports Information Systems Analytics Competition</a:t>
            </a:r>
          </a:p>
          <a:p>
            <a:r>
              <a:rPr lang="en-US" dirty="0"/>
              <a:t>July 25, 2021</a:t>
            </a:r>
          </a:p>
        </p:txBody>
      </p:sp>
    </p:spTree>
    <p:extLst>
      <p:ext uri="{BB962C8B-B14F-4D97-AF65-F5344CB8AC3E}">
        <p14:creationId xmlns:p14="http://schemas.microsoft.com/office/powerpoint/2010/main" val="3050626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BF7D-12B3-42D5-90A5-BEBBF5C746B0}"/>
              </a:ext>
            </a:extLst>
          </p:cNvPr>
          <p:cNvSpPr>
            <a:spLocks noGrp="1"/>
          </p:cNvSpPr>
          <p:nvPr>
            <p:ph type="title"/>
          </p:nvPr>
        </p:nvSpPr>
        <p:spPr>
          <a:xfrm>
            <a:off x="1484310" y="190501"/>
            <a:ext cx="10018713" cy="768288"/>
          </a:xfrm>
        </p:spPr>
        <p:txBody>
          <a:bodyPr/>
          <a:lstStyle/>
          <a:p>
            <a:r>
              <a:rPr lang="en-US" dirty="0"/>
              <a:t>Defining passing concepts using data </a:t>
            </a:r>
          </a:p>
        </p:txBody>
      </p:sp>
      <p:sp>
        <p:nvSpPr>
          <p:cNvPr id="3" name="Content Placeholder 2">
            <a:extLst>
              <a:ext uri="{FF2B5EF4-FFF2-40B4-BE49-F238E27FC236}">
                <a16:creationId xmlns:a16="http://schemas.microsoft.com/office/drawing/2014/main" id="{20979932-2351-4A6F-BED7-3336D4D0FFAC}"/>
              </a:ext>
            </a:extLst>
          </p:cNvPr>
          <p:cNvSpPr>
            <a:spLocks noGrp="1"/>
          </p:cNvSpPr>
          <p:nvPr>
            <p:ph idx="1"/>
          </p:nvPr>
        </p:nvSpPr>
        <p:spPr>
          <a:xfrm>
            <a:off x="1484310" y="1109709"/>
            <a:ext cx="10018713" cy="5424256"/>
          </a:xfrm>
        </p:spPr>
        <p:txBody>
          <a:bodyPr/>
          <a:lstStyle/>
          <a:p>
            <a:pPr marL="0" indent="0">
              <a:buNone/>
            </a:pPr>
            <a:r>
              <a:rPr lang="en-US" dirty="0"/>
              <a:t>There are two approaches for determining which passing concepts were most popular in 2020:</a:t>
            </a:r>
          </a:p>
          <a:p>
            <a:endParaRPr lang="en-US" dirty="0"/>
          </a:p>
          <a:p>
            <a:pPr marL="0" indent="0">
              <a:buNone/>
            </a:pPr>
            <a:r>
              <a:rPr lang="en-US" b="1" dirty="0">
                <a:solidFill>
                  <a:srgbClr val="FF0000"/>
                </a:solidFill>
              </a:rPr>
              <a:t>Method #1: </a:t>
            </a:r>
            <a:r>
              <a:rPr lang="en-US" dirty="0"/>
              <a:t>Define commonly-used passing concepts using code then look for instances where those concepts appear in the data.</a:t>
            </a:r>
          </a:p>
          <a:p>
            <a:pPr marL="0" indent="0">
              <a:buNone/>
            </a:pPr>
            <a:endParaRPr lang="en-US" dirty="0"/>
          </a:p>
          <a:p>
            <a:pPr marL="0" indent="0">
              <a:buNone/>
            </a:pPr>
            <a:r>
              <a:rPr lang="en-US" b="1" dirty="0">
                <a:solidFill>
                  <a:srgbClr val="0070C0"/>
                </a:solidFill>
              </a:rPr>
              <a:t>Method #2: </a:t>
            </a:r>
            <a:r>
              <a:rPr lang="en-US" dirty="0"/>
              <a:t>Write code that analyzes all possible route combinations then determines which ones appear the most frequently</a:t>
            </a:r>
          </a:p>
          <a:p>
            <a:pPr marL="0" indent="0">
              <a:buNone/>
            </a:pPr>
            <a:endParaRPr lang="en-US" dirty="0"/>
          </a:p>
        </p:txBody>
      </p:sp>
    </p:spTree>
    <p:extLst>
      <p:ext uri="{BB962C8B-B14F-4D97-AF65-F5344CB8AC3E}">
        <p14:creationId xmlns:p14="http://schemas.microsoft.com/office/powerpoint/2010/main" val="31053765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E9B63-0E59-419B-AA83-AB3680F22F10}"/>
              </a:ext>
            </a:extLst>
          </p:cNvPr>
          <p:cNvSpPr>
            <a:spLocks noGrp="1"/>
          </p:cNvSpPr>
          <p:nvPr>
            <p:ph type="title"/>
          </p:nvPr>
        </p:nvSpPr>
        <p:spPr>
          <a:xfrm>
            <a:off x="1484309" y="172746"/>
            <a:ext cx="10018713" cy="876300"/>
          </a:xfrm>
        </p:spPr>
        <p:txBody>
          <a:bodyPr/>
          <a:lstStyle/>
          <a:p>
            <a:r>
              <a:rPr lang="en-US" dirty="0">
                <a:solidFill>
                  <a:srgbClr val="FF0000"/>
                </a:solidFill>
              </a:rPr>
              <a:t>Method #1</a:t>
            </a:r>
            <a:r>
              <a:rPr lang="en-US" dirty="0"/>
              <a:t>: Coding known passing concepts</a:t>
            </a:r>
          </a:p>
        </p:txBody>
      </p:sp>
      <p:sp>
        <p:nvSpPr>
          <p:cNvPr id="3" name="Content Placeholder 2">
            <a:extLst>
              <a:ext uri="{FF2B5EF4-FFF2-40B4-BE49-F238E27FC236}">
                <a16:creationId xmlns:a16="http://schemas.microsoft.com/office/drawing/2014/main" id="{D4D946C8-377E-4FFF-B2EF-F348B9AD2A9C}"/>
              </a:ext>
            </a:extLst>
          </p:cNvPr>
          <p:cNvSpPr>
            <a:spLocks noGrp="1"/>
          </p:cNvSpPr>
          <p:nvPr>
            <p:ph idx="1"/>
          </p:nvPr>
        </p:nvSpPr>
        <p:spPr>
          <a:xfrm>
            <a:off x="1484309" y="958788"/>
            <a:ext cx="10018713" cy="1961965"/>
          </a:xfrm>
        </p:spPr>
        <p:txBody>
          <a:bodyPr>
            <a:normAutofit/>
          </a:bodyPr>
          <a:lstStyle/>
          <a:p>
            <a:r>
              <a:rPr lang="en-US" dirty="0"/>
              <a:t>This analysis takes concepts as we know them and searches the data set for instances where they appear.</a:t>
            </a:r>
          </a:p>
          <a:p>
            <a:r>
              <a:rPr lang="en-US" dirty="0"/>
              <a:t>Can include more than a dozen common passing concepts: Dagger, Smash, Mills, Mesh, Curl Flat, Drive, Stick, Flood, Spot, Yankee, Verticals, Texas, etc.</a:t>
            </a:r>
          </a:p>
        </p:txBody>
      </p:sp>
      <p:graphicFrame>
        <p:nvGraphicFramePr>
          <p:cNvPr id="4" name="Table 4">
            <a:extLst>
              <a:ext uri="{FF2B5EF4-FFF2-40B4-BE49-F238E27FC236}">
                <a16:creationId xmlns:a16="http://schemas.microsoft.com/office/drawing/2014/main" id="{BD95C79D-C2F3-4800-ACCC-3EDE6D9CA48C}"/>
              </a:ext>
            </a:extLst>
          </p:cNvPr>
          <p:cNvGraphicFramePr>
            <a:graphicFrameLocks noGrp="1"/>
          </p:cNvGraphicFramePr>
          <p:nvPr>
            <p:extLst>
              <p:ext uri="{D42A27DB-BD31-4B8C-83A1-F6EECF244321}">
                <p14:modId xmlns:p14="http://schemas.microsoft.com/office/powerpoint/2010/main" val="1053332023"/>
              </p:ext>
            </p:extLst>
          </p:nvPr>
        </p:nvGraphicFramePr>
        <p:xfrm>
          <a:off x="2579691" y="2920753"/>
          <a:ext cx="8128000" cy="348936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30480515"/>
                    </a:ext>
                  </a:extLst>
                </a:gridCol>
                <a:gridCol w="4064000">
                  <a:extLst>
                    <a:ext uri="{9D8B030D-6E8A-4147-A177-3AD203B41FA5}">
                      <a16:colId xmlns:a16="http://schemas.microsoft.com/office/drawing/2014/main" val="3870972613"/>
                    </a:ext>
                  </a:extLst>
                </a:gridCol>
              </a:tblGrid>
              <a:tr h="654729">
                <a:tc>
                  <a:txBody>
                    <a:bodyPr/>
                    <a:lstStyle/>
                    <a:p>
                      <a:pPr algn="ctr"/>
                      <a:r>
                        <a:rPr lang="en-US" sz="2400" dirty="0"/>
                        <a:t>Strengths</a:t>
                      </a:r>
                    </a:p>
                  </a:txBody>
                  <a:tcPr/>
                </a:tc>
                <a:tc>
                  <a:txBody>
                    <a:bodyPr/>
                    <a:lstStyle/>
                    <a:p>
                      <a:pPr algn="ctr"/>
                      <a:r>
                        <a:rPr lang="en-US" sz="2400" dirty="0"/>
                        <a:t>Challenges</a:t>
                      </a:r>
                    </a:p>
                  </a:txBody>
                  <a:tcPr/>
                </a:tc>
                <a:extLst>
                  <a:ext uri="{0D108BD9-81ED-4DB2-BD59-A6C34878D82A}">
                    <a16:rowId xmlns:a16="http://schemas.microsoft.com/office/drawing/2014/main" val="3610418984"/>
                  </a:ext>
                </a:extLst>
              </a:tr>
              <a:tr h="1073089">
                <a:tc>
                  <a:txBody>
                    <a:bodyPr/>
                    <a:lstStyle/>
                    <a:p>
                      <a:pPr marL="285750" indent="-285750">
                        <a:buFont typeface="Arial" panose="020B0604020202020204" pitchFamily="34" charset="0"/>
                        <a:buChar char="•"/>
                      </a:pPr>
                      <a:r>
                        <a:rPr lang="en-US" dirty="0"/>
                        <a:t>Intuitive</a:t>
                      </a:r>
                    </a:p>
                    <a:p>
                      <a:pPr marL="285750" indent="-285750">
                        <a:buFont typeface="Arial" panose="020B0604020202020204" pitchFamily="34" charset="0"/>
                        <a:buChar char="•"/>
                      </a:pPr>
                      <a:r>
                        <a:rPr lang="en-US" dirty="0"/>
                        <a:t>Theoretically large sample size of data for each concept</a:t>
                      </a:r>
                    </a:p>
                    <a:p>
                      <a:pPr marL="285750" indent="-285750">
                        <a:buFont typeface="Arial" panose="020B0604020202020204" pitchFamily="34" charset="0"/>
                        <a:buChar char="•"/>
                      </a:pPr>
                      <a:r>
                        <a:rPr lang="en-US" dirty="0"/>
                        <a:t>More definitive conclusions for the effectiveness of each concept</a:t>
                      </a:r>
                    </a:p>
                    <a:p>
                      <a:pPr marL="285750" indent="-285750">
                        <a:buFont typeface="Arial" panose="020B0604020202020204" pitchFamily="34" charset="0"/>
                        <a:buChar char="•"/>
                      </a:pPr>
                      <a:r>
                        <a:rPr lang="en-US" dirty="0"/>
                        <a:t>Coaches and data analysts would be speaking the same language</a:t>
                      </a:r>
                    </a:p>
                    <a:p>
                      <a:pPr marL="285750" indent="-285750">
                        <a:buFont typeface="Arial" panose="020B0604020202020204" pitchFamily="34" charset="0"/>
                        <a:buChar char="•"/>
                      </a:pPr>
                      <a:r>
                        <a:rPr lang="en-US" dirty="0"/>
                        <a:t>Findings can be easily incorporated into offensive systems</a:t>
                      </a:r>
                    </a:p>
                    <a:p>
                      <a:pPr marL="285750" indent="-285750">
                        <a:buFont typeface="Arial" panose="020B0604020202020204" pitchFamily="34" charset="0"/>
                        <a:buChar char="•"/>
                      </a:pPr>
                      <a:r>
                        <a:rPr lang="en-US" dirty="0"/>
                        <a:t>Appeals to more traditional coaches</a:t>
                      </a:r>
                    </a:p>
                  </a:txBody>
                  <a:tcPr/>
                </a:tc>
                <a:tc>
                  <a:txBody>
                    <a:bodyPr/>
                    <a:lstStyle/>
                    <a:p>
                      <a:pPr marL="285750" indent="-285750">
                        <a:buFont typeface="Arial" panose="020B0604020202020204" pitchFamily="34" charset="0"/>
                        <a:buChar char="•"/>
                      </a:pPr>
                      <a:r>
                        <a:rPr lang="en-US" dirty="0"/>
                        <a:t>Analysis is limited to the passing concepts defined in the sample.</a:t>
                      </a:r>
                    </a:p>
                    <a:p>
                      <a:pPr marL="0" indent="0">
                        <a:buFont typeface="Arial" panose="020B0604020202020204" pitchFamily="34" charset="0"/>
                        <a:buNone/>
                      </a:pPr>
                      <a:endParaRPr lang="en-US" dirty="0"/>
                    </a:p>
                  </a:txBody>
                  <a:tcPr/>
                </a:tc>
                <a:extLst>
                  <a:ext uri="{0D108BD9-81ED-4DB2-BD59-A6C34878D82A}">
                    <a16:rowId xmlns:a16="http://schemas.microsoft.com/office/drawing/2014/main" val="217957659"/>
                  </a:ext>
                </a:extLst>
              </a:tr>
            </a:tbl>
          </a:graphicData>
        </a:graphic>
      </p:graphicFrame>
    </p:spTree>
    <p:extLst>
      <p:ext uri="{BB962C8B-B14F-4D97-AF65-F5344CB8AC3E}">
        <p14:creationId xmlns:p14="http://schemas.microsoft.com/office/powerpoint/2010/main" val="241170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E9B63-0E59-419B-AA83-AB3680F22F10}"/>
              </a:ext>
            </a:extLst>
          </p:cNvPr>
          <p:cNvSpPr>
            <a:spLocks noGrp="1"/>
          </p:cNvSpPr>
          <p:nvPr>
            <p:ph type="title"/>
          </p:nvPr>
        </p:nvSpPr>
        <p:spPr>
          <a:xfrm>
            <a:off x="1484309" y="172746"/>
            <a:ext cx="10018713" cy="876300"/>
          </a:xfrm>
        </p:spPr>
        <p:txBody>
          <a:bodyPr>
            <a:normAutofit fontScale="90000"/>
          </a:bodyPr>
          <a:lstStyle/>
          <a:p>
            <a:r>
              <a:rPr lang="en-US" b="1" dirty="0">
                <a:solidFill>
                  <a:srgbClr val="0070C0"/>
                </a:solidFill>
              </a:rPr>
              <a:t>Method #2</a:t>
            </a:r>
            <a:r>
              <a:rPr lang="en-US" dirty="0"/>
              <a:t>: Finding passing concepts in the data </a:t>
            </a:r>
          </a:p>
        </p:txBody>
      </p:sp>
      <p:sp>
        <p:nvSpPr>
          <p:cNvPr id="3" name="Content Placeholder 2">
            <a:extLst>
              <a:ext uri="{FF2B5EF4-FFF2-40B4-BE49-F238E27FC236}">
                <a16:creationId xmlns:a16="http://schemas.microsoft.com/office/drawing/2014/main" id="{D4D946C8-377E-4FFF-B2EF-F348B9AD2A9C}"/>
              </a:ext>
            </a:extLst>
          </p:cNvPr>
          <p:cNvSpPr>
            <a:spLocks noGrp="1"/>
          </p:cNvSpPr>
          <p:nvPr>
            <p:ph idx="1"/>
          </p:nvPr>
        </p:nvSpPr>
        <p:spPr>
          <a:xfrm>
            <a:off x="1484309" y="958788"/>
            <a:ext cx="10018713" cy="1713391"/>
          </a:xfrm>
        </p:spPr>
        <p:txBody>
          <a:bodyPr>
            <a:normAutofit/>
          </a:bodyPr>
          <a:lstStyle/>
          <a:p>
            <a:r>
              <a:rPr lang="en-US" dirty="0"/>
              <a:t>This analysis scans the data set for all possible route combinations then reports on the effectiveness of each</a:t>
            </a:r>
          </a:p>
          <a:p>
            <a:r>
              <a:rPr lang="en-US" dirty="0"/>
              <a:t>This could include all possible iterations of 2-man passing concepts, 3-man concepts, etc.</a:t>
            </a:r>
          </a:p>
        </p:txBody>
      </p:sp>
      <p:graphicFrame>
        <p:nvGraphicFramePr>
          <p:cNvPr id="4" name="Table 4">
            <a:extLst>
              <a:ext uri="{FF2B5EF4-FFF2-40B4-BE49-F238E27FC236}">
                <a16:creationId xmlns:a16="http://schemas.microsoft.com/office/drawing/2014/main" id="{BD95C79D-C2F3-4800-ACCC-3EDE6D9CA48C}"/>
              </a:ext>
            </a:extLst>
          </p:cNvPr>
          <p:cNvGraphicFramePr>
            <a:graphicFrameLocks noGrp="1"/>
          </p:cNvGraphicFramePr>
          <p:nvPr>
            <p:extLst>
              <p:ext uri="{D42A27DB-BD31-4B8C-83A1-F6EECF244321}">
                <p14:modId xmlns:p14="http://schemas.microsoft.com/office/powerpoint/2010/main" val="747870739"/>
              </p:ext>
            </p:extLst>
          </p:nvPr>
        </p:nvGraphicFramePr>
        <p:xfrm>
          <a:off x="2579691" y="2760955"/>
          <a:ext cx="8128000" cy="321504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30480515"/>
                    </a:ext>
                  </a:extLst>
                </a:gridCol>
                <a:gridCol w="4064000">
                  <a:extLst>
                    <a:ext uri="{9D8B030D-6E8A-4147-A177-3AD203B41FA5}">
                      <a16:colId xmlns:a16="http://schemas.microsoft.com/office/drawing/2014/main" val="3870972613"/>
                    </a:ext>
                  </a:extLst>
                </a:gridCol>
              </a:tblGrid>
              <a:tr h="654729">
                <a:tc>
                  <a:txBody>
                    <a:bodyPr/>
                    <a:lstStyle/>
                    <a:p>
                      <a:pPr algn="ctr"/>
                      <a:r>
                        <a:rPr lang="en-US" sz="2400" dirty="0"/>
                        <a:t>Strengths</a:t>
                      </a:r>
                    </a:p>
                  </a:txBody>
                  <a:tcPr/>
                </a:tc>
                <a:tc>
                  <a:txBody>
                    <a:bodyPr/>
                    <a:lstStyle/>
                    <a:p>
                      <a:pPr algn="ctr"/>
                      <a:r>
                        <a:rPr lang="en-US" sz="2400" dirty="0"/>
                        <a:t>Challenges</a:t>
                      </a:r>
                    </a:p>
                  </a:txBody>
                  <a:tcPr/>
                </a:tc>
                <a:extLst>
                  <a:ext uri="{0D108BD9-81ED-4DB2-BD59-A6C34878D82A}">
                    <a16:rowId xmlns:a16="http://schemas.microsoft.com/office/drawing/2014/main" val="3610418984"/>
                  </a:ext>
                </a:extLst>
              </a:tr>
              <a:tr h="1073089">
                <a:tc>
                  <a:txBody>
                    <a:bodyPr/>
                    <a:lstStyle/>
                    <a:p>
                      <a:pPr marL="285750" indent="-285750">
                        <a:buFont typeface="Arial" panose="020B0604020202020204" pitchFamily="34" charset="0"/>
                        <a:buChar char="•"/>
                      </a:pPr>
                      <a:r>
                        <a:rPr lang="en-US" dirty="0"/>
                        <a:t>Thorough and definitive</a:t>
                      </a:r>
                    </a:p>
                    <a:p>
                      <a:pPr marL="285750" indent="-285750">
                        <a:buFont typeface="Arial" panose="020B0604020202020204" pitchFamily="34" charset="0"/>
                        <a:buChar char="•"/>
                      </a:pPr>
                      <a:r>
                        <a:rPr lang="en-US" dirty="0"/>
                        <a:t>Has the potential to identify new or lesser known passing concepts or ideas</a:t>
                      </a:r>
                    </a:p>
                    <a:p>
                      <a:pPr marL="285750" indent="-285750">
                        <a:buFont typeface="Arial" panose="020B0604020202020204" pitchFamily="34" charset="0"/>
                        <a:buChar char="•"/>
                      </a:pPr>
                      <a:endParaRPr lang="en-US"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More abstract </a:t>
                      </a:r>
                    </a:p>
                    <a:p>
                      <a:pPr marL="285750" indent="-285750">
                        <a:buFont typeface="Arial" panose="020B0604020202020204" pitchFamily="34" charset="0"/>
                        <a:buChar char="•"/>
                      </a:pPr>
                      <a:r>
                        <a:rPr lang="en-US" dirty="0"/>
                        <a:t>Difficult and time consuming to code and analyze</a:t>
                      </a:r>
                    </a:p>
                    <a:p>
                      <a:pPr marL="285750" indent="-285750">
                        <a:buFont typeface="Arial" panose="020B0604020202020204" pitchFamily="34" charset="0"/>
                        <a:buChar char="•"/>
                      </a:pPr>
                      <a:r>
                        <a:rPr lang="en-US" dirty="0"/>
                        <a:t>May be more difficult to apply results to offensive schemes</a:t>
                      </a:r>
                    </a:p>
                    <a:p>
                      <a:pPr marL="285750" indent="-285750">
                        <a:buFont typeface="Arial" panose="020B0604020202020204" pitchFamily="34" charset="0"/>
                        <a:buChar char="•"/>
                      </a:pPr>
                      <a:r>
                        <a:rPr lang="en-US" dirty="0"/>
                        <a:t>Smaller sample sizes for some concepts mean less reliable data</a:t>
                      </a:r>
                    </a:p>
                    <a:p>
                      <a:pPr marL="0" indent="0">
                        <a:buFont typeface="Arial" panose="020B0604020202020204" pitchFamily="34" charset="0"/>
                        <a:buNone/>
                      </a:pPr>
                      <a:endParaRPr lang="en-US" dirty="0"/>
                    </a:p>
                    <a:p>
                      <a:pPr marL="285750" indent="-285750">
                        <a:buFont typeface="Arial" panose="020B0604020202020204" pitchFamily="34" charset="0"/>
                        <a:buChar char="•"/>
                      </a:pPr>
                      <a:endParaRPr lang="en-US" dirty="0"/>
                    </a:p>
                  </a:txBody>
                  <a:tcPr/>
                </a:tc>
                <a:extLst>
                  <a:ext uri="{0D108BD9-81ED-4DB2-BD59-A6C34878D82A}">
                    <a16:rowId xmlns:a16="http://schemas.microsoft.com/office/drawing/2014/main" val="217957659"/>
                  </a:ext>
                </a:extLst>
              </a:tr>
            </a:tbl>
          </a:graphicData>
        </a:graphic>
      </p:graphicFrame>
    </p:spTree>
    <p:extLst>
      <p:ext uri="{BB962C8B-B14F-4D97-AF65-F5344CB8AC3E}">
        <p14:creationId xmlns:p14="http://schemas.microsoft.com/office/powerpoint/2010/main" val="258865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A982-FA08-4699-AD29-EC4464FB7578}"/>
              </a:ext>
            </a:extLst>
          </p:cNvPr>
          <p:cNvSpPr>
            <a:spLocks noGrp="1"/>
          </p:cNvSpPr>
          <p:nvPr>
            <p:ph type="title"/>
          </p:nvPr>
        </p:nvSpPr>
        <p:spPr>
          <a:xfrm>
            <a:off x="1484310" y="225641"/>
            <a:ext cx="10018713" cy="841159"/>
          </a:xfrm>
        </p:spPr>
        <p:txBody>
          <a:bodyPr/>
          <a:lstStyle/>
          <a:p>
            <a:r>
              <a:rPr lang="en-US" dirty="0"/>
              <a:t>So which method should be used?</a:t>
            </a:r>
          </a:p>
        </p:txBody>
      </p:sp>
      <p:sp>
        <p:nvSpPr>
          <p:cNvPr id="3" name="Content Placeholder 2">
            <a:extLst>
              <a:ext uri="{FF2B5EF4-FFF2-40B4-BE49-F238E27FC236}">
                <a16:creationId xmlns:a16="http://schemas.microsoft.com/office/drawing/2014/main" id="{A9F1D954-7C9F-4DE0-8CD4-DBFA2E9F275B}"/>
              </a:ext>
            </a:extLst>
          </p:cNvPr>
          <p:cNvSpPr>
            <a:spLocks noGrp="1"/>
          </p:cNvSpPr>
          <p:nvPr>
            <p:ph idx="1"/>
          </p:nvPr>
        </p:nvSpPr>
        <p:spPr>
          <a:xfrm>
            <a:off x="1484310" y="1003177"/>
            <a:ext cx="10018713" cy="4788023"/>
          </a:xfrm>
        </p:spPr>
        <p:txBody>
          <a:bodyPr/>
          <a:lstStyle/>
          <a:p>
            <a:r>
              <a:rPr lang="en-US" dirty="0"/>
              <a:t>Both!</a:t>
            </a:r>
          </a:p>
          <a:p>
            <a:r>
              <a:rPr lang="en-US" dirty="0"/>
              <a:t>Begin with a Method #1 analysis then run a Method #2 analysis to add context to your findings.</a:t>
            </a:r>
          </a:p>
          <a:p>
            <a:r>
              <a:rPr lang="en-US" dirty="0"/>
              <a:t>Present Method #1 data to coaches with side notes capturing any new or potentially relevant data found through Method #2</a:t>
            </a:r>
          </a:p>
          <a:p>
            <a:pPr marL="0" indent="0">
              <a:buNone/>
            </a:pPr>
            <a:endParaRPr lang="en-US" dirty="0"/>
          </a:p>
          <a:p>
            <a:pPr marL="0" indent="0">
              <a:buNone/>
            </a:pPr>
            <a:r>
              <a:rPr lang="en-US" i="1" dirty="0"/>
              <a:t>Unfortunately, I do not have any data to share given my limitations and the complexity of the analyses. For this SIS challenge, I would have rooted my analysis in Method #1 since it’s far easier to understand, discuss and interpret.</a:t>
            </a:r>
          </a:p>
        </p:txBody>
      </p:sp>
    </p:spTree>
    <p:extLst>
      <p:ext uri="{BB962C8B-B14F-4D97-AF65-F5344CB8AC3E}">
        <p14:creationId xmlns:p14="http://schemas.microsoft.com/office/powerpoint/2010/main" val="418087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C6B53-84AE-4B56-92E0-F3C43484D177}"/>
              </a:ext>
            </a:extLst>
          </p:cNvPr>
          <p:cNvSpPr>
            <a:spLocks noGrp="1"/>
          </p:cNvSpPr>
          <p:nvPr>
            <p:ph type="title"/>
          </p:nvPr>
        </p:nvSpPr>
        <p:spPr>
          <a:xfrm>
            <a:off x="1484310" y="172375"/>
            <a:ext cx="10018713" cy="894425"/>
          </a:xfrm>
        </p:spPr>
        <p:txBody>
          <a:bodyPr/>
          <a:lstStyle/>
          <a:p>
            <a:r>
              <a:rPr lang="en-US" dirty="0"/>
              <a:t>A quick note on defining concepts numerically</a:t>
            </a:r>
          </a:p>
        </p:txBody>
      </p:sp>
      <p:sp>
        <p:nvSpPr>
          <p:cNvPr id="3" name="Content Placeholder 2">
            <a:extLst>
              <a:ext uri="{FF2B5EF4-FFF2-40B4-BE49-F238E27FC236}">
                <a16:creationId xmlns:a16="http://schemas.microsoft.com/office/drawing/2014/main" id="{E49B4D6D-8334-48D9-9DB8-4A10985E320B}"/>
              </a:ext>
            </a:extLst>
          </p:cNvPr>
          <p:cNvSpPr>
            <a:spLocks noGrp="1"/>
          </p:cNvSpPr>
          <p:nvPr>
            <p:ph idx="1"/>
          </p:nvPr>
        </p:nvSpPr>
        <p:spPr>
          <a:xfrm>
            <a:off x="1484310" y="1157795"/>
            <a:ext cx="10018713" cy="2555223"/>
          </a:xfrm>
        </p:spPr>
        <p:txBody>
          <a:bodyPr>
            <a:normAutofit/>
          </a:bodyPr>
          <a:lstStyle/>
          <a:p>
            <a:r>
              <a:rPr lang="en-US" dirty="0"/>
              <a:t>Assuming we are working under Method #1, we would need a way to code passing concepts numerically. </a:t>
            </a:r>
          </a:p>
          <a:p>
            <a:pPr marL="0" indent="0">
              <a:buNone/>
            </a:pPr>
            <a:endParaRPr lang="en-US" dirty="0"/>
          </a:p>
          <a:p>
            <a:pPr marL="0" indent="0">
              <a:buNone/>
            </a:pPr>
            <a:r>
              <a:rPr lang="en-US" dirty="0"/>
              <a:t>Here are examples of how I would do that using 2-man passing concepts (</a:t>
            </a:r>
            <a:r>
              <a:rPr lang="en-US" dirty="0" err="1"/>
              <a:t>ex:</a:t>
            </a:r>
            <a:r>
              <a:rPr lang="en-US" b="1" dirty="0" err="1"/>
              <a:t>mesh</a:t>
            </a:r>
            <a:r>
              <a:rPr lang="en-US" dirty="0"/>
              <a:t>) and 3-man passing concepts (ex: </a:t>
            </a:r>
            <a:r>
              <a:rPr lang="en-US" b="1" dirty="0"/>
              <a:t>spot</a:t>
            </a:r>
            <a:r>
              <a:rPr lang="en-US" dirty="0"/>
              <a:t>).</a:t>
            </a:r>
          </a:p>
        </p:txBody>
      </p:sp>
    </p:spTree>
    <p:extLst>
      <p:ext uri="{BB962C8B-B14F-4D97-AF65-F5344CB8AC3E}">
        <p14:creationId xmlns:p14="http://schemas.microsoft.com/office/powerpoint/2010/main" val="18585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DEB6B-CC59-4EF6-ABCD-7936C19FACDA}"/>
              </a:ext>
            </a:extLst>
          </p:cNvPr>
          <p:cNvSpPr>
            <a:spLocks noGrp="1"/>
          </p:cNvSpPr>
          <p:nvPr>
            <p:ph type="title"/>
          </p:nvPr>
        </p:nvSpPr>
        <p:spPr>
          <a:xfrm>
            <a:off x="1484311" y="685800"/>
            <a:ext cx="7859065" cy="838199"/>
          </a:xfrm>
        </p:spPr>
        <p:txBody>
          <a:bodyPr/>
          <a:lstStyle/>
          <a:p>
            <a:r>
              <a:rPr lang="en-US" dirty="0"/>
              <a:t>Example #1: The Mesh Concept</a:t>
            </a:r>
          </a:p>
        </p:txBody>
      </p:sp>
      <p:pic>
        <p:nvPicPr>
          <p:cNvPr id="5" name="Content Placeholder 4">
            <a:extLst>
              <a:ext uri="{FF2B5EF4-FFF2-40B4-BE49-F238E27FC236}">
                <a16:creationId xmlns:a16="http://schemas.microsoft.com/office/drawing/2014/main" id="{828B07D6-5FB4-4CCF-A820-57CC56DDBE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43376" y="167986"/>
            <a:ext cx="2419350" cy="1638300"/>
          </a:xfrm>
        </p:spPr>
      </p:pic>
      <p:sp>
        <p:nvSpPr>
          <p:cNvPr id="7" name="Content Placeholder 2">
            <a:extLst>
              <a:ext uri="{FF2B5EF4-FFF2-40B4-BE49-F238E27FC236}">
                <a16:creationId xmlns:a16="http://schemas.microsoft.com/office/drawing/2014/main" id="{085461BA-432E-4C1E-A19C-E3CBBF7849E6}"/>
              </a:ext>
            </a:extLst>
          </p:cNvPr>
          <p:cNvSpPr txBox="1">
            <a:spLocks/>
          </p:cNvSpPr>
          <p:nvPr/>
        </p:nvSpPr>
        <p:spPr>
          <a:xfrm>
            <a:off x="1404008" y="1246042"/>
            <a:ext cx="10018713" cy="516363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The mesh concept features two underneath shallow crossing routes from both sides of the formation. The concept is designed to create conflict vs underneath defenders.</a:t>
            </a:r>
          </a:p>
          <a:p>
            <a:r>
              <a:rPr lang="en-US" dirty="0"/>
              <a:t>When defining passing concepts using data, it’s important to define concepts broadly using the </a:t>
            </a:r>
            <a:r>
              <a:rPr lang="en-US" u="sng" dirty="0"/>
              <a:t>intent</a:t>
            </a:r>
            <a:r>
              <a:rPr lang="en-US" dirty="0"/>
              <a:t> of the concept. </a:t>
            </a:r>
          </a:p>
          <a:p>
            <a:pPr lvl="1"/>
            <a:r>
              <a:rPr lang="en-US" dirty="0"/>
              <a:t>Different receiver releases at the LOS, option routes and possible route charting errors could all impact the classification of the mesh concept.</a:t>
            </a:r>
          </a:p>
          <a:p>
            <a:r>
              <a:rPr lang="en-US" dirty="0"/>
              <a:t>Mesh, at least in data terms, is more than two drag routes from both sides of the formation. It should be expended to include </a:t>
            </a:r>
            <a:r>
              <a:rPr lang="en-US" i="1" dirty="0"/>
              <a:t>any two horizontal-breaking routes</a:t>
            </a:r>
            <a:r>
              <a:rPr lang="en-US" dirty="0"/>
              <a:t> between 0-create conflict vs. underneath defenders.</a:t>
            </a:r>
          </a:p>
        </p:txBody>
      </p:sp>
    </p:spTree>
    <p:extLst>
      <p:ext uri="{BB962C8B-B14F-4D97-AF65-F5344CB8AC3E}">
        <p14:creationId xmlns:p14="http://schemas.microsoft.com/office/powerpoint/2010/main" val="74320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62B7D-53A6-4B95-851E-EF518C5D61AA}"/>
              </a:ext>
            </a:extLst>
          </p:cNvPr>
          <p:cNvSpPr>
            <a:spLocks noGrp="1"/>
          </p:cNvSpPr>
          <p:nvPr>
            <p:ph type="title"/>
          </p:nvPr>
        </p:nvSpPr>
        <p:spPr>
          <a:xfrm>
            <a:off x="1484310" y="206406"/>
            <a:ext cx="10018713" cy="761260"/>
          </a:xfrm>
        </p:spPr>
        <p:txBody>
          <a:bodyPr/>
          <a:lstStyle/>
          <a:p>
            <a:r>
              <a:rPr lang="en-US" dirty="0"/>
              <a:t>Defining the Mesh Concept</a:t>
            </a:r>
          </a:p>
        </p:txBody>
      </p:sp>
      <p:graphicFrame>
        <p:nvGraphicFramePr>
          <p:cNvPr id="4" name="Table 4">
            <a:extLst>
              <a:ext uri="{FF2B5EF4-FFF2-40B4-BE49-F238E27FC236}">
                <a16:creationId xmlns:a16="http://schemas.microsoft.com/office/drawing/2014/main" id="{4C5234DF-B630-452D-BF85-4245606DEE90}"/>
              </a:ext>
            </a:extLst>
          </p:cNvPr>
          <p:cNvGraphicFramePr>
            <a:graphicFrameLocks noGrp="1"/>
          </p:cNvGraphicFramePr>
          <p:nvPr>
            <p:ph idx="1"/>
            <p:extLst>
              <p:ext uri="{D42A27DB-BD31-4B8C-83A1-F6EECF244321}">
                <p14:modId xmlns:p14="http://schemas.microsoft.com/office/powerpoint/2010/main" val="1084451472"/>
              </p:ext>
            </p:extLst>
          </p:nvPr>
        </p:nvGraphicFramePr>
        <p:xfrm>
          <a:off x="1435483" y="2917794"/>
          <a:ext cx="6274774" cy="2553069"/>
        </p:xfrm>
        <a:graphic>
          <a:graphicData uri="http://schemas.openxmlformats.org/drawingml/2006/table">
            <a:tbl>
              <a:tblPr firstRow="1" bandRow="1">
                <a:tableStyleId>{5C22544A-7EE6-4342-B048-85BDC9FD1C3A}</a:tableStyleId>
              </a:tblPr>
              <a:tblGrid>
                <a:gridCol w="1871450">
                  <a:extLst>
                    <a:ext uri="{9D8B030D-6E8A-4147-A177-3AD203B41FA5}">
                      <a16:colId xmlns:a16="http://schemas.microsoft.com/office/drawing/2014/main" val="3806867865"/>
                    </a:ext>
                  </a:extLst>
                </a:gridCol>
                <a:gridCol w="1544714">
                  <a:extLst>
                    <a:ext uri="{9D8B030D-6E8A-4147-A177-3AD203B41FA5}">
                      <a16:colId xmlns:a16="http://schemas.microsoft.com/office/drawing/2014/main" val="1818687868"/>
                    </a:ext>
                  </a:extLst>
                </a:gridCol>
                <a:gridCol w="1669002">
                  <a:extLst>
                    <a:ext uri="{9D8B030D-6E8A-4147-A177-3AD203B41FA5}">
                      <a16:colId xmlns:a16="http://schemas.microsoft.com/office/drawing/2014/main" val="1682408380"/>
                    </a:ext>
                  </a:extLst>
                </a:gridCol>
                <a:gridCol w="1189608">
                  <a:extLst>
                    <a:ext uri="{9D8B030D-6E8A-4147-A177-3AD203B41FA5}">
                      <a16:colId xmlns:a16="http://schemas.microsoft.com/office/drawing/2014/main" val="217771113"/>
                    </a:ext>
                  </a:extLst>
                </a:gridCol>
              </a:tblGrid>
              <a:tr h="777021">
                <a:tc>
                  <a:txBody>
                    <a:bodyPr/>
                    <a:lstStyle/>
                    <a:p>
                      <a:r>
                        <a:rPr lang="en-US" dirty="0" err="1"/>
                        <a:t>OnFieldPosition</a:t>
                      </a:r>
                      <a:endParaRPr lang="en-US" dirty="0"/>
                    </a:p>
                  </a:txBody>
                  <a:tcPr/>
                </a:tc>
                <a:tc>
                  <a:txBody>
                    <a:bodyPr/>
                    <a:lstStyle/>
                    <a:p>
                      <a:r>
                        <a:rPr lang="en-US" dirty="0" err="1"/>
                        <a:t>SideofCenter</a:t>
                      </a:r>
                      <a:endParaRPr lang="en-US" dirty="0"/>
                    </a:p>
                  </a:txBody>
                  <a:tcPr/>
                </a:tc>
                <a:tc>
                  <a:txBody>
                    <a:bodyPr/>
                    <a:lstStyle/>
                    <a:p>
                      <a:r>
                        <a:rPr lang="en-US" sz="1800" dirty="0" err="1"/>
                        <a:t>Order_OutsidetoInside</a:t>
                      </a:r>
                      <a:endParaRPr lang="en-US" sz="1800" dirty="0"/>
                    </a:p>
                  </a:txBody>
                  <a:tcPr/>
                </a:tc>
                <a:tc>
                  <a:txBody>
                    <a:bodyPr/>
                    <a:lstStyle/>
                    <a:p>
                      <a:r>
                        <a:rPr lang="en-US" dirty="0"/>
                        <a:t>Route</a:t>
                      </a:r>
                    </a:p>
                  </a:txBody>
                  <a:tcPr/>
                </a:tc>
                <a:extLst>
                  <a:ext uri="{0D108BD9-81ED-4DB2-BD59-A6C34878D82A}">
                    <a16:rowId xmlns:a16="http://schemas.microsoft.com/office/drawing/2014/main" val="3336750627"/>
                  </a:ext>
                </a:extLst>
              </a:tr>
              <a:tr h="714873">
                <a:tc>
                  <a:txBody>
                    <a:bodyPr/>
                    <a:lstStyle/>
                    <a:p>
                      <a:r>
                        <a:rPr lang="en-US" dirty="0"/>
                        <a:t>ANY</a:t>
                      </a:r>
                    </a:p>
                  </a:txBody>
                  <a:tcPr/>
                </a:tc>
                <a:tc>
                  <a:txBody>
                    <a:bodyPr/>
                    <a:lstStyle/>
                    <a:p>
                      <a:r>
                        <a:rPr lang="en-US" dirty="0"/>
                        <a:t>L </a:t>
                      </a:r>
                    </a:p>
                  </a:txBody>
                  <a:tcPr/>
                </a:tc>
                <a:tc>
                  <a:txBody>
                    <a:bodyPr/>
                    <a:lstStyle/>
                    <a:p>
                      <a:r>
                        <a:rPr lang="en-US" dirty="0"/>
                        <a:t>1,2 or 3</a:t>
                      </a:r>
                    </a:p>
                  </a:txBody>
                  <a:tcPr/>
                </a:tc>
                <a:tc>
                  <a:txBody>
                    <a:bodyPr/>
                    <a:lstStyle/>
                    <a:p>
                      <a:r>
                        <a:rPr lang="en-US" dirty="0"/>
                        <a:t>Drag or Slant</a:t>
                      </a:r>
                    </a:p>
                  </a:txBody>
                  <a:tcPr/>
                </a:tc>
                <a:extLst>
                  <a:ext uri="{0D108BD9-81ED-4DB2-BD59-A6C34878D82A}">
                    <a16:rowId xmlns:a16="http://schemas.microsoft.com/office/drawing/2014/main" val="3497093564"/>
                  </a:ext>
                </a:extLst>
              </a:tr>
              <a:tr h="1061175">
                <a:tc>
                  <a:txBody>
                    <a:bodyPr/>
                    <a:lstStyle/>
                    <a:p>
                      <a:r>
                        <a:rPr lang="en-US" dirty="0"/>
                        <a:t>ANY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 or 3</a:t>
                      </a:r>
                    </a:p>
                  </a:txBody>
                  <a:tcPr/>
                </a:tc>
                <a:tc>
                  <a:txBody>
                    <a:bodyPr/>
                    <a:lstStyle/>
                    <a:p>
                      <a:r>
                        <a:rPr lang="en-US" dirty="0"/>
                        <a:t>Drag or Slant</a:t>
                      </a:r>
                    </a:p>
                  </a:txBody>
                  <a:tcPr/>
                </a:tc>
                <a:extLst>
                  <a:ext uri="{0D108BD9-81ED-4DB2-BD59-A6C34878D82A}">
                    <a16:rowId xmlns:a16="http://schemas.microsoft.com/office/drawing/2014/main" val="1068437099"/>
                  </a:ext>
                </a:extLst>
              </a:tr>
            </a:tbl>
          </a:graphicData>
        </a:graphic>
      </p:graphicFrame>
      <p:sp>
        <p:nvSpPr>
          <p:cNvPr id="7" name="TextBox 6">
            <a:extLst>
              <a:ext uri="{FF2B5EF4-FFF2-40B4-BE49-F238E27FC236}">
                <a16:creationId xmlns:a16="http://schemas.microsoft.com/office/drawing/2014/main" id="{3FCF0C90-C1BC-404E-A36C-317ED61E373C}"/>
              </a:ext>
            </a:extLst>
          </p:cNvPr>
          <p:cNvSpPr txBox="1"/>
          <p:nvPr/>
        </p:nvSpPr>
        <p:spPr>
          <a:xfrm>
            <a:off x="7972148" y="1041023"/>
            <a:ext cx="3986074" cy="5816977"/>
          </a:xfrm>
          <a:prstGeom prst="rect">
            <a:avLst/>
          </a:prstGeom>
          <a:noFill/>
        </p:spPr>
        <p:txBody>
          <a:bodyPr wrap="square" rtlCol="0">
            <a:spAutoFit/>
          </a:bodyPr>
          <a:lstStyle/>
          <a:p>
            <a:pPr marL="285750" indent="-285750">
              <a:buFont typeface="Arial" panose="020B0604020202020204" pitchFamily="34" charset="0"/>
              <a:buChar char="•"/>
            </a:pPr>
            <a:r>
              <a:rPr lang="en-US" sz="2400" dirty="0"/>
              <a:t>When coding the mesh concept, multiple scripts would need to be run for each possible combination of routes and alignments.</a:t>
            </a:r>
          </a:p>
          <a:p>
            <a:endParaRPr lang="en-US" sz="2400" dirty="0"/>
          </a:p>
          <a:p>
            <a:pPr marL="285750" indent="-285750">
              <a:buFont typeface="Arial" panose="020B0604020202020204" pitchFamily="34" charset="0"/>
              <a:buChar char="•"/>
            </a:pPr>
            <a:r>
              <a:rPr lang="en-US" sz="2400" dirty="0"/>
              <a:t>Here, slants are incorporated along side drag routes as additional definitions of the mesh since the concept is defined by inbreaking crossing routes over the middle of the field.</a:t>
            </a:r>
          </a:p>
          <a:p>
            <a:endParaRPr lang="en-US" dirty="0"/>
          </a:p>
          <a:p>
            <a:pPr marL="285750" indent="-285750">
              <a:buFont typeface="Arial" panose="020B0604020202020204" pitchFamily="34" charset="0"/>
              <a:buChar char="•"/>
            </a:pPr>
            <a:endParaRPr lang="en-US" dirty="0"/>
          </a:p>
        </p:txBody>
      </p:sp>
      <p:sp>
        <p:nvSpPr>
          <p:cNvPr id="8" name="Content Placeholder 2">
            <a:extLst>
              <a:ext uri="{FF2B5EF4-FFF2-40B4-BE49-F238E27FC236}">
                <a16:creationId xmlns:a16="http://schemas.microsoft.com/office/drawing/2014/main" id="{088CAEAB-22A1-4411-8B4B-585F9E687CAB}"/>
              </a:ext>
            </a:extLst>
          </p:cNvPr>
          <p:cNvSpPr txBox="1">
            <a:spLocks/>
          </p:cNvSpPr>
          <p:nvPr/>
        </p:nvSpPr>
        <p:spPr>
          <a:xfrm>
            <a:off x="1590842" y="1404892"/>
            <a:ext cx="5964056" cy="1184799"/>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30ACEC">
                  <a:lumMod val="75000"/>
                </a:srgbClr>
              </a:buClr>
              <a:buSzPct val="145000"/>
              <a:buNone/>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For every </a:t>
            </a:r>
            <a:r>
              <a:rPr kumimoji="0" lang="en-US" sz="2400" b="0" i="0" u="none" strike="noStrike" kern="1200" cap="none" spc="0" normalizeH="0" baseline="0" noProof="0" dirty="0" err="1">
                <a:ln>
                  <a:noFill/>
                </a:ln>
                <a:solidFill>
                  <a:prstClr val="black"/>
                </a:solidFill>
                <a:effectLst/>
                <a:uLnTx/>
                <a:uFillTx/>
                <a:latin typeface="Corbel" panose="020B0503020204020204"/>
                <a:ea typeface="+mn-ea"/>
                <a:cs typeface="+mn-cs"/>
              </a:rPr>
              <a:t>EventID</a:t>
            </a: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 in our data set, we will run a program to find the following sequences of route combinations: </a:t>
            </a:r>
          </a:p>
        </p:txBody>
      </p:sp>
    </p:spTree>
    <p:extLst>
      <p:ext uri="{BB962C8B-B14F-4D97-AF65-F5344CB8AC3E}">
        <p14:creationId xmlns:p14="http://schemas.microsoft.com/office/powerpoint/2010/main" val="357680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DEB6B-CC59-4EF6-ABCD-7936C19FACDA}"/>
              </a:ext>
            </a:extLst>
          </p:cNvPr>
          <p:cNvSpPr>
            <a:spLocks noGrp="1"/>
          </p:cNvSpPr>
          <p:nvPr>
            <p:ph type="title"/>
          </p:nvPr>
        </p:nvSpPr>
        <p:spPr>
          <a:xfrm>
            <a:off x="1484311" y="685800"/>
            <a:ext cx="7859065" cy="838199"/>
          </a:xfrm>
        </p:spPr>
        <p:txBody>
          <a:bodyPr/>
          <a:lstStyle/>
          <a:p>
            <a:r>
              <a:rPr lang="en-US" dirty="0"/>
              <a:t>Example #2: The Spot Concept</a:t>
            </a:r>
          </a:p>
        </p:txBody>
      </p:sp>
      <p:sp>
        <p:nvSpPr>
          <p:cNvPr id="7" name="Content Placeholder 2">
            <a:extLst>
              <a:ext uri="{FF2B5EF4-FFF2-40B4-BE49-F238E27FC236}">
                <a16:creationId xmlns:a16="http://schemas.microsoft.com/office/drawing/2014/main" id="{085461BA-432E-4C1E-A19C-E3CBBF7849E6}"/>
              </a:ext>
            </a:extLst>
          </p:cNvPr>
          <p:cNvSpPr txBox="1">
            <a:spLocks/>
          </p:cNvSpPr>
          <p:nvPr/>
        </p:nvSpPr>
        <p:spPr>
          <a:xfrm>
            <a:off x="1404008" y="1246042"/>
            <a:ext cx="10018713" cy="516363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Another popular passing concept, the spot concept features a deep corner route, a slant-curl (spot/snag) route and an outbreaking route to the flat.</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lang="en-US" dirty="0">
                <a:solidFill>
                  <a:prstClr val="black"/>
                </a:solidFill>
                <a:latin typeface="Corbel" panose="020B0503020204020204"/>
              </a:rPr>
              <a:t>Spot is more complex to define due to the number of eligible receivers in the progression. </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Spot can also involve an eligible pass catcher aligned in the backfield, which further complicates analysis.</a:t>
            </a:r>
          </a:p>
        </p:txBody>
      </p:sp>
      <p:pic>
        <p:nvPicPr>
          <p:cNvPr id="8" name="Content Placeholder 7">
            <a:extLst>
              <a:ext uri="{FF2B5EF4-FFF2-40B4-BE49-F238E27FC236}">
                <a16:creationId xmlns:a16="http://schemas.microsoft.com/office/drawing/2014/main" id="{694CE616-45A9-4A16-8E1D-880886A0E8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70067" y="146771"/>
            <a:ext cx="2419350" cy="1638300"/>
          </a:xfrm>
        </p:spPr>
      </p:pic>
    </p:spTree>
    <p:extLst>
      <p:ext uri="{BB962C8B-B14F-4D97-AF65-F5344CB8AC3E}">
        <p14:creationId xmlns:p14="http://schemas.microsoft.com/office/powerpoint/2010/main" val="213374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25893-F7EF-4C12-AA45-428539E98633}"/>
              </a:ext>
            </a:extLst>
          </p:cNvPr>
          <p:cNvSpPr>
            <a:spLocks noGrp="1"/>
          </p:cNvSpPr>
          <p:nvPr>
            <p:ph type="title"/>
          </p:nvPr>
        </p:nvSpPr>
        <p:spPr>
          <a:xfrm>
            <a:off x="1484310" y="339571"/>
            <a:ext cx="10018713" cy="947691"/>
          </a:xfrm>
        </p:spPr>
        <p:txBody>
          <a:bodyPr/>
          <a:lstStyle/>
          <a:p>
            <a:r>
              <a:rPr lang="en-US" dirty="0"/>
              <a:t>Defining the Spot Concept</a:t>
            </a:r>
          </a:p>
        </p:txBody>
      </p:sp>
      <p:sp>
        <p:nvSpPr>
          <p:cNvPr id="3" name="Content Placeholder 2">
            <a:extLst>
              <a:ext uri="{FF2B5EF4-FFF2-40B4-BE49-F238E27FC236}">
                <a16:creationId xmlns:a16="http://schemas.microsoft.com/office/drawing/2014/main" id="{52781CEB-1FFB-42E5-BE39-C694E1ED10FF}"/>
              </a:ext>
            </a:extLst>
          </p:cNvPr>
          <p:cNvSpPr>
            <a:spLocks noGrp="1"/>
          </p:cNvSpPr>
          <p:nvPr>
            <p:ph idx="1"/>
          </p:nvPr>
        </p:nvSpPr>
        <p:spPr>
          <a:xfrm>
            <a:off x="1484311" y="1828801"/>
            <a:ext cx="6551326" cy="3962400"/>
          </a:xfrm>
        </p:spPr>
        <p:txBody>
          <a:bodyPr/>
          <a:lstStyle/>
          <a:p>
            <a:r>
              <a:rPr lang="en-US" dirty="0"/>
              <a:t>Spot can be run from 2x2 formations and 3x1 formations. </a:t>
            </a:r>
          </a:p>
          <a:p>
            <a:r>
              <a:rPr lang="en-US" dirty="0"/>
              <a:t>In 2x2 formations, the back plays the role of the third receiver and typically releases into the flat.</a:t>
            </a:r>
          </a:p>
          <a:p>
            <a:r>
              <a:rPr lang="en-US" dirty="0"/>
              <a:t>In 3x1 formations, the stack of 3 receivers usually run the concept together, however, it is possible to still involve the back in the play.</a:t>
            </a:r>
          </a:p>
          <a:p>
            <a:r>
              <a:rPr lang="en-US" dirty="0"/>
              <a:t>Accounting for this can be difficult thing to remember to do when coding.</a:t>
            </a:r>
          </a:p>
          <a:p>
            <a:endParaRPr lang="en-US" dirty="0"/>
          </a:p>
        </p:txBody>
      </p:sp>
      <p:pic>
        <p:nvPicPr>
          <p:cNvPr id="5" name="Picture 4">
            <a:extLst>
              <a:ext uri="{FF2B5EF4-FFF2-40B4-BE49-F238E27FC236}">
                <a16:creationId xmlns:a16="http://schemas.microsoft.com/office/drawing/2014/main" id="{5047CD10-A924-4D39-A0E8-B90F3F3023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9968" y="1828801"/>
            <a:ext cx="3117850" cy="2349500"/>
          </a:xfrm>
          <a:prstGeom prst="rect">
            <a:avLst/>
          </a:prstGeom>
          <a:ln w="57150">
            <a:solidFill>
              <a:schemeClr val="tx1"/>
            </a:solidFill>
          </a:ln>
        </p:spPr>
      </p:pic>
    </p:spTree>
    <p:extLst>
      <p:ext uri="{BB962C8B-B14F-4D97-AF65-F5344CB8AC3E}">
        <p14:creationId xmlns:p14="http://schemas.microsoft.com/office/powerpoint/2010/main" val="4039493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62B7D-53A6-4B95-851E-EF518C5D61AA}"/>
              </a:ext>
            </a:extLst>
          </p:cNvPr>
          <p:cNvSpPr>
            <a:spLocks noGrp="1"/>
          </p:cNvSpPr>
          <p:nvPr>
            <p:ph type="title"/>
          </p:nvPr>
        </p:nvSpPr>
        <p:spPr>
          <a:xfrm>
            <a:off x="1484310" y="206406"/>
            <a:ext cx="10018713" cy="761260"/>
          </a:xfrm>
        </p:spPr>
        <p:txBody>
          <a:bodyPr/>
          <a:lstStyle/>
          <a:p>
            <a:r>
              <a:rPr lang="en-US" dirty="0"/>
              <a:t>Defining the Spot Concept</a:t>
            </a:r>
          </a:p>
        </p:txBody>
      </p:sp>
      <p:sp>
        <p:nvSpPr>
          <p:cNvPr id="10" name="Content Placeholder 2">
            <a:extLst>
              <a:ext uri="{FF2B5EF4-FFF2-40B4-BE49-F238E27FC236}">
                <a16:creationId xmlns:a16="http://schemas.microsoft.com/office/drawing/2014/main" id="{D2B809D6-2DF9-49D7-A01B-69B012905C16}"/>
              </a:ext>
            </a:extLst>
          </p:cNvPr>
          <p:cNvSpPr txBox="1">
            <a:spLocks/>
          </p:cNvSpPr>
          <p:nvPr/>
        </p:nvSpPr>
        <p:spPr>
          <a:xfrm>
            <a:off x="1484310" y="970805"/>
            <a:ext cx="7606424" cy="117759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30ACEC">
                  <a:lumMod val="75000"/>
                </a:srgbClr>
              </a:buClr>
              <a:buSzPct val="145000"/>
              <a:buNone/>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For every </a:t>
            </a:r>
            <a:r>
              <a:rPr kumimoji="0" lang="en-US" sz="2400" b="0" i="0" u="none" strike="noStrike" kern="1200" cap="none" spc="0" normalizeH="0" baseline="0" noProof="0" dirty="0" err="1">
                <a:ln>
                  <a:noFill/>
                </a:ln>
                <a:solidFill>
                  <a:prstClr val="black"/>
                </a:solidFill>
                <a:effectLst/>
                <a:uLnTx/>
                <a:uFillTx/>
                <a:latin typeface="Corbel" panose="020B0503020204020204"/>
                <a:ea typeface="+mn-ea"/>
                <a:cs typeface="+mn-cs"/>
              </a:rPr>
              <a:t>EventID</a:t>
            </a: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 in our data set, we will run a program to find the following sequences of route combinations: </a:t>
            </a:r>
          </a:p>
        </p:txBody>
      </p:sp>
      <p:graphicFrame>
        <p:nvGraphicFramePr>
          <p:cNvPr id="11" name="Table 9">
            <a:extLst>
              <a:ext uri="{FF2B5EF4-FFF2-40B4-BE49-F238E27FC236}">
                <a16:creationId xmlns:a16="http://schemas.microsoft.com/office/drawing/2014/main" id="{31D0022B-E7DB-47E8-91BC-409481CDC26A}"/>
              </a:ext>
            </a:extLst>
          </p:cNvPr>
          <p:cNvGraphicFramePr>
            <a:graphicFrameLocks/>
          </p:cNvGraphicFramePr>
          <p:nvPr>
            <p:extLst>
              <p:ext uri="{D42A27DB-BD31-4B8C-83A1-F6EECF244321}">
                <p14:modId xmlns:p14="http://schemas.microsoft.com/office/powerpoint/2010/main" val="2342158849"/>
              </p:ext>
            </p:extLst>
          </p:nvPr>
        </p:nvGraphicFramePr>
        <p:xfrm>
          <a:off x="1114583" y="2349222"/>
          <a:ext cx="5379083" cy="1804560"/>
        </p:xfrm>
        <a:graphic>
          <a:graphicData uri="http://schemas.openxmlformats.org/drawingml/2006/table">
            <a:tbl>
              <a:tblPr firstRow="1" bandRow="1">
                <a:tableStyleId>{5C22544A-7EE6-4342-B048-85BDC9FD1C3A}</a:tableStyleId>
              </a:tblPr>
              <a:tblGrid>
                <a:gridCol w="1384131">
                  <a:extLst>
                    <a:ext uri="{9D8B030D-6E8A-4147-A177-3AD203B41FA5}">
                      <a16:colId xmlns:a16="http://schemas.microsoft.com/office/drawing/2014/main" val="2338357497"/>
                    </a:ext>
                  </a:extLst>
                </a:gridCol>
                <a:gridCol w="1136342">
                  <a:extLst>
                    <a:ext uri="{9D8B030D-6E8A-4147-A177-3AD203B41FA5}">
                      <a16:colId xmlns:a16="http://schemas.microsoft.com/office/drawing/2014/main" val="2441457577"/>
                    </a:ext>
                  </a:extLst>
                </a:gridCol>
                <a:gridCol w="1447060">
                  <a:extLst>
                    <a:ext uri="{9D8B030D-6E8A-4147-A177-3AD203B41FA5}">
                      <a16:colId xmlns:a16="http://schemas.microsoft.com/office/drawing/2014/main" val="2405162570"/>
                    </a:ext>
                  </a:extLst>
                </a:gridCol>
                <a:gridCol w="1411550">
                  <a:extLst>
                    <a:ext uri="{9D8B030D-6E8A-4147-A177-3AD203B41FA5}">
                      <a16:colId xmlns:a16="http://schemas.microsoft.com/office/drawing/2014/main" val="644101553"/>
                    </a:ext>
                  </a:extLst>
                </a:gridCol>
              </a:tblGrid>
              <a:tr h="466802">
                <a:tc>
                  <a:txBody>
                    <a:bodyPr/>
                    <a:lstStyle/>
                    <a:p>
                      <a:r>
                        <a:rPr lang="en-US" sz="1400" dirty="0" err="1"/>
                        <a:t>OnFieldPosition</a:t>
                      </a:r>
                      <a:endParaRPr lang="en-US" sz="1400" dirty="0"/>
                    </a:p>
                  </a:txBody>
                  <a:tcPr marL="63382" marR="63382" marT="31691" marB="31691"/>
                </a:tc>
                <a:tc>
                  <a:txBody>
                    <a:bodyPr/>
                    <a:lstStyle/>
                    <a:p>
                      <a:r>
                        <a:rPr lang="en-US" sz="1400" dirty="0" err="1"/>
                        <a:t>SideofCenter</a:t>
                      </a:r>
                      <a:endParaRPr lang="en-US" sz="1400" dirty="0"/>
                    </a:p>
                  </a:txBody>
                  <a:tcPr marL="63382" marR="63382" marT="31691" marB="31691"/>
                </a:tc>
                <a:tc>
                  <a:txBody>
                    <a:bodyPr/>
                    <a:lstStyle/>
                    <a:p>
                      <a:r>
                        <a:rPr lang="en-US" sz="1400" dirty="0" err="1"/>
                        <a:t>Order_OutsidetoInside</a:t>
                      </a:r>
                      <a:endParaRPr lang="en-US" sz="1400" dirty="0"/>
                    </a:p>
                  </a:txBody>
                  <a:tcPr marL="63382" marR="63382" marT="31691" marB="31691"/>
                </a:tc>
                <a:tc>
                  <a:txBody>
                    <a:bodyPr/>
                    <a:lstStyle/>
                    <a:p>
                      <a:r>
                        <a:rPr lang="en-US" sz="1400" dirty="0"/>
                        <a:t>Route</a:t>
                      </a:r>
                    </a:p>
                  </a:txBody>
                  <a:tcPr marL="63382" marR="63382" marT="31691" marB="31691"/>
                </a:tc>
                <a:extLst>
                  <a:ext uri="{0D108BD9-81ED-4DB2-BD59-A6C34878D82A}">
                    <a16:rowId xmlns:a16="http://schemas.microsoft.com/office/drawing/2014/main" val="187483733"/>
                  </a:ext>
                </a:extLst>
              </a:tr>
              <a:tr h="397834">
                <a:tc>
                  <a:txBody>
                    <a:bodyPr/>
                    <a:lstStyle/>
                    <a:p>
                      <a:r>
                        <a:rPr lang="en-US" sz="1400" dirty="0"/>
                        <a:t>WR/SWR/TE</a:t>
                      </a:r>
                    </a:p>
                  </a:txBody>
                  <a:tcPr marL="63382" marR="63382" marT="31691" marB="31691"/>
                </a:tc>
                <a:tc>
                  <a:txBody>
                    <a:bodyPr/>
                    <a:lstStyle/>
                    <a:p>
                      <a:r>
                        <a:rPr lang="en-US" sz="1400" dirty="0"/>
                        <a:t>L</a:t>
                      </a:r>
                    </a:p>
                  </a:txBody>
                  <a:tcPr marL="63382" marR="63382" marT="31691" marB="31691"/>
                </a:tc>
                <a:tc>
                  <a:txBody>
                    <a:bodyPr/>
                    <a:lstStyle/>
                    <a:p>
                      <a:r>
                        <a:rPr lang="en-US" sz="1400" dirty="0"/>
                        <a:t>1</a:t>
                      </a:r>
                    </a:p>
                  </a:txBody>
                  <a:tcPr marL="63382" marR="63382" marT="31691" marB="31691"/>
                </a:tc>
                <a:tc>
                  <a:txBody>
                    <a:bodyPr/>
                    <a:lstStyle/>
                    <a:p>
                      <a:r>
                        <a:rPr lang="en-US" sz="1400" dirty="0"/>
                        <a:t>Corner </a:t>
                      </a:r>
                    </a:p>
                  </a:txBody>
                  <a:tcPr marL="63382" marR="63382" marT="31691" marB="31691"/>
                </a:tc>
                <a:extLst>
                  <a:ext uri="{0D108BD9-81ED-4DB2-BD59-A6C34878D82A}">
                    <a16:rowId xmlns:a16="http://schemas.microsoft.com/office/drawing/2014/main" val="2798393006"/>
                  </a:ext>
                </a:extLst>
              </a:tr>
              <a:tr h="458312">
                <a:tc>
                  <a:txBody>
                    <a:bodyPr/>
                    <a:lstStyle/>
                    <a:p>
                      <a:r>
                        <a:rPr lang="en-US" sz="1400" dirty="0"/>
                        <a:t>WR/SWR/TE</a:t>
                      </a:r>
                    </a:p>
                  </a:txBody>
                  <a:tcPr marL="63382" marR="63382" marT="31691" marB="31691"/>
                </a:tc>
                <a:tc>
                  <a:txBody>
                    <a:bodyPr/>
                    <a:lstStyle/>
                    <a:p>
                      <a:r>
                        <a:rPr lang="en-US" sz="1400" dirty="0"/>
                        <a:t>L</a:t>
                      </a:r>
                    </a:p>
                  </a:txBody>
                  <a:tcPr marL="63382" marR="63382" marT="31691" marB="31691"/>
                </a:tc>
                <a:tc>
                  <a:txBody>
                    <a:bodyPr/>
                    <a:lstStyle/>
                    <a:p>
                      <a:r>
                        <a:rPr lang="en-US" sz="1400" dirty="0"/>
                        <a:t>2</a:t>
                      </a:r>
                    </a:p>
                  </a:txBody>
                  <a:tcPr marL="63382" marR="63382" marT="31691" marB="31691"/>
                </a:tc>
                <a:tc>
                  <a:txBody>
                    <a:bodyPr/>
                    <a:lstStyle/>
                    <a:p>
                      <a:r>
                        <a:rPr lang="en-US" sz="1400" dirty="0"/>
                        <a:t>Curl</a:t>
                      </a:r>
                    </a:p>
                  </a:txBody>
                  <a:tcPr marL="63382" marR="63382" marT="31691" marB="31691"/>
                </a:tc>
                <a:extLst>
                  <a:ext uri="{0D108BD9-81ED-4DB2-BD59-A6C34878D82A}">
                    <a16:rowId xmlns:a16="http://schemas.microsoft.com/office/drawing/2014/main" val="2716078971"/>
                  </a:ext>
                </a:extLst>
              </a:tr>
              <a:tr h="458312">
                <a:tc>
                  <a:txBody>
                    <a:bodyPr/>
                    <a:lstStyle/>
                    <a:p>
                      <a:r>
                        <a:rPr lang="en-US" sz="1400" dirty="0"/>
                        <a:t>WR/SWR/TE</a:t>
                      </a:r>
                    </a:p>
                  </a:txBody>
                  <a:tcPr marL="63382" marR="63382" marT="31691" marB="31691"/>
                </a:tc>
                <a:tc>
                  <a:txBody>
                    <a:bodyPr/>
                    <a:lstStyle/>
                    <a:p>
                      <a:r>
                        <a:rPr lang="en-US" sz="1400" dirty="0"/>
                        <a:t>L</a:t>
                      </a:r>
                    </a:p>
                  </a:txBody>
                  <a:tcPr marL="63382" marR="63382" marT="31691" marB="31691"/>
                </a:tc>
                <a:tc>
                  <a:txBody>
                    <a:bodyPr/>
                    <a:lstStyle/>
                    <a:p>
                      <a:r>
                        <a:rPr lang="en-US" sz="1400" dirty="0"/>
                        <a:t>3</a:t>
                      </a:r>
                    </a:p>
                  </a:txBody>
                  <a:tcPr marL="63382" marR="63382" marT="31691" marB="31691"/>
                </a:tc>
                <a:tc>
                  <a:txBody>
                    <a:bodyPr/>
                    <a:lstStyle/>
                    <a:p>
                      <a:r>
                        <a:rPr lang="en-US" sz="1400" dirty="0"/>
                        <a:t>Flat-L</a:t>
                      </a:r>
                    </a:p>
                  </a:txBody>
                  <a:tcPr marL="63382" marR="63382" marT="31691" marB="31691"/>
                </a:tc>
                <a:extLst>
                  <a:ext uri="{0D108BD9-81ED-4DB2-BD59-A6C34878D82A}">
                    <a16:rowId xmlns:a16="http://schemas.microsoft.com/office/drawing/2014/main" val="279599019"/>
                  </a:ext>
                </a:extLst>
              </a:tr>
            </a:tbl>
          </a:graphicData>
        </a:graphic>
      </p:graphicFrame>
      <p:sp>
        <p:nvSpPr>
          <p:cNvPr id="12" name="TextBox 11">
            <a:extLst>
              <a:ext uri="{FF2B5EF4-FFF2-40B4-BE49-F238E27FC236}">
                <a16:creationId xmlns:a16="http://schemas.microsoft.com/office/drawing/2014/main" id="{0F0EC876-53BF-44B6-A545-293D989E0A85}"/>
              </a:ext>
            </a:extLst>
          </p:cNvPr>
          <p:cNvSpPr txBox="1"/>
          <p:nvPr/>
        </p:nvSpPr>
        <p:spPr>
          <a:xfrm>
            <a:off x="6800296" y="2352472"/>
            <a:ext cx="5042516"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Since the 3 routes in the spot concept can be run from different alignments, we would need to account for this by running additional sequences for each combination.</a:t>
            </a:r>
          </a:p>
          <a:p>
            <a:endParaRPr lang="en-US" sz="2000" dirty="0"/>
          </a:p>
          <a:p>
            <a:pPr marL="285750" indent="-285750">
              <a:buFont typeface="Arial" panose="020B0604020202020204" pitchFamily="34" charset="0"/>
              <a:buChar char="•"/>
            </a:pPr>
            <a:r>
              <a:rPr lang="en-US" sz="2000" dirty="0"/>
              <a:t>Both sequence groups would need to be run for each side of center (L and R)</a:t>
            </a:r>
          </a:p>
          <a:p>
            <a:endParaRPr lang="en-US" sz="2000" dirty="0"/>
          </a:p>
          <a:p>
            <a:pPr marL="285750" indent="-285750">
              <a:buFont typeface="Arial" panose="020B0604020202020204" pitchFamily="34" charset="0"/>
              <a:buChar char="•"/>
            </a:pPr>
            <a:r>
              <a:rPr lang="en-US" sz="2000" dirty="0"/>
              <a:t>The sequence involving the back would include additional variations for alignment for trips formations. (i.e. 1/2/Null, 3/2/Null, 1/3/Null, etc.)</a:t>
            </a:r>
          </a:p>
        </p:txBody>
      </p:sp>
      <p:graphicFrame>
        <p:nvGraphicFramePr>
          <p:cNvPr id="15" name="Table 9">
            <a:extLst>
              <a:ext uri="{FF2B5EF4-FFF2-40B4-BE49-F238E27FC236}">
                <a16:creationId xmlns:a16="http://schemas.microsoft.com/office/drawing/2014/main" id="{986CAEF7-058B-4FBC-B929-A6E97D1F8417}"/>
              </a:ext>
            </a:extLst>
          </p:cNvPr>
          <p:cNvGraphicFramePr>
            <a:graphicFrameLocks/>
          </p:cNvGraphicFramePr>
          <p:nvPr>
            <p:extLst>
              <p:ext uri="{D42A27DB-BD31-4B8C-83A1-F6EECF244321}">
                <p14:modId xmlns:p14="http://schemas.microsoft.com/office/powerpoint/2010/main" val="410749731"/>
              </p:ext>
            </p:extLst>
          </p:nvPr>
        </p:nvGraphicFramePr>
        <p:xfrm>
          <a:off x="1114583" y="4573300"/>
          <a:ext cx="5379083" cy="1836350"/>
        </p:xfrm>
        <a:graphic>
          <a:graphicData uri="http://schemas.openxmlformats.org/drawingml/2006/table">
            <a:tbl>
              <a:tblPr firstRow="1" bandRow="1">
                <a:tableStyleId>{5C22544A-7EE6-4342-B048-85BDC9FD1C3A}</a:tableStyleId>
              </a:tblPr>
              <a:tblGrid>
                <a:gridCol w="1384131">
                  <a:extLst>
                    <a:ext uri="{9D8B030D-6E8A-4147-A177-3AD203B41FA5}">
                      <a16:colId xmlns:a16="http://schemas.microsoft.com/office/drawing/2014/main" val="2338357497"/>
                    </a:ext>
                  </a:extLst>
                </a:gridCol>
                <a:gridCol w="1136342">
                  <a:extLst>
                    <a:ext uri="{9D8B030D-6E8A-4147-A177-3AD203B41FA5}">
                      <a16:colId xmlns:a16="http://schemas.microsoft.com/office/drawing/2014/main" val="2441457577"/>
                    </a:ext>
                  </a:extLst>
                </a:gridCol>
                <a:gridCol w="1447060">
                  <a:extLst>
                    <a:ext uri="{9D8B030D-6E8A-4147-A177-3AD203B41FA5}">
                      <a16:colId xmlns:a16="http://schemas.microsoft.com/office/drawing/2014/main" val="2405162570"/>
                    </a:ext>
                  </a:extLst>
                </a:gridCol>
                <a:gridCol w="1411550">
                  <a:extLst>
                    <a:ext uri="{9D8B030D-6E8A-4147-A177-3AD203B41FA5}">
                      <a16:colId xmlns:a16="http://schemas.microsoft.com/office/drawing/2014/main" val="644101553"/>
                    </a:ext>
                  </a:extLst>
                </a:gridCol>
              </a:tblGrid>
              <a:tr h="466802">
                <a:tc>
                  <a:txBody>
                    <a:bodyPr/>
                    <a:lstStyle/>
                    <a:p>
                      <a:r>
                        <a:rPr lang="en-US" sz="1400" dirty="0" err="1"/>
                        <a:t>OnFieldPosition</a:t>
                      </a:r>
                      <a:endParaRPr lang="en-US" sz="1400" dirty="0"/>
                    </a:p>
                  </a:txBody>
                  <a:tcPr marL="63382" marR="63382" marT="31691" marB="31691"/>
                </a:tc>
                <a:tc>
                  <a:txBody>
                    <a:bodyPr/>
                    <a:lstStyle/>
                    <a:p>
                      <a:r>
                        <a:rPr lang="en-US" sz="1400" dirty="0" err="1"/>
                        <a:t>SideofCenter</a:t>
                      </a:r>
                      <a:endParaRPr lang="en-US" sz="1400" dirty="0"/>
                    </a:p>
                  </a:txBody>
                  <a:tcPr marL="63382" marR="63382" marT="31691" marB="31691"/>
                </a:tc>
                <a:tc>
                  <a:txBody>
                    <a:bodyPr/>
                    <a:lstStyle/>
                    <a:p>
                      <a:r>
                        <a:rPr lang="en-US" sz="1400" dirty="0" err="1"/>
                        <a:t>Order_OutsidetoInside</a:t>
                      </a:r>
                      <a:endParaRPr lang="en-US" sz="1400" dirty="0"/>
                    </a:p>
                  </a:txBody>
                  <a:tcPr marL="63382" marR="63382" marT="31691" marB="31691"/>
                </a:tc>
                <a:tc>
                  <a:txBody>
                    <a:bodyPr/>
                    <a:lstStyle/>
                    <a:p>
                      <a:r>
                        <a:rPr lang="en-US" sz="1400" dirty="0"/>
                        <a:t>Route</a:t>
                      </a:r>
                    </a:p>
                  </a:txBody>
                  <a:tcPr marL="63382" marR="63382" marT="31691" marB="31691"/>
                </a:tc>
                <a:extLst>
                  <a:ext uri="{0D108BD9-81ED-4DB2-BD59-A6C34878D82A}">
                    <a16:rowId xmlns:a16="http://schemas.microsoft.com/office/drawing/2014/main" val="187483733"/>
                  </a:ext>
                </a:extLst>
              </a:tr>
              <a:tr h="397834">
                <a:tc>
                  <a:txBody>
                    <a:bodyPr/>
                    <a:lstStyle/>
                    <a:p>
                      <a:r>
                        <a:rPr lang="en-US" sz="1400" dirty="0"/>
                        <a:t>WR/SWR/TE</a:t>
                      </a:r>
                    </a:p>
                  </a:txBody>
                  <a:tcPr marL="63382" marR="63382" marT="31691" marB="31691"/>
                </a:tc>
                <a:tc>
                  <a:txBody>
                    <a:bodyPr/>
                    <a:lstStyle/>
                    <a:p>
                      <a:r>
                        <a:rPr lang="en-US" sz="1400" dirty="0"/>
                        <a:t>L</a:t>
                      </a:r>
                    </a:p>
                  </a:txBody>
                  <a:tcPr marL="63382" marR="63382" marT="31691" marB="31691"/>
                </a:tc>
                <a:tc>
                  <a:txBody>
                    <a:bodyPr/>
                    <a:lstStyle/>
                    <a:p>
                      <a:r>
                        <a:rPr lang="en-US" sz="1400" dirty="0"/>
                        <a:t>1</a:t>
                      </a:r>
                    </a:p>
                  </a:txBody>
                  <a:tcPr marL="63382" marR="63382" marT="31691" marB="31691"/>
                </a:tc>
                <a:tc>
                  <a:txBody>
                    <a:bodyPr/>
                    <a:lstStyle/>
                    <a:p>
                      <a:r>
                        <a:rPr lang="en-US" sz="1400" dirty="0"/>
                        <a:t>Corner</a:t>
                      </a:r>
                    </a:p>
                  </a:txBody>
                  <a:tcPr marL="63382" marR="63382" marT="31691" marB="31691"/>
                </a:tc>
                <a:extLst>
                  <a:ext uri="{0D108BD9-81ED-4DB2-BD59-A6C34878D82A}">
                    <a16:rowId xmlns:a16="http://schemas.microsoft.com/office/drawing/2014/main" val="2798393006"/>
                  </a:ext>
                </a:extLst>
              </a:tr>
              <a:tr h="458312">
                <a:tc>
                  <a:txBody>
                    <a:bodyPr/>
                    <a:lstStyle/>
                    <a:p>
                      <a:r>
                        <a:rPr lang="en-US" sz="1400" dirty="0"/>
                        <a:t>WR/SWR/TE</a:t>
                      </a:r>
                    </a:p>
                  </a:txBody>
                  <a:tcPr marL="63382" marR="63382" marT="31691" marB="31691"/>
                </a:tc>
                <a:tc>
                  <a:txBody>
                    <a:bodyPr/>
                    <a:lstStyle/>
                    <a:p>
                      <a:r>
                        <a:rPr lang="en-US" sz="1400" dirty="0"/>
                        <a:t>L</a:t>
                      </a:r>
                    </a:p>
                  </a:txBody>
                  <a:tcPr marL="63382" marR="63382" marT="31691" marB="31691"/>
                </a:tc>
                <a:tc>
                  <a:txBody>
                    <a:bodyPr/>
                    <a:lstStyle/>
                    <a:p>
                      <a:r>
                        <a:rPr lang="en-US" sz="1400" dirty="0"/>
                        <a:t>2</a:t>
                      </a:r>
                    </a:p>
                  </a:txBody>
                  <a:tcPr marL="63382" marR="63382" marT="31691" marB="31691"/>
                </a:tc>
                <a:tc>
                  <a:txBody>
                    <a:bodyPr/>
                    <a:lstStyle/>
                    <a:p>
                      <a:r>
                        <a:rPr lang="en-US" sz="1400" dirty="0"/>
                        <a:t>Curl</a:t>
                      </a:r>
                    </a:p>
                  </a:txBody>
                  <a:tcPr marL="63382" marR="63382" marT="31691" marB="31691"/>
                </a:tc>
                <a:extLst>
                  <a:ext uri="{0D108BD9-81ED-4DB2-BD59-A6C34878D82A}">
                    <a16:rowId xmlns:a16="http://schemas.microsoft.com/office/drawing/2014/main" val="2716078971"/>
                  </a:ext>
                </a:extLst>
              </a:tr>
              <a:tr h="458312">
                <a:tc>
                  <a:txBody>
                    <a:bodyPr/>
                    <a:lstStyle/>
                    <a:p>
                      <a:r>
                        <a:rPr lang="en-US" sz="1400" dirty="0"/>
                        <a:t>B</a:t>
                      </a:r>
                    </a:p>
                  </a:txBody>
                  <a:tcPr marL="63382" marR="63382" marT="31691" marB="31691"/>
                </a:tc>
                <a:tc>
                  <a:txBody>
                    <a:bodyPr/>
                    <a:lstStyle/>
                    <a:p>
                      <a:r>
                        <a:rPr lang="en-US" sz="1400" dirty="0"/>
                        <a:t>NULL</a:t>
                      </a:r>
                    </a:p>
                  </a:txBody>
                  <a:tcPr marL="63382" marR="63382" marT="31691" marB="31691"/>
                </a:tc>
                <a:tc>
                  <a:txBody>
                    <a:bodyPr/>
                    <a:lstStyle/>
                    <a:p>
                      <a:r>
                        <a:rPr lang="en-US" sz="1400" dirty="0"/>
                        <a:t>NULL</a:t>
                      </a:r>
                    </a:p>
                  </a:txBody>
                  <a:tcPr marL="63382" marR="63382" marT="31691" marB="31691"/>
                </a:tc>
                <a:tc>
                  <a:txBody>
                    <a:bodyPr/>
                    <a:lstStyle/>
                    <a:p>
                      <a:r>
                        <a:rPr lang="en-US" sz="1400" dirty="0"/>
                        <a:t>Flat-L or Swing-L or Check Release</a:t>
                      </a:r>
                    </a:p>
                  </a:txBody>
                  <a:tcPr marL="63382" marR="63382" marT="31691" marB="31691"/>
                </a:tc>
                <a:extLst>
                  <a:ext uri="{0D108BD9-81ED-4DB2-BD59-A6C34878D82A}">
                    <a16:rowId xmlns:a16="http://schemas.microsoft.com/office/drawing/2014/main" val="279599019"/>
                  </a:ext>
                </a:extLst>
              </a:tr>
            </a:tbl>
          </a:graphicData>
        </a:graphic>
      </p:graphicFrame>
      <p:pic>
        <p:nvPicPr>
          <p:cNvPr id="7" name="Content Placeholder 7">
            <a:extLst>
              <a:ext uri="{FF2B5EF4-FFF2-40B4-BE49-F238E27FC236}">
                <a16:creationId xmlns:a16="http://schemas.microsoft.com/office/drawing/2014/main" id="{6853B2B9-B59C-4816-A755-88E4D6FFEB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13859" y="709981"/>
            <a:ext cx="1889164" cy="1279276"/>
          </a:xfrm>
        </p:spPr>
      </p:pic>
    </p:spTree>
    <p:extLst>
      <p:ext uri="{BB962C8B-B14F-4D97-AF65-F5344CB8AC3E}">
        <p14:creationId xmlns:p14="http://schemas.microsoft.com/office/powerpoint/2010/main" val="313164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ppt_x"/>
                                          </p:val>
                                        </p:tav>
                                        <p:tav tm="100000">
                                          <p:val>
                                            <p:strVal val="#ppt_x"/>
                                          </p:val>
                                        </p:tav>
                                      </p:tavLst>
                                    </p:anim>
                                    <p:anim calcmode="lin" valueType="num">
                                      <p:cBhvr additive="base">
                                        <p:cTn id="1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2">
                                            <p:txEl>
                                              <p:pRg st="2" end="2"/>
                                            </p:txEl>
                                          </p:spTgt>
                                        </p:tgtEl>
                                        <p:attrNameLst>
                                          <p:attrName>style.visibility</p:attrName>
                                        </p:attrNameLst>
                                      </p:cBhvr>
                                      <p:to>
                                        <p:strVal val="visible"/>
                                      </p:to>
                                    </p:set>
                                    <p:anim calcmode="lin" valueType="num">
                                      <p:cBhvr additive="base">
                                        <p:cTn id="28"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2">
                                            <p:txEl>
                                              <p:pRg st="4" end="4"/>
                                            </p:txEl>
                                          </p:spTgt>
                                        </p:tgtEl>
                                        <p:attrNameLst>
                                          <p:attrName>style.visibility</p:attrName>
                                        </p:attrNameLst>
                                      </p:cBhvr>
                                      <p:to>
                                        <p:strVal val="visible"/>
                                      </p:to>
                                    </p:set>
                                    <p:anim calcmode="lin" valueType="num">
                                      <p:cBhvr additive="base">
                                        <p:cTn id="32"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A7679-3B89-4F41-AAA1-12B595713CCA}"/>
              </a:ext>
            </a:extLst>
          </p:cNvPr>
          <p:cNvSpPr>
            <a:spLocks noGrp="1"/>
          </p:cNvSpPr>
          <p:nvPr>
            <p:ph type="title"/>
          </p:nvPr>
        </p:nvSpPr>
        <p:spPr>
          <a:xfrm>
            <a:off x="1484311" y="685801"/>
            <a:ext cx="10018713" cy="992080"/>
          </a:xfrm>
        </p:spPr>
        <p:txBody>
          <a:bodyPr/>
          <a:lstStyle/>
          <a:p>
            <a:r>
              <a:rPr lang="en-US" dirty="0"/>
              <a:t>About Me</a:t>
            </a:r>
          </a:p>
        </p:txBody>
      </p:sp>
      <p:sp>
        <p:nvSpPr>
          <p:cNvPr id="3" name="Content Placeholder 2">
            <a:extLst>
              <a:ext uri="{FF2B5EF4-FFF2-40B4-BE49-F238E27FC236}">
                <a16:creationId xmlns:a16="http://schemas.microsoft.com/office/drawing/2014/main" id="{BFA3A38C-B289-4952-B4F3-7D598AC5466F}"/>
              </a:ext>
            </a:extLst>
          </p:cNvPr>
          <p:cNvSpPr>
            <a:spLocks noGrp="1"/>
          </p:cNvSpPr>
          <p:nvPr>
            <p:ph idx="1"/>
          </p:nvPr>
        </p:nvSpPr>
        <p:spPr>
          <a:xfrm>
            <a:off x="1484310" y="1677881"/>
            <a:ext cx="10018713" cy="4113319"/>
          </a:xfrm>
        </p:spPr>
        <p:txBody>
          <a:bodyPr/>
          <a:lstStyle/>
          <a:p>
            <a:r>
              <a:rPr lang="en-US" dirty="0"/>
              <a:t>Studied Communication/News Writing at Ohio University </a:t>
            </a:r>
          </a:p>
          <a:p>
            <a:r>
              <a:rPr lang="en-US" dirty="0"/>
              <a:t>Newspaper journalist (4 years), public relations/communications (6 years)</a:t>
            </a:r>
          </a:p>
          <a:p>
            <a:r>
              <a:rPr lang="en-US" dirty="0"/>
              <a:t>Recreationally studied football and data analytics for ~10 years</a:t>
            </a:r>
          </a:p>
          <a:p>
            <a:r>
              <a:rPr lang="en-US" dirty="0"/>
              <a:t>Brief venture into sports writing – articles published on various sports sites</a:t>
            </a:r>
          </a:p>
          <a:p>
            <a:r>
              <a:rPr lang="en-US" dirty="0"/>
              <a:t>First time presenting my ideas before an audience (go easy on me!)</a:t>
            </a:r>
          </a:p>
          <a:p>
            <a:r>
              <a:rPr lang="en-US" dirty="0"/>
              <a:t>Longtime Cleveland Browns fan</a:t>
            </a:r>
          </a:p>
          <a:p>
            <a:endParaRPr lang="en-US" dirty="0"/>
          </a:p>
        </p:txBody>
      </p:sp>
      <p:pic>
        <p:nvPicPr>
          <p:cNvPr id="5" name="Picture 4">
            <a:extLst>
              <a:ext uri="{FF2B5EF4-FFF2-40B4-BE49-F238E27FC236}">
                <a16:creationId xmlns:a16="http://schemas.microsoft.com/office/drawing/2014/main" id="{8E41DFEA-9AE0-4456-9DBB-79975129B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7913" y="4864964"/>
            <a:ext cx="1522520" cy="1522520"/>
          </a:xfrm>
          <a:prstGeom prst="rect">
            <a:avLst/>
          </a:prstGeom>
          <a:effectLst>
            <a:softEdge rad="38100"/>
          </a:effectLst>
        </p:spPr>
      </p:pic>
    </p:spTree>
    <p:extLst>
      <p:ext uri="{BB962C8B-B14F-4D97-AF65-F5344CB8AC3E}">
        <p14:creationId xmlns:p14="http://schemas.microsoft.com/office/powerpoint/2010/main" val="162938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E1690-788A-44DC-B5B0-6717A77178EB}"/>
              </a:ext>
            </a:extLst>
          </p:cNvPr>
          <p:cNvSpPr>
            <a:spLocks noGrp="1"/>
          </p:cNvSpPr>
          <p:nvPr>
            <p:ph type="title"/>
          </p:nvPr>
        </p:nvSpPr>
        <p:spPr>
          <a:xfrm>
            <a:off x="1484310" y="278907"/>
            <a:ext cx="10018713" cy="787893"/>
          </a:xfrm>
        </p:spPr>
        <p:txBody>
          <a:bodyPr/>
          <a:lstStyle/>
          <a:p>
            <a:r>
              <a:rPr lang="en-US" dirty="0"/>
              <a:t>Defining the Spot Concept</a:t>
            </a:r>
          </a:p>
        </p:txBody>
      </p:sp>
      <p:sp>
        <p:nvSpPr>
          <p:cNvPr id="3" name="Content Placeholder 2">
            <a:extLst>
              <a:ext uri="{FF2B5EF4-FFF2-40B4-BE49-F238E27FC236}">
                <a16:creationId xmlns:a16="http://schemas.microsoft.com/office/drawing/2014/main" id="{125335B0-C53A-4FD0-B8BF-5A552C0B228A}"/>
              </a:ext>
            </a:extLst>
          </p:cNvPr>
          <p:cNvSpPr>
            <a:spLocks noGrp="1"/>
          </p:cNvSpPr>
          <p:nvPr>
            <p:ph idx="1"/>
          </p:nvPr>
        </p:nvSpPr>
        <p:spPr>
          <a:xfrm>
            <a:off x="1484310" y="1145219"/>
            <a:ext cx="10018713" cy="4645981"/>
          </a:xfrm>
        </p:spPr>
        <p:txBody>
          <a:bodyPr>
            <a:normAutofit lnSpcReduction="10000"/>
          </a:bodyPr>
          <a:lstStyle/>
          <a:p>
            <a:r>
              <a:rPr lang="en-US" dirty="0"/>
              <a:t>Putting it all together:</a:t>
            </a:r>
          </a:p>
          <a:p>
            <a:pPr lvl="1"/>
            <a:r>
              <a:rPr lang="en-US" dirty="0"/>
              <a:t>(L1/L2/L3) alignment with 6 route combinations = 6 program scripts</a:t>
            </a:r>
          </a:p>
          <a:p>
            <a:pPr lvl="1"/>
            <a:r>
              <a:rPr lang="en-US" dirty="0"/>
              <a:t>(L1/L2/NULL) alignment with  *6 route combinations = 6 program scripts</a:t>
            </a:r>
          </a:p>
          <a:p>
            <a:pPr lvl="1"/>
            <a:r>
              <a:rPr lang="en-US" dirty="0"/>
              <a:t>(L2/L3/NULL) alignment with *6 route combinations = 6 program scripts</a:t>
            </a:r>
          </a:p>
          <a:p>
            <a:pPr lvl="1"/>
            <a:r>
              <a:rPr lang="en-US" dirty="0"/>
              <a:t>(L1/L3/NULL) alignment with *6 route combinations = 6 program scripts</a:t>
            </a:r>
          </a:p>
          <a:p>
            <a:pPr marL="457200" lvl="1" indent="0">
              <a:buNone/>
            </a:pPr>
            <a:r>
              <a:rPr lang="en-US" dirty="0"/>
              <a:t>____________________________________________________________________</a:t>
            </a:r>
          </a:p>
          <a:p>
            <a:pPr marL="457200" lvl="1" indent="0">
              <a:buNone/>
            </a:pPr>
            <a:r>
              <a:rPr lang="en-US" dirty="0"/>
              <a:t>24 left aligned scripts x 2 for the right aligned scripts</a:t>
            </a:r>
          </a:p>
          <a:p>
            <a:pPr marL="457200" lvl="1" indent="0">
              <a:buNone/>
            </a:pPr>
            <a:endParaRPr lang="en-US" dirty="0"/>
          </a:p>
          <a:p>
            <a:pPr marL="457200" lvl="1" indent="0">
              <a:buNone/>
            </a:pPr>
            <a:r>
              <a:rPr lang="en-US" dirty="0"/>
              <a:t>At least </a:t>
            </a:r>
            <a:r>
              <a:rPr lang="en-US" b="1" dirty="0"/>
              <a:t>48 scripts </a:t>
            </a:r>
            <a:r>
              <a:rPr lang="en-US" dirty="0"/>
              <a:t>for the spot concept alone!</a:t>
            </a:r>
          </a:p>
          <a:p>
            <a:pPr marL="457200" lvl="1" indent="0">
              <a:buNone/>
            </a:pPr>
            <a:endParaRPr lang="en-US" dirty="0"/>
          </a:p>
          <a:p>
            <a:pPr marL="457200" lvl="1" indent="0">
              <a:buNone/>
            </a:pPr>
            <a:r>
              <a:rPr lang="en-US" sz="1600" i="1" dirty="0"/>
              <a:t>*Assumes backfield aligned player only runs flat portion of route concept</a:t>
            </a:r>
          </a:p>
        </p:txBody>
      </p:sp>
    </p:spTree>
    <p:extLst>
      <p:ext uri="{BB962C8B-B14F-4D97-AF65-F5344CB8AC3E}">
        <p14:creationId xmlns:p14="http://schemas.microsoft.com/office/powerpoint/2010/main" val="54422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8A36D-F872-4EB0-9E37-AF1D21FA355A}"/>
              </a:ext>
            </a:extLst>
          </p:cNvPr>
          <p:cNvSpPr>
            <a:spLocks noGrp="1"/>
          </p:cNvSpPr>
          <p:nvPr>
            <p:ph type="title"/>
          </p:nvPr>
        </p:nvSpPr>
        <p:spPr>
          <a:xfrm>
            <a:off x="1297880" y="2552700"/>
            <a:ext cx="10018713" cy="1752599"/>
          </a:xfrm>
        </p:spPr>
        <p:txBody>
          <a:bodyPr/>
          <a:lstStyle/>
          <a:p>
            <a:r>
              <a:rPr lang="en-US" dirty="0"/>
              <a:t>Part 3: Drawing conclusions from the data </a:t>
            </a:r>
          </a:p>
        </p:txBody>
      </p:sp>
    </p:spTree>
    <p:extLst>
      <p:ext uri="{BB962C8B-B14F-4D97-AF65-F5344CB8AC3E}">
        <p14:creationId xmlns:p14="http://schemas.microsoft.com/office/powerpoint/2010/main" val="3693883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0A8D7-3CA4-49CA-993A-F63D1BF0E018}"/>
              </a:ext>
            </a:extLst>
          </p:cNvPr>
          <p:cNvSpPr>
            <a:spLocks noGrp="1"/>
          </p:cNvSpPr>
          <p:nvPr>
            <p:ph type="title"/>
          </p:nvPr>
        </p:nvSpPr>
        <p:spPr>
          <a:xfrm>
            <a:off x="1484311" y="685801"/>
            <a:ext cx="10018713" cy="832282"/>
          </a:xfrm>
        </p:spPr>
        <p:txBody>
          <a:bodyPr/>
          <a:lstStyle/>
          <a:p>
            <a:r>
              <a:rPr lang="en-US" dirty="0"/>
              <a:t>Measuring the effectiveness of concepts</a:t>
            </a:r>
          </a:p>
        </p:txBody>
      </p:sp>
      <p:sp>
        <p:nvSpPr>
          <p:cNvPr id="3" name="Content Placeholder 2">
            <a:extLst>
              <a:ext uri="{FF2B5EF4-FFF2-40B4-BE49-F238E27FC236}">
                <a16:creationId xmlns:a16="http://schemas.microsoft.com/office/drawing/2014/main" id="{DCA9702E-C1E1-445E-827D-51D2F9E9FD75}"/>
              </a:ext>
            </a:extLst>
          </p:cNvPr>
          <p:cNvSpPr>
            <a:spLocks noGrp="1"/>
          </p:cNvSpPr>
          <p:nvPr>
            <p:ph idx="1"/>
          </p:nvPr>
        </p:nvSpPr>
        <p:spPr>
          <a:xfrm>
            <a:off x="1484310" y="1518083"/>
            <a:ext cx="10018713" cy="4273117"/>
          </a:xfrm>
        </p:spPr>
        <p:txBody>
          <a:bodyPr>
            <a:normAutofit/>
          </a:bodyPr>
          <a:lstStyle/>
          <a:p>
            <a:r>
              <a:rPr lang="en-US" dirty="0"/>
              <a:t>Once all route combinations have been coded under Method #1, we can (theoretically) begin our passing concept effectiveness analysis.</a:t>
            </a:r>
          </a:p>
          <a:p>
            <a:r>
              <a:rPr lang="en-US" dirty="0"/>
              <a:t>There are multiple ways to assess each passing concept’s effectiveness</a:t>
            </a:r>
          </a:p>
          <a:p>
            <a:pPr lvl="1"/>
            <a:r>
              <a:rPr lang="en-US" dirty="0"/>
              <a:t>Completion percentage vs. defensive coverages</a:t>
            </a:r>
          </a:p>
          <a:p>
            <a:pPr lvl="1"/>
            <a:r>
              <a:rPr lang="en-US" dirty="0"/>
              <a:t>First down percentage vs. coverage types</a:t>
            </a:r>
          </a:p>
          <a:p>
            <a:pPr lvl="1"/>
            <a:r>
              <a:rPr lang="en-US" dirty="0"/>
              <a:t>Overall touchdown percentage</a:t>
            </a:r>
          </a:p>
          <a:p>
            <a:r>
              <a:rPr lang="en-US" dirty="0"/>
              <a:t>It is important to understand when to use each metric when evaluating passing concept success.</a:t>
            </a:r>
          </a:p>
          <a:p>
            <a:pPr marL="0" indent="0">
              <a:buNone/>
            </a:pPr>
            <a:endParaRPr lang="en-US" dirty="0"/>
          </a:p>
        </p:txBody>
      </p:sp>
    </p:spTree>
    <p:extLst>
      <p:ext uri="{BB962C8B-B14F-4D97-AF65-F5344CB8AC3E}">
        <p14:creationId xmlns:p14="http://schemas.microsoft.com/office/powerpoint/2010/main" val="6629561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B3B23-EDE3-4E67-9884-10416806C126}"/>
              </a:ext>
            </a:extLst>
          </p:cNvPr>
          <p:cNvSpPr>
            <a:spLocks noGrp="1"/>
          </p:cNvSpPr>
          <p:nvPr>
            <p:ph type="title"/>
          </p:nvPr>
        </p:nvSpPr>
        <p:spPr>
          <a:xfrm>
            <a:off x="1527336" y="268549"/>
            <a:ext cx="10018713" cy="929936"/>
          </a:xfrm>
        </p:spPr>
        <p:txBody>
          <a:bodyPr>
            <a:normAutofit fontScale="90000"/>
          </a:bodyPr>
          <a:lstStyle/>
          <a:p>
            <a:r>
              <a:rPr lang="en-US" dirty="0"/>
              <a:t>When should we use each data evaluation metric?</a:t>
            </a:r>
          </a:p>
        </p:txBody>
      </p:sp>
      <p:graphicFrame>
        <p:nvGraphicFramePr>
          <p:cNvPr id="4" name="Table 4">
            <a:extLst>
              <a:ext uri="{FF2B5EF4-FFF2-40B4-BE49-F238E27FC236}">
                <a16:creationId xmlns:a16="http://schemas.microsoft.com/office/drawing/2014/main" id="{ABC7A8E9-8CDC-4EAC-B897-9213A63A3C70}"/>
              </a:ext>
            </a:extLst>
          </p:cNvPr>
          <p:cNvGraphicFramePr>
            <a:graphicFrameLocks noGrp="1"/>
          </p:cNvGraphicFramePr>
          <p:nvPr>
            <p:extLst>
              <p:ext uri="{D42A27DB-BD31-4B8C-83A1-F6EECF244321}">
                <p14:modId xmlns:p14="http://schemas.microsoft.com/office/powerpoint/2010/main" val="4093790003"/>
              </p:ext>
            </p:extLst>
          </p:nvPr>
        </p:nvGraphicFramePr>
        <p:xfrm>
          <a:off x="1801180" y="1198485"/>
          <a:ext cx="9471024" cy="4652343"/>
        </p:xfrm>
        <a:graphic>
          <a:graphicData uri="http://schemas.openxmlformats.org/drawingml/2006/table">
            <a:tbl>
              <a:tblPr firstRow="1" firstCol="1" bandRow="1">
                <a:tableStyleId>{5C22544A-7EE6-4342-B048-85BDC9FD1C3A}</a:tableStyleId>
              </a:tblPr>
              <a:tblGrid>
                <a:gridCol w="2433468">
                  <a:extLst>
                    <a:ext uri="{9D8B030D-6E8A-4147-A177-3AD203B41FA5}">
                      <a16:colId xmlns:a16="http://schemas.microsoft.com/office/drawing/2014/main" val="922448140"/>
                    </a:ext>
                  </a:extLst>
                </a:gridCol>
                <a:gridCol w="3240349">
                  <a:extLst>
                    <a:ext uri="{9D8B030D-6E8A-4147-A177-3AD203B41FA5}">
                      <a16:colId xmlns:a16="http://schemas.microsoft.com/office/drawing/2014/main" val="2875662491"/>
                    </a:ext>
                  </a:extLst>
                </a:gridCol>
                <a:gridCol w="3797207">
                  <a:extLst>
                    <a:ext uri="{9D8B030D-6E8A-4147-A177-3AD203B41FA5}">
                      <a16:colId xmlns:a16="http://schemas.microsoft.com/office/drawing/2014/main" val="789049098"/>
                    </a:ext>
                  </a:extLst>
                </a:gridCol>
              </a:tblGrid>
              <a:tr h="1063101">
                <a:tc>
                  <a:txBody>
                    <a:bodyPr/>
                    <a:lstStyle/>
                    <a:p>
                      <a:pPr algn="ctr"/>
                      <a:r>
                        <a:rPr lang="en-US" dirty="0"/>
                        <a:t>Evaluation Metric</a:t>
                      </a:r>
                    </a:p>
                  </a:txBody>
                  <a:tcPr/>
                </a:tc>
                <a:tc>
                  <a:txBody>
                    <a:bodyPr/>
                    <a:lstStyle/>
                    <a:p>
                      <a:pPr algn="ctr"/>
                      <a:r>
                        <a:rPr lang="en-US" dirty="0"/>
                        <a:t>When to Use</a:t>
                      </a:r>
                    </a:p>
                  </a:txBody>
                  <a:tcPr/>
                </a:tc>
                <a:tc>
                  <a:txBody>
                    <a:bodyPr/>
                    <a:lstStyle/>
                    <a:p>
                      <a:pPr algn="ctr"/>
                      <a:r>
                        <a:rPr lang="en-US" dirty="0"/>
                        <a:t>When Not to Use</a:t>
                      </a:r>
                    </a:p>
                  </a:txBody>
                  <a:tcPr/>
                </a:tc>
                <a:extLst>
                  <a:ext uri="{0D108BD9-81ED-4DB2-BD59-A6C34878D82A}">
                    <a16:rowId xmlns:a16="http://schemas.microsoft.com/office/drawing/2014/main" val="1412662968"/>
                  </a:ext>
                </a:extLst>
              </a:tr>
              <a:tr h="1063101">
                <a:tc>
                  <a:txBody>
                    <a:bodyPr/>
                    <a:lstStyle/>
                    <a:p>
                      <a:pPr algn="ctr"/>
                      <a:r>
                        <a:rPr lang="en-US" sz="2000" dirty="0"/>
                        <a:t>Completion%</a:t>
                      </a:r>
                    </a:p>
                  </a:txBody>
                  <a:tcPr/>
                </a:tc>
                <a:tc>
                  <a:txBody>
                    <a:bodyPr/>
                    <a:lstStyle/>
                    <a:p>
                      <a:r>
                        <a:rPr lang="en-US" dirty="0"/>
                        <a:t>When evaluating passing concept success in short yardage situations (&gt;5 yards)</a:t>
                      </a:r>
                    </a:p>
                  </a:txBody>
                  <a:tcPr/>
                </a:tc>
                <a:tc>
                  <a:txBody>
                    <a:bodyPr/>
                    <a:lstStyle/>
                    <a:p>
                      <a:r>
                        <a:rPr lang="en-US" dirty="0"/>
                        <a:t>When looking at overall passing concept efficiency vs. coverages (there are situations where completions are actually a win for the defense)</a:t>
                      </a:r>
                    </a:p>
                  </a:txBody>
                  <a:tcPr/>
                </a:tc>
                <a:extLst>
                  <a:ext uri="{0D108BD9-81ED-4DB2-BD59-A6C34878D82A}">
                    <a16:rowId xmlns:a16="http://schemas.microsoft.com/office/drawing/2014/main" val="782532236"/>
                  </a:ext>
                </a:extLst>
              </a:tr>
              <a:tr h="1063101">
                <a:tc>
                  <a:txBody>
                    <a:bodyPr/>
                    <a:lstStyle/>
                    <a:p>
                      <a:pPr algn="ctr"/>
                      <a:r>
                        <a:rPr lang="en-US" sz="2000" dirty="0" err="1"/>
                        <a:t>Firstdown</a:t>
                      </a:r>
                      <a:r>
                        <a:rPr lang="en-US" sz="2000" dirty="0"/>
                        <a:t>%</a:t>
                      </a:r>
                    </a:p>
                  </a:txBody>
                  <a:tcPr/>
                </a:tc>
                <a:tc>
                  <a:txBody>
                    <a:bodyPr/>
                    <a:lstStyle/>
                    <a:p>
                      <a:r>
                        <a:rPr lang="en-US" dirty="0"/>
                        <a:t>When determining overall efficiency of passing concepts in a large sample</a:t>
                      </a:r>
                    </a:p>
                  </a:txBody>
                  <a:tcPr/>
                </a:tc>
                <a:tc>
                  <a:txBody>
                    <a:bodyPr/>
                    <a:lstStyle/>
                    <a:p>
                      <a:r>
                        <a:rPr lang="en-US" dirty="0"/>
                        <a:t>N/A – this metric can be use pretty reliably across most, if not all situational analyses</a:t>
                      </a:r>
                    </a:p>
                  </a:txBody>
                  <a:tcPr/>
                </a:tc>
                <a:extLst>
                  <a:ext uri="{0D108BD9-81ED-4DB2-BD59-A6C34878D82A}">
                    <a16:rowId xmlns:a16="http://schemas.microsoft.com/office/drawing/2014/main" val="4045581886"/>
                  </a:ext>
                </a:extLst>
              </a:tr>
              <a:tr h="1063101">
                <a:tc>
                  <a:txBody>
                    <a:bodyPr/>
                    <a:lstStyle/>
                    <a:p>
                      <a:pPr algn="ctr"/>
                      <a:r>
                        <a:rPr lang="en-US" sz="2000" dirty="0"/>
                        <a:t>Touchdown%</a:t>
                      </a:r>
                    </a:p>
                  </a:txBody>
                  <a:tcPr/>
                </a:tc>
                <a:tc>
                  <a:txBody>
                    <a:bodyPr/>
                    <a:lstStyle/>
                    <a:p>
                      <a:r>
                        <a:rPr lang="en-US" dirty="0"/>
                        <a:t>When looking at passing concept effectiveness in the Red Zone</a:t>
                      </a:r>
                    </a:p>
                  </a:txBody>
                  <a:tcPr/>
                </a:tc>
                <a:tc>
                  <a:txBody>
                    <a:bodyPr/>
                    <a:lstStyle/>
                    <a:p>
                      <a:r>
                        <a:rPr lang="en-US" dirty="0"/>
                        <a:t>When looking at passing concepts with small sample sizes</a:t>
                      </a:r>
                    </a:p>
                  </a:txBody>
                  <a:tcPr/>
                </a:tc>
                <a:extLst>
                  <a:ext uri="{0D108BD9-81ED-4DB2-BD59-A6C34878D82A}">
                    <a16:rowId xmlns:a16="http://schemas.microsoft.com/office/drawing/2014/main" val="3070495162"/>
                  </a:ext>
                </a:extLst>
              </a:tr>
            </a:tbl>
          </a:graphicData>
        </a:graphic>
      </p:graphicFrame>
    </p:spTree>
    <p:extLst>
      <p:ext uri="{BB962C8B-B14F-4D97-AF65-F5344CB8AC3E}">
        <p14:creationId xmlns:p14="http://schemas.microsoft.com/office/powerpoint/2010/main" val="2203035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34F8-1C84-412A-8EE3-349142BC4590}"/>
              </a:ext>
            </a:extLst>
          </p:cNvPr>
          <p:cNvSpPr>
            <a:spLocks noGrp="1"/>
          </p:cNvSpPr>
          <p:nvPr>
            <p:ph type="title"/>
          </p:nvPr>
        </p:nvSpPr>
        <p:spPr>
          <a:xfrm>
            <a:off x="1546454" y="144263"/>
            <a:ext cx="10018713" cy="1036468"/>
          </a:xfrm>
        </p:spPr>
        <p:txBody>
          <a:bodyPr>
            <a:normAutofit/>
          </a:bodyPr>
          <a:lstStyle/>
          <a:p>
            <a:r>
              <a:rPr lang="en-US" dirty="0"/>
              <a:t>Final Thoughts on Metric Evaluation</a:t>
            </a:r>
          </a:p>
        </p:txBody>
      </p:sp>
      <p:sp>
        <p:nvSpPr>
          <p:cNvPr id="3" name="Content Placeholder 2">
            <a:extLst>
              <a:ext uri="{FF2B5EF4-FFF2-40B4-BE49-F238E27FC236}">
                <a16:creationId xmlns:a16="http://schemas.microsoft.com/office/drawing/2014/main" id="{99670005-9963-43A1-8628-4000D5514B54}"/>
              </a:ext>
            </a:extLst>
          </p:cNvPr>
          <p:cNvSpPr>
            <a:spLocks noGrp="1"/>
          </p:cNvSpPr>
          <p:nvPr>
            <p:ph idx="1"/>
          </p:nvPr>
        </p:nvSpPr>
        <p:spPr>
          <a:xfrm>
            <a:off x="1546454" y="1180730"/>
            <a:ext cx="10018713" cy="5677269"/>
          </a:xfrm>
        </p:spPr>
        <p:txBody>
          <a:bodyPr/>
          <a:lstStyle/>
          <a:p>
            <a:r>
              <a:rPr lang="en-US" dirty="0"/>
              <a:t>When using completion percentage to measure passing concept efficiency, drops should be treated as completions for purposes of data analysis</a:t>
            </a:r>
          </a:p>
          <a:p>
            <a:r>
              <a:rPr lang="en-US" b="1" dirty="0"/>
              <a:t>Open Question: </a:t>
            </a:r>
            <a:r>
              <a:rPr lang="en-US" dirty="0"/>
              <a:t>How do we separate or account for passing concept success vs. play success?</a:t>
            </a:r>
          </a:p>
          <a:p>
            <a:pPr lvl="1"/>
            <a:r>
              <a:rPr lang="en-US" dirty="0"/>
              <a:t>Certain passing concepts are designed to open up or isolate matchups away from the concept.</a:t>
            </a:r>
          </a:p>
          <a:p>
            <a:r>
              <a:rPr lang="en-US" dirty="0"/>
              <a:t>Ex: </a:t>
            </a:r>
            <a:r>
              <a:rPr lang="en-US" i="1" dirty="0"/>
              <a:t>If stick is run to the right side of the formation and the defense gives up a 40-yard TD on a fly route on the left side, should stick be credited as successful?</a:t>
            </a:r>
          </a:p>
          <a:p>
            <a:pPr lvl="1"/>
            <a:r>
              <a:rPr lang="en-US" dirty="0"/>
              <a:t>My answer = yes</a:t>
            </a:r>
          </a:p>
          <a:p>
            <a:pPr marL="457200" lvl="1" indent="0">
              <a:buNone/>
            </a:pPr>
            <a:endParaRPr lang="en-US" dirty="0"/>
          </a:p>
        </p:txBody>
      </p:sp>
    </p:spTree>
    <p:extLst>
      <p:ext uri="{BB962C8B-B14F-4D97-AF65-F5344CB8AC3E}">
        <p14:creationId xmlns:p14="http://schemas.microsoft.com/office/powerpoint/2010/main" val="223314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4A9C7-6830-4B75-A1CA-737860494B86}"/>
              </a:ext>
            </a:extLst>
          </p:cNvPr>
          <p:cNvSpPr>
            <a:spLocks noGrp="1"/>
          </p:cNvSpPr>
          <p:nvPr>
            <p:ph type="title"/>
          </p:nvPr>
        </p:nvSpPr>
        <p:spPr>
          <a:xfrm>
            <a:off x="1324513" y="2425823"/>
            <a:ext cx="10018713" cy="1752599"/>
          </a:xfrm>
        </p:spPr>
        <p:txBody>
          <a:bodyPr/>
          <a:lstStyle/>
          <a:p>
            <a:r>
              <a:rPr lang="en-US" dirty="0"/>
              <a:t>Part 4: Future Analysis and Considerations</a:t>
            </a:r>
          </a:p>
        </p:txBody>
      </p:sp>
    </p:spTree>
    <p:extLst>
      <p:ext uri="{BB962C8B-B14F-4D97-AF65-F5344CB8AC3E}">
        <p14:creationId xmlns:p14="http://schemas.microsoft.com/office/powerpoint/2010/main" val="2497236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9EB47-C37D-4D58-82E1-C1BBA6809393}"/>
              </a:ext>
            </a:extLst>
          </p:cNvPr>
          <p:cNvSpPr>
            <a:spLocks noGrp="1"/>
          </p:cNvSpPr>
          <p:nvPr>
            <p:ph type="title"/>
          </p:nvPr>
        </p:nvSpPr>
        <p:spPr>
          <a:xfrm>
            <a:off x="1484310" y="259673"/>
            <a:ext cx="10018713" cy="663606"/>
          </a:xfrm>
        </p:spPr>
        <p:txBody>
          <a:bodyPr>
            <a:normAutofit fontScale="90000"/>
          </a:bodyPr>
          <a:lstStyle/>
          <a:p>
            <a:r>
              <a:rPr lang="en-US" dirty="0"/>
              <a:t>Some Thoughts/Considerations</a:t>
            </a:r>
          </a:p>
        </p:txBody>
      </p:sp>
      <p:sp>
        <p:nvSpPr>
          <p:cNvPr id="3" name="Content Placeholder 2">
            <a:extLst>
              <a:ext uri="{FF2B5EF4-FFF2-40B4-BE49-F238E27FC236}">
                <a16:creationId xmlns:a16="http://schemas.microsoft.com/office/drawing/2014/main" id="{034CDF82-6813-471C-9C05-F293C5D1A3B4}"/>
              </a:ext>
            </a:extLst>
          </p:cNvPr>
          <p:cNvSpPr>
            <a:spLocks noGrp="1"/>
          </p:cNvSpPr>
          <p:nvPr>
            <p:ph idx="1"/>
          </p:nvPr>
        </p:nvSpPr>
        <p:spPr>
          <a:xfrm>
            <a:off x="1484310" y="923279"/>
            <a:ext cx="10018713" cy="4867921"/>
          </a:xfrm>
        </p:spPr>
        <p:txBody>
          <a:bodyPr/>
          <a:lstStyle/>
          <a:p>
            <a:r>
              <a:rPr lang="en-US" dirty="0"/>
              <a:t>Data and conclusions are only as good as the charting system and definition of routes. I would be interested to learn more about that system.</a:t>
            </a:r>
          </a:p>
          <a:p>
            <a:r>
              <a:rPr lang="en-US" dirty="0"/>
              <a:t>Passing concepts are a critical part of football, yet they are rarely discussed by mainstream analysts. This data has the potential to change that.</a:t>
            </a:r>
          </a:p>
          <a:p>
            <a:r>
              <a:rPr lang="en-US" dirty="0"/>
              <a:t>My analysis is theoretical based on a limited understanding of coding possibilities – I would love to learn what can be done beyond what is defined here!</a:t>
            </a:r>
          </a:p>
        </p:txBody>
      </p:sp>
    </p:spTree>
    <p:extLst>
      <p:ext uri="{BB962C8B-B14F-4D97-AF65-F5344CB8AC3E}">
        <p14:creationId xmlns:p14="http://schemas.microsoft.com/office/powerpoint/2010/main" val="19461377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582ED-DAA6-493A-B94C-745F68C81677}"/>
              </a:ext>
            </a:extLst>
          </p:cNvPr>
          <p:cNvSpPr>
            <a:spLocks noGrp="1"/>
          </p:cNvSpPr>
          <p:nvPr>
            <p:ph type="title"/>
          </p:nvPr>
        </p:nvSpPr>
        <p:spPr>
          <a:xfrm>
            <a:off x="1360024" y="2552700"/>
            <a:ext cx="10018713" cy="1752599"/>
          </a:xfrm>
        </p:spPr>
        <p:txBody>
          <a:bodyPr/>
          <a:lstStyle/>
          <a:p>
            <a:r>
              <a:rPr lang="en-US" dirty="0"/>
              <a:t>10 Suggestions for Future Applications of Passing Concept Data Analysis</a:t>
            </a:r>
          </a:p>
        </p:txBody>
      </p:sp>
    </p:spTree>
    <p:extLst>
      <p:ext uri="{BB962C8B-B14F-4D97-AF65-F5344CB8AC3E}">
        <p14:creationId xmlns:p14="http://schemas.microsoft.com/office/powerpoint/2010/main" val="2957379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7887-DDAE-48F2-8EE2-6D2750D9AAA6}"/>
              </a:ext>
            </a:extLst>
          </p:cNvPr>
          <p:cNvSpPr>
            <a:spLocks noGrp="1"/>
          </p:cNvSpPr>
          <p:nvPr>
            <p:ph type="title"/>
          </p:nvPr>
        </p:nvSpPr>
        <p:spPr/>
        <p:txBody>
          <a:bodyPr/>
          <a:lstStyle/>
          <a:p>
            <a:r>
              <a:rPr lang="en-US" dirty="0"/>
              <a:t>#10: Help coaches at all levels understand which concepts are most effective</a:t>
            </a:r>
          </a:p>
        </p:txBody>
      </p:sp>
      <p:sp>
        <p:nvSpPr>
          <p:cNvPr id="3" name="Content Placeholder 2">
            <a:extLst>
              <a:ext uri="{FF2B5EF4-FFF2-40B4-BE49-F238E27FC236}">
                <a16:creationId xmlns:a16="http://schemas.microsoft.com/office/drawing/2014/main" id="{5555CD79-DCB4-4694-B870-AF11D1E250FC}"/>
              </a:ext>
            </a:extLst>
          </p:cNvPr>
          <p:cNvSpPr>
            <a:spLocks noGrp="1"/>
          </p:cNvSpPr>
          <p:nvPr>
            <p:ph idx="1"/>
          </p:nvPr>
        </p:nvSpPr>
        <p:spPr/>
        <p:txBody>
          <a:bodyPr/>
          <a:lstStyle/>
          <a:p>
            <a:r>
              <a:rPr lang="en-US" dirty="0"/>
              <a:t>A larger data set should theoretically help us identify under-utilized yet effective passing concepts. This can also work to help defense coaches understand what not to call based on the situation</a:t>
            </a:r>
          </a:p>
        </p:txBody>
      </p:sp>
    </p:spTree>
    <p:extLst>
      <p:ext uri="{BB962C8B-B14F-4D97-AF65-F5344CB8AC3E}">
        <p14:creationId xmlns:p14="http://schemas.microsoft.com/office/powerpoint/2010/main" val="2474184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7887-DDAE-48F2-8EE2-6D2750D9AAA6}"/>
              </a:ext>
            </a:extLst>
          </p:cNvPr>
          <p:cNvSpPr>
            <a:spLocks noGrp="1"/>
          </p:cNvSpPr>
          <p:nvPr>
            <p:ph type="title"/>
          </p:nvPr>
        </p:nvSpPr>
        <p:spPr/>
        <p:txBody>
          <a:bodyPr/>
          <a:lstStyle/>
          <a:p>
            <a:r>
              <a:rPr lang="en-US" dirty="0"/>
              <a:t>#9: Year over year comparison analysis</a:t>
            </a:r>
          </a:p>
        </p:txBody>
      </p:sp>
      <p:sp>
        <p:nvSpPr>
          <p:cNvPr id="3" name="Content Placeholder 2">
            <a:extLst>
              <a:ext uri="{FF2B5EF4-FFF2-40B4-BE49-F238E27FC236}">
                <a16:creationId xmlns:a16="http://schemas.microsoft.com/office/drawing/2014/main" id="{5555CD79-DCB4-4694-B870-AF11D1E250FC}"/>
              </a:ext>
            </a:extLst>
          </p:cNvPr>
          <p:cNvSpPr>
            <a:spLocks noGrp="1"/>
          </p:cNvSpPr>
          <p:nvPr>
            <p:ph idx="1"/>
          </p:nvPr>
        </p:nvSpPr>
        <p:spPr/>
        <p:txBody>
          <a:bodyPr/>
          <a:lstStyle/>
          <a:p>
            <a:r>
              <a:rPr lang="en-US" dirty="0"/>
              <a:t>With additional years of data added to our defined passing concept models, we could increase our sample size and make more definitive conclusions.</a:t>
            </a:r>
          </a:p>
        </p:txBody>
      </p:sp>
    </p:spTree>
    <p:extLst>
      <p:ext uri="{BB962C8B-B14F-4D97-AF65-F5344CB8AC3E}">
        <p14:creationId xmlns:p14="http://schemas.microsoft.com/office/powerpoint/2010/main" val="392822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D44BB-2549-4413-A2BE-6B120A9180B9}"/>
              </a:ext>
            </a:extLst>
          </p:cNvPr>
          <p:cNvSpPr>
            <a:spLocks noGrp="1"/>
          </p:cNvSpPr>
          <p:nvPr>
            <p:ph type="title"/>
          </p:nvPr>
        </p:nvSpPr>
        <p:spPr>
          <a:xfrm>
            <a:off x="1978371" y="304429"/>
            <a:ext cx="4611689" cy="1257669"/>
          </a:xfrm>
        </p:spPr>
        <p:txBody>
          <a:bodyPr>
            <a:normAutofit fontScale="90000"/>
          </a:bodyPr>
          <a:lstStyle/>
          <a:p>
            <a:r>
              <a:rPr lang="en-US" dirty="0"/>
              <a:t>What </a:t>
            </a:r>
            <a:r>
              <a:rPr lang="en-US" dirty="0">
                <a:solidFill>
                  <a:srgbClr val="00B050"/>
                </a:solidFill>
              </a:rPr>
              <a:t>is</a:t>
            </a:r>
            <a:r>
              <a:rPr lang="en-US" dirty="0"/>
              <a:t> included in this presentation</a:t>
            </a:r>
          </a:p>
        </p:txBody>
      </p:sp>
      <p:sp>
        <p:nvSpPr>
          <p:cNvPr id="3" name="Content Placeholder 2">
            <a:extLst>
              <a:ext uri="{FF2B5EF4-FFF2-40B4-BE49-F238E27FC236}">
                <a16:creationId xmlns:a16="http://schemas.microsoft.com/office/drawing/2014/main" id="{4BFAF1A0-CEE7-4B43-9330-5D1F5A2F191F}"/>
              </a:ext>
            </a:extLst>
          </p:cNvPr>
          <p:cNvSpPr>
            <a:spLocks noGrp="1"/>
          </p:cNvSpPr>
          <p:nvPr>
            <p:ph idx="1"/>
          </p:nvPr>
        </p:nvSpPr>
        <p:spPr>
          <a:xfrm>
            <a:off x="1978371" y="1450755"/>
            <a:ext cx="4611689" cy="5415751"/>
          </a:xfrm>
        </p:spPr>
        <p:txBody>
          <a:bodyPr>
            <a:normAutofit/>
          </a:bodyPr>
          <a:lstStyle/>
          <a:p>
            <a:r>
              <a:rPr lang="en-US" dirty="0"/>
              <a:t>An analytical framework for determining the frequency of passing concept usage in the NFL.</a:t>
            </a:r>
          </a:p>
          <a:p>
            <a:r>
              <a:rPr lang="en-US" dirty="0"/>
              <a:t> A data-based interpretation of football passing concepts</a:t>
            </a:r>
          </a:p>
          <a:p>
            <a:r>
              <a:rPr lang="en-US" dirty="0"/>
              <a:t>How NFL teams can take advantage of this data analysis to make informed decisions</a:t>
            </a:r>
          </a:p>
          <a:p>
            <a:r>
              <a:rPr lang="en-US" dirty="0"/>
              <a:t>10 suggestions for future applications of this research</a:t>
            </a:r>
          </a:p>
        </p:txBody>
      </p:sp>
      <p:sp>
        <p:nvSpPr>
          <p:cNvPr id="4" name="Title 1">
            <a:extLst>
              <a:ext uri="{FF2B5EF4-FFF2-40B4-BE49-F238E27FC236}">
                <a16:creationId xmlns:a16="http://schemas.microsoft.com/office/drawing/2014/main" id="{422D0AD5-02B5-4FC8-A55F-74694D2BE042}"/>
              </a:ext>
            </a:extLst>
          </p:cNvPr>
          <p:cNvSpPr txBox="1">
            <a:spLocks/>
          </p:cNvSpPr>
          <p:nvPr/>
        </p:nvSpPr>
        <p:spPr>
          <a:xfrm>
            <a:off x="7140867" y="304429"/>
            <a:ext cx="4611689" cy="125766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t>What is </a:t>
            </a:r>
            <a:r>
              <a:rPr lang="en-US" sz="3600" dirty="0">
                <a:solidFill>
                  <a:srgbClr val="FF0000"/>
                </a:solidFill>
              </a:rPr>
              <a:t>not</a:t>
            </a:r>
            <a:r>
              <a:rPr lang="en-US" sz="3600" dirty="0"/>
              <a:t> included in this presentation</a:t>
            </a:r>
          </a:p>
        </p:txBody>
      </p:sp>
      <p:cxnSp>
        <p:nvCxnSpPr>
          <p:cNvPr id="6" name="Straight Connector 5">
            <a:extLst>
              <a:ext uri="{FF2B5EF4-FFF2-40B4-BE49-F238E27FC236}">
                <a16:creationId xmlns:a16="http://schemas.microsoft.com/office/drawing/2014/main" id="{2C11F01F-76E1-445E-9EEB-07C4EB766DB6}"/>
              </a:ext>
            </a:extLst>
          </p:cNvPr>
          <p:cNvCxnSpPr/>
          <p:nvPr/>
        </p:nvCxnSpPr>
        <p:spPr>
          <a:xfrm>
            <a:off x="6773662" y="656948"/>
            <a:ext cx="0" cy="563732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84F27319-C5B3-4CCA-9E3F-39B3CA40D697}"/>
              </a:ext>
            </a:extLst>
          </p:cNvPr>
          <p:cNvSpPr txBox="1">
            <a:spLocks/>
          </p:cNvSpPr>
          <p:nvPr/>
        </p:nvSpPr>
        <p:spPr>
          <a:xfrm>
            <a:off x="7140866" y="1562098"/>
            <a:ext cx="4611689" cy="473217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Numerical conclusions based on the data*</a:t>
            </a:r>
          </a:p>
          <a:p>
            <a:endParaRPr lang="en-US" dirty="0"/>
          </a:p>
          <a:p>
            <a:pPr marL="0" indent="0">
              <a:buNone/>
            </a:pPr>
            <a:endParaRPr lang="en-US" dirty="0"/>
          </a:p>
          <a:p>
            <a:endParaRPr lang="en-US" dirty="0"/>
          </a:p>
          <a:p>
            <a:endParaRPr lang="en-US" dirty="0"/>
          </a:p>
          <a:p>
            <a:endParaRPr lang="en-US" dirty="0"/>
          </a:p>
          <a:p>
            <a:pPr marL="0" indent="0">
              <a:buNone/>
            </a:pPr>
            <a:r>
              <a:rPr lang="en-US" sz="1800" dirty="0"/>
              <a:t>*Unfortunately, coding was not required in journalism school!</a:t>
            </a:r>
          </a:p>
          <a:p>
            <a:endParaRPr lang="en-US" dirty="0"/>
          </a:p>
        </p:txBody>
      </p:sp>
    </p:spTree>
    <p:extLst>
      <p:ext uri="{BB962C8B-B14F-4D97-AF65-F5344CB8AC3E}">
        <p14:creationId xmlns:p14="http://schemas.microsoft.com/office/powerpoint/2010/main" val="2747797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7887-DDAE-48F2-8EE2-6D2750D9AAA6}"/>
              </a:ext>
            </a:extLst>
          </p:cNvPr>
          <p:cNvSpPr>
            <a:spLocks noGrp="1"/>
          </p:cNvSpPr>
          <p:nvPr>
            <p:ph type="title"/>
          </p:nvPr>
        </p:nvSpPr>
        <p:spPr/>
        <p:txBody>
          <a:bodyPr/>
          <a:lstStyle/>
          <a:p>
            <a:r>
              <a:rPr lang="en-US" dirty="0"/>
              <a:t>#8: Advance Offensive Scheme Terminology Rhetoric</a:t>
            </a:r>
          </a:p>
        </p:txBody>
      </p:sp>
      <p:sp>
        <p:nvSpPr>
          <p:cNvPr id="3" name="Content Placeholder 2">
            <a:extLst>
              <a:ext uri="{FF2B5EF4-FFF2-40B4-BE49-F238E27FC236}">
                <a16:creationId xmlns:a16="http://schemas.microsoft.com/office/drawing/2014/main" id="{5555CD79-DCB4-4694-B870-AF11D1E250FC}"/>
              </a:ext>
            </a:extLst>
          </p:cNvPr>
          <p:cNvSpPr>
            <a:spLocks noGrp="1"/>
          </p:cNvSpPr>
          <p:nvPr>
            <p:ph idx="1"/>
          </p:nvPr>
        </p:nvSpPr>
        <p:spPr/>
        <p:txBody>
          <a:bodyPr/>
          <a:lstStyle/>
          <a:p>
            <a:r>
              <a:rPr lang="en-US" dirty="0"/>
              <a:t>Dialogue around offensive systems is woefully outdated. We can use this passing concept coding analysis to help us talk about a coach’s schemes. This would be especially helpful for fans and football analysts.</a:t>
            </a:r>
          </a:p>
          <a:p>
            <a:pPr lvl="1"/>
            <a:r>
              <a:rPr lang="en-US" dirty="0"/>
              <a:t>Ex: We could identify 10 staple plays of the “West Coast Offense” or the “Air Raid” offense then use coding to determines how frequently those elements appear in a given coach’s playbook. </a:t>
            </a:r>
          </a:p>
          <a:p>
            <a:pPr lvl="1"/>
            <a:r>
              <a:rPr lang="en-US" dirty="0"/>
              <a:t>Ex: “The 2020 Browns’ offense was XX% similar to the “West Coast Offense” or “X% similar to the Air Raid.”</a:t>
            </a:r>
          </a:p>
        </p:txBody>
      </p:sp>
    </p:spTree>
    <p:extLst>
      <p:ext uri="{BB962C8B-B14F-4D97-AF65-F5344CB8AC3E}">
        <p14:creationId xmlns:p14="http://schemas.microsoft.com/office/powerpoint/2010/main" val="1844933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7887-DDAE-48F2-8EE2-6D2750D9AAA6}"/>
              </a:ext>
            </a:extLst>
          </p:cNvPr>
          <p:cNvSpPr>
            <a:spLocks noGrp="1"/>
          </p:cNvSpPr>
          <p:nvPr>
            <p:ph type="title"/>
          </p:nvPr>
        </p:nvSpPr>
        <p:spPr/>
        <p:txBody>
          <a:bodyPr/>
          <a:lstStyle/>
          <a:p>
            <a:r>
              <a:rPr lang="en-US" dirty="0"/>
              <a:t>#7: Quarterback comparison across systems</a:t>
            </a:r>
          </a:p>
        </p:txBody>
      </p:sp>
      <p:sp>
        <p:nvSpPr>
          <p:cNvPr id="3" name="Content Placeholder 2">
            <a:extLst>
              <a:ext uri="{FF2B5EF4-FFF2-40B4-BE49-F238E27FC236}">
                <a16:creationId xmlns:a16="http://schemas.microsoft.com/office/drawing/2014/main" id="{5555CD79-DCB4-4694-B870-AF11D1E250FC}"/>
              </a:ext>
            </a:extLst>
          </p:cNvPr>
          <p:cNvSpPr>
            <a:spLocks noGrp="1"/>
          </p:cNvSpPr>
          <p:nvPr>
            <p:ph idx="1"/>
          </p:nvPr>
        </p:nvSpPr>
        <p:spPr/>
        <p:txBody>
          <a:bodyPr/>
          <a:lstStyle/>
          <a:p>
            <a:r>
              <a:rPr lang="en-US" dirty="0"/>
              <a:t>Charting quarterback performance on throws is nothing new, but with this advanced analysis, we could isolate QB performance on certain passing concepts and compare that across systems.</a:t>
            </a:r>
          </a:p>
          <a:p>
            <a:pPr lvl="1"/>
            <a:r>
              <a:rPr lang="en-US" dirty="0"/>
              <a:t>Ex: “For his career, Carson Wentz has completed X% of passes on </a:t>
            </a:r>
            <a:r>
              <a:rPr lang="en-US" b="1" dirty="0">
                <a:solidFill>
                  <a:srgbClr val="0070C0"/>
                </a:solidFill>
              </a:rPr>
              <a:t>drive concept</a:t>
            </a:r>
            <a:r>
              <a:rPr lang="en-US" dirty="0"/>
              <a:t>. The Colts ran the drive concept Y% more than the Eagles, therefore we can expect Wentz to be more successful in 2021.”</a:t>
            </a:r>
          </a:p>
        </p:txBody>
      </p:sp>
    </p:spTree>
    <p:extLst>
      <p:ext uri="{BB962C8B-B14F-4D97-AF65-F5344CB8AC3E}">
        <p14:creationId xmlns:p14="http://schemas.microsoft.com/office/powerpoint/2010/main" val="2566078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7887-DDAE-48F2-8EE2-6D2750D9AAA6}"/>
              </a:ext>
            </a:extLst>
          </p:cNvPr>
          <p:cNvSpPr>
            <a:spLocks noGrp="1"/>
          </p:cNvSpPr>
          <p:nvPr>
            <p:ph type="title"/>
          </p:nvPr>
        </p:nvSpPr>
        <p:spPr/>
        <p:txBody>
          <a:bodyPr/>
          <a:lstStyle/>
          <a:p>
            <a:r>
              <a:rPr lang="en-US" dirty="0"/>
              <a:t>#6: Red zone success splits</a:t>
            </a:r>
          </a:p>
        </p:txBody>
      </p:sp>
      <p:sp>
        <p:nvSpPr>
          <p:cNvPr id="3" name="Content Placeholder 2">
            <a:extLst>
              <a:ext uri="{FF2B5EF4-FFF2-40B4-BE49-F238E27FC236}">
                <a16:creationId xmlns:a16="http://schemas.microsoft.com/office/drawing/2014/main" id="{5555CD79-DCB4-4694-B870-AF11D1E250FC}"/>
              </a:ext>
            </a:extLst>
          </p:cNvPr>
          <p:cNvSpPr>
            <a:spLocks noGrp="1"/>
          </p:cNvSpPr>
          <p:nvPr>
            <p:ph idx="1"/>
          </p:nvPr>
        </p:nvSpPr>
        <p:spPr/>
        <p:txBody>
          <a:bodyPr/>
          <a:lstStyle/>
          <a:p>
            <a:r>
              <a:rPr lang="en-US" dirty="0"/>
              <a:t>Identifying which passing concepts have historically work best in the red zone over a large sample of years should help teams game plan accordingly.</a:t>
            </a:r>
          </a:p>
        </p:txBody>
      </p:sp>
    </p:spTree>
    <p:extLst>
      <p:ext uri="{BB962C8B-B14F-4D97-AF65-F5344CB8AC3E}">
        <p14:creationId xmlns:p14="http://schemas.microsoft.com/office/powerpoint/2010/main" val="25155228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7887-DDAE-48F2-8EE2-6D2750D9AAA6}"/>
              </a:ext>
            </a:extLst>
          </p:cNvPr>
          <p:cNvSpPr>
            <a:spLocks noGrp="1"/>
          </p:cNvSpPr>
          <p:nvPr>
            <p:ph type="title"/>
          </p:nvPr>
        </p:nvSpPr>
        <p:spPr/>
        <p:txBody>
          <a:bodyPr/>
          <a:lstStyle/>
          <a:p>
            <a:r>
              <a:rPr lang="en-US" dirty="0"/>
              <a:t>#5: Real-time analysis of coordinator tendencies</a:t>
            </a:r>
          </a:p>
        </p:txBody>
      </p:sp>
      <p:sp>
        <p:nvSpPr>
          <p:cNvPr id="3" name="Content Placeholder 2">
            <a:extLst>
              <a:ext uri="{FF2B5EF4-FFF2-40B4-BE49-F238E27FC236}">
                <a16:creationId xmlns:a16="http://schemas.microsoft.com/office/drawing/2014/main" id="{5555CD79-DCB4-4694-B870-AF11D1E250FC}"/>
              </a:ext>
            </a:extLst>
          </p:cNvPr>
          <p:cNvSpPr>
            <a:spLocks noGrp="1"/>
          </p:cNvSpPr>
          <p:nvPr>
            <p:ph idx="1"/>
          </p:nvPr>
        </p:nvSpPr>
        <p:spPr/>
        <p:txBody>
          <a:bodyPr/>
          <a:lstStyle/>
          <a:p>
            <a:r>
              <a:rPr lang="en-US" dirty="0"/>
              <a:t>With the help of technology and a large enough database of coded passing concepts, teams should be able to access coordinator tendencies and success rates in real time.</a:t>
            </a:r>
          </a:p>
          <a:p>
            <a:pPr lvl="1"/>
            <a:r>
              <a:rPr lang="en-US" dirty="0"/>
              <a:t>Ex: On 3</a:t>
            </a:r>
            <a:r>
              <a:rPr lang="en-US" baseline="30000" dirty="0"/>
              <a:t>rd</a:t>
            </a:r>
            <a:r>
              <a:rPr lang="en-US" dirty="0"/>
              <a:t> and 6 during a neutral game situation, Andy Reid has used the </a:t>
            </a:r>
            <a:r>
              <a:rPr lang="en-US" b="1" dirty="0">
                <a:solidFill>
                  <a:srgbClr val="0070C0"/>
                </a:solidFill>
              </a:rPr>
              <a:t>flood concept </a:t>
            </a:r>
            <a:r>
              <a:rPr lang="en-US" dirty="0"/>
              <a:t>on 41% of plays dating back to 2012 with an outcome success rate of 88%. </a:t>
            </a:r>
          </a:p>
        </p:txBody>
      </p:sp>
    </p:spTree>
    <p:extLst>
      <p:ext uri="{BB962C8B-B14F-4D97-AF65-F5344CB8AC3E}">
        <p14:creationId xmlns:p14="http://schemas.microsoft.com/office/powerpoint/2010/main" val="21091621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7887-DDAE-48F2-8EE2-6D2750D9AAA6}"/>
              </a:ext>
            </a:extLst>
          </p:cNvPr>
          <p:cNvSpPr>
            <a:spLocks noGrp="1"/>
          </p:cNvSpPr>
          <p:nvPr>
            <p:ph type="title"/>
          </p:nvPr>
        </p:nvSpPr>
        <p:spPr/>
        <p:txBody>
          <a:bodyPr/>
          <a:lstStyle/>
          <a:p>
            <a:r>
              <a:rPr lang="en-US" dirty="0"/>
              <a:t>#4: Detailed Game Summaries</a:t>
            </a:r>
          </a:p>
        </p:txBody>
      </p:sp>
      <p:sp>
        <p:nvSpPr>
          <p:cNvPr id="3" name="Content Placeholder 2">
            <a:extLst>
              <a:ext uri="{FF2B5EF4-FFF2-40B4-BE49-F238E27FC236}">
                <a16:creationId xmlns:a16="http://schemas.microsoft.com/office/drawing/2014/main" id="{5555CD79-DCB4-4694-B870-AF11D1E250FC}"/>
              </a:ext>
            </a:extLst>
          </p:cNvPr>
          <p:cNvSpPr>
            <a:spLocks noGrp="1"/>
          </p:cNvSpPr>
          <p:nvPr>
            <p:ph idx="1"/>
          </p:nvPr>
        </p:nvSpPr>
        <p:spPr/>
        <p:txBody>
          <a:bodyPr/>
          <a:lstStyle/>
          <a:p>
            <a:r>
              <a:rPr lang="en-US" dirty="0"/>
              <a:t>The ability to provide a game summary for a coach in terms of which concepts were used to defeat certain coverages would be valuable. This could also manifest itself in a game summary report.</a:t>
            </a:r>
          </a:p>
          <a:p>
            <a:pPr lvl="1"/>
            <a:r>
              <a:rPr lang="en-US" dirty="0"/>
              <a:t>Ex: (15:00) (Shotgun) 15-P.Mahomes pass short left to 87-T.Kelce to KC 33 for 8 yards (56-D.Davis). Pass 6, YAC 2 </a:t>
            </a:r>
            <a:r>
              <a:rPr lang="en-US" b="1" dirty="0">
                <a:solidFill>
                  <a:srgbClr val="0070C0"/>
                </a:solidFill>
              </a:rPr>
              <a:t>(Drive concept vs. Cover 1)</a:t>
            </a:r>
          </a:p>
        </p:txBody>
      </p:sp>
    </p:spTree>
    <p:extLst>
      <p:ext uri="{BB962C8B-B14F-4D97-AF65-F5344CB8AC3E}">
        <p14:creationId xmlns:p14="http://schemas.microsoft.com/office/powerpoint/2010/main" val="1906882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7887-DDAE-48F2-8EE2-6D2750D9AAA6}"/>
              </a:ext>
            </a:extLst>
          </p:cNvPr>
          <p:cNvSpPr>
            <a:spLocks noGrp="1"/>
          </p:cNvSpPr>
          <p:nvPr>
            <p:ph type="title"/>
          </p:nvPr>
        </p:nvSpPr>
        <p:spPr/>
        <p:txBody>
          <a:bodyPr/>
          <a:lstStyle/>
          <a:p>
            <a:r>
              <a:rPr lang="en-US" dirty="0"/>
              <a:t>#3: Scheme comparisons across CFB/NFL </a:t>
            </a:r>
          </a:p>
        </p:txBody>
      </p:sp>
      <p:sp>
        <p:nvSpPr>
          <p:cNvPr id="3" name="Content Placeholder 2">
            <a:extLst>
              <a:ext uri="{FF2B5EF4-FFF2-40B4-BE49-F238E27FC236}">
                <a16:creationId xmlns:a16="http://schemas.microsoft.com/office/drawing/2014/main" id="{5555CD79-DCB4-4694-B870-AF11D1E250FC}"/>
              </a:ext>
            </a:extLst>
          </p:cNvPr>
          <p:cNvSpPr>
            <a:spLocks noGrp="1"/>
          </p:cNvSpPr>
          <p:nvPr>
            <p:ph idx="1"/>
          </p:nvPr>
        </p:nvSpPr>
        <p:spPr>
          <a:xfrm>
            <a:off x="1484311" y="1771649"/>
            <a:ext cx="10018713" cy="3124201"/>
          </a:xfrm>
        </p:spPr>
        <p:txBody>
          <a:bodyPr/>
          <a:lstStyle/>
          <a:p>
            <a:r>
              <a:rPr lang="en-US" dirty="0"/>
              <a:t>We often talk about certain offensive schemes as being “pro-style”, but there’s no commonly-used way to quantify that. This passing concept data research could lead to quantifiable measures of college football passing offenses.</a:t>
            </a:r>
            <a:endParaRPr lang="en-US" b="1" dirty="0">
              <a:solidFill>
                <a:srgbClr val="0070C0"/>
              </a:solidFill>
            </a:endParaRPr>
          </a:p>
        </p:txBody>
      </p:sp>
    </p:spTree>
    <p:extLst>
      <p:ext uri="{BB962C8B-B14F-4D97-AF65-F5344CB8AC3E}">
        <p14:creationId xmlns:p14="http://schemas.microsoft.com/office/powerpoint/2010/main" val="769311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7887-DDAE-48F2-8EE2-6D2750D9AAA6}"/>
              </a:ext>
            </a:extLst>
          </p:cNvPr>
          <p:cNvSpPr>
            <a:spLocks noGrp="1"/>
          </p:cNvSpPr>
          <p:nvPr>
            <p:ph type="title"/>
          </p:nvPr>
        </p:nvSpPr>
        <p:spPr/>
        <p:txBody>
          <a:bodyPr/>
          <a:lstStyle/>
          <a:p>
            <a:r>
              <a:rPr lang="en-US" dirty="0"/>
              <a:t>#2: Potential Predictive Measure for </a:t>
            </a:r>
            <a:br>
              <a:rPr lang="en-US" dirty="0"/>
            </a:br>
            <a:r>
              <a:rPr lang="en-US" dirty="0"/>
              <a:t>College-to-NFL QB Transition</a:t>
            </a:r>
          </a:p>
        </p:txBody>
      </p:sp>
      <p:sp>
        <p:nvSpPr>
          <p:cNvPr id="3" name="Content Placeholder 2">
            <a:extLst>
              <a:ext uri="{FF2B5EF4-FFF2-40B4-BE49-F238E27FC236}">
                <a16:creationId xmlns:a16="http://schemas.microsoft.com/office/drawing/2014/main" id="{5555CD79-DCB4-4694-B870-AF11D1E250FC}"/>
              </a:ext>
            </a:extLst>
          </p:cNvPr>
          <p:cNvSpPr>
            <a:spLocks noGrp="1"/>
          </p:cNvSpPr>
          <p:nvPr>
            <p:ph idx="1"/>
          </p:nvPr>
        </p:nvSpPr>
        <p:spPr/>
        <p:txBody>
          <a:bodyPr/>
          <a:lstStyle/>
          <a:p>
            <a:r>
              <a:rPr lang="en-US" dirty="0"/>
              <a:t>What if there were a positive correlation between performance on certain passing concepts and success in the NFL? This passing concept analysis could be another piece to help teams evaluate and project success for rookie QBs. Depending on how far back the data set goes, we could learn something from the college performances of successful NFL QBs on passing concepts.</a:t>
            </a:r>
            <a:endParaRPr lang="en-US" b="1" dirty="0">
              <a:solidFill>
                <a:srgbClr val="0070C0"/>
              </a:solidFill>
            </a:endParaRPr>
          </a:p>
        </p:txBody>
      </p:sp>
    </p:spTree>
    <p:extLst>
      <p:ext uri="{BB962C8B-B14F-4D97-AF65-F5344CB8AC3E}">
        <p14:creationId xmlns:p14="http://schemas.microsoft.com/office/powerpoint/2010/main" val="1114850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7887-DDAE-48F2-8EE2-6D2750D9AAA6}"/>
              </a:ext>
            </a:extLst>
          </p:cNvPr>
          <p:cNvSpPr>
            <a:spLocks noGrp="1"/>
          </p:cNvSpPr>
          <p:nvPr>
            <p:ph type="title"/>
          </p:nvPr>
        </p:nvSpPr>
        <p:spPr/>
        <p:txBody>
          <a:bodyPr/>
          <a:lstStyle/>
          <a:p>
            <a:r>
              <a:rPr lang="en-US" dirty="0"/>
              <a:t>#1: Counter-Concept/Tendency Breaker Analysis</a:t>
            </a:r>
          </a:p>
        </p:txBody>
      </p:sp>
      <p:sp>
        <p:nvSpPr>
          <p:cNvPr id="3" name="Content Placeholder 2">
            <a:extLst>
              <a:ext uri="{FF2B5EF4-FFF2-40B4-BE49-F238E27FC236}">
                <a16:creationId xmlns:a16="http://schemas.microsoft.com/office/drawing/2014/main" id="{5555CD79-DCB4-4694-B870-AF11D1E250FC}"/>
              </a:ext>
            </a:extLst>
          </p:cNvPr>
          <p:cNvSpPr>
            <a:spLocks noGrp="1"/>
          </p:cNvSpPr>
          <p:nvPr>
            <p:ph idx="1"/>
          </p:nvPr>
        </p:nvSpPr>
        <p:spPr/>
        <p:txBody>
          <a:bodyPr/>
          <a:lstStyle/>
          <a:p>
            <a:r>
              <a:rPr lang="en-US" dirty="0"/>
              <a:t>Given the ability to define passing concepts, we also have the ability to define and analyze counter-concepts or tendency breakers. (i.e. stick vs stick-nod) How effective are counter-concepts on first use? When is the most effective time to show counter-concepts? Which defenses are most susceptible to them? This can all be done through the study of passing concepts.</a:t>
            </a:r>
            <a:endParaRPr lang="en-US" b="1" dirty="0">
              <a:solidFill>
                <a:srgbClr val="0070C0"/>
              </a:solidFill>
            </a:endParaRPr>
          </a:p>
        </p:txBody>
      </p:sp>
    </p:spTree>
    <p:extLst>
      <p:ext uri="{BB962C8B-B14F-4D97-AF65-F5344CB8AC3E}">
        <p14:creationId xmlns:p14="http://schemas.microsoft.com/office/powerpoint/2010/main" val="35774476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7A42E-540F-4FBF-8BE0-D595C81C7B50}"/>
              </a:ext>
            </a:extLst>
          </p:cNvPr>
          <p:cNvSpPr>
            <a:spLocks noGrp="1"/>
          </p:cNvSpPr>
          <p:nvPr>
            <p:ph type="title"/>
          </p:nvPr>
        </p:nvSpPr>
        <p:spPr>
          <a:xfrm>
            <a:off x="1555333" y="115410"/>
            <a:ext cx="10018713" cy="875929"/>
          </a:xfrm>
        </p:spPr>
        <p:txBody>
          <a:bodyPr/>
          <a:lstStyle/>
          <a:p>
            <a:r>
              <a:rPr lang="en-US" dirty="0"/>
              <a:t>The Full List</a:t>
            </a:r>
          </a:p>
        </p:txBody>
      </p:sp>
      <p:sp>
        <p:nvSpPr>
          <p:cNvPr id="3" name="Content Placeholder 2">
            <a:extLst>
              <a:ext uri="{FF2B5EF4-FFF2-40B4-BE49-F238E27FC236}">
                <a16:creationId xmlns:a16="http://schemas.microsoft.com/office/drawing/2014/main" id="{9D20F5EC-AAC9-49D9-B77C-04FD404DD3F1}"/>
              </a:ext>
            </a:extLst>
          </p:cNvPr>
          <p:cNvSpPr>
            <a:spLocks noGrp="1"/>
          </p:cNvSpPr>
          <p:nvPr>
            <p:ph idx="1"/>
          </p:nvPr>
        </p:nvSpPr>
        <p:spPr>
          <a:xfrm>
            <a:off x="2041864" y="887767"/>
            <a:ext cx="9461159" cy="5970233"/>
          </a:xfrm>
        </p:spPr>
        <p:txBody>
          <a:bodyPr>
            <a:normAutofit/>
          </a:bodyPr>
          <a:lstStyle/>
          <a:p>
            <a:pPr marL="0" indent="0">
              <a:buNone/>
            </a:pPr>
            <a:r>
              <a:rPr lang="en-US" dirty="0"/>
              <a:t>10. Help coaches better understand the game</a:t>
            </a:r>
          </a:p>
          <a:p>
            <a:pPr marL="0" indent="0">
              <a:buNone/>
            </a:pPr>
            <a:r>
              <a:rPr lang="en-US" dirty="0"/>
              <a:t>9. Strengthen data conclusions with a larger sample size</a:t>
            </a:r>
          </a:p>
          <a:p>
            <a:pPr marL="0" indent="0">
              <a:buNone/>
            </a:pPr>
            <a:r>
              <a:rPr lang="en-US" dirty="0"/>
              <a:t>8. Advance scheme terminology rhetoric</a:t>
            </a:r>
          </a:p>
          <a:p>
            <a:pPr marL="0" indent="0">
              <a:buNone/>
            </a:pPr>
            <a:r>
              <a:rPr lang="en-US" dirty="0"/>
              <a:t>7. Compare and evaluate QBs across systems</a:t>
            </a:r>
          </a:p>
          <a:p>
            <a:pPr marL="0" indent="0">
              <a:buNone/>
            </a:pPr>
            <a:r>
              <a:rPr lang="en-US" dirty="0"/>
              <a:t>6. Red zone success splits</a:t>
            </a:r>
          </a:p>
          <a:p>
            <a:pPr marL="0" indent="0">
              <a:buNone/>
            </a:pPr>
            <a:r>
              <a:rPr lang="en-US" dirty="0"/>
              <a:t>5. Reverse analysis of coordinator tendencies</a:t>
            </a:r>
          </a:p>
          <a:p>
            <a:pPr marL="0" indent="0">
              <a:buNone/>
            </a:pPr>
            <a:r>
              <a:rPr lang="en-US" dirty="0"/>
              <a:t>4. Detailed game summaries</a:t>
            </a:r>
          </a:p>
          <a:p>
            <a:pPr marL="0" indent="0">
              <a:buNone/>
            </a:pPr>
            <a:r>
              <a:rPr lang="en-US" dirty="0"/>
              <a:t>3. Scheme comparisons with college and pro systems</a:t>
            </a:r>
          </a:p>
          <a:p>
            <a:pPr marL="0" indent="0">
              <a:buNone/>
            </a:pPr>
            <a:r>
              <a:rPr lang="en-US" dirty="0"/>
              <a:t>2. Predict college-t0-NFL QB transition success</a:t>
            </a:r>
          </a:p>
          <a:p>
            <a:pPr marL="0" indent="0">
              <a:buNone/>
            </a:pPr>
            <a:r>
              <a:rPr lang="en-US" dirty="0"/>
              <a:t>1. Counter-Concept/Tendency Breaker Analysis</a:t>
            </a:r>
          </a:p>
        </p:txBody>
      </p:sp>
    </p:spTree>
    <p:extLst>
      <p:ext uri="{BB962C8B-B14F-4D97-AF65-F5344CB8AC3E}">
        <p14:creationId xmlns:p14="http://schemas.microsoft.com/office/powerpoint/2010/main" val="2096093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7286-4F87-456A-A9E7-03C8AA97528B}"/>
              </a:ext>
            </a:extLst>
          </p:cNvPr>
          <p:cNvSpPr>
            <a:spLocks noGrp="1"/>
          </p:cNvSpPr>
          <p:nvPr>
            <p:ph type="title"/>
          </p:nvPr>
        </p:nvSpPr>
        <p:spPr>
          <a:xfrm>
            <a:off x="1484311" y="685800"/>
            <a:ext cx="10018713" cy="1085849"/>
          </a:xfrm>
        </p:spPr>
        <p:txBody>
          <a:bodyPr/>
          <a:lstStyle/>
          <a:p>
            <a:r>
              <a:rPr lang="en-US" dirty="0"/>
              <a:t>Thank You!</a:t>
            </a:r>
          </a:p>
        </p:txBody>
      </p:sp>
      <p:sp>
        <p:nvSpPr>
          <p:cNvPr id="3" name="Content Placeholder 2">
            <a:extLst>
              <a:ext uri="{FF2B5EF4-FFF2-40B4-BE49-F238E27FC236}">
                <a16:creationId xmlns:a16="http://schemas.microsoft.com/office/drawing/2014/main" id="{EABE80DB-7569-43A5-B8C5-15B3FC77B905}"/>
              </a:ext>
            </a:extLst>
          </p:cNvPr>
          <p:cNvSpPr>
            <a:spLocks noGrp="1"/>
          </p:cNvSpPr>
          <p:nvPr>
            <p:ph idx="1"/>
          </p:nvPr>
        </p:nvSpPr>
        <p:spPr>
          <a:xfrm>
            <a:off x="1484310" y="3047999"/>
            <a:ext cx="10018713" cy="3124201"/>
          </a:xfrm>
        </p:spPr>
        <p:txBody>
          <a:bodyPr/>
          <a:lstStyle/>
          <a:p>
            <a:pPr marL="0" indent="0">
              <a:buNone/>
            </a:pPr>
            <a:r>
              <a:rPr lang="en-US" i="1" dirty="0"/>
              <a:t>Thank you for taking the time to review this presentation. Much of what I’ve learned about football can be attributed to a variety of sources, however, for this particular topic, I’m especially grateful to Coach Dan Syed and the explanatory articles on passing concepts he published on </a:t>
            </a:r>
            <a:r>
              <a:rPr lang="en-US" i="1" dirty="0">
                <a:hlinkClick r:id="rId2" action="ppaction://hlinkfile"/>
              </a:rPr>
              <a:t>syedschemes.com</a:t>
            </a:r>
            <a:r>
              <a:rPr lang="en-US" i="1" dirty="0"/>
              <a:t>. </a:t>
            </a:r>
          </a:p>
        </p:txBody>
      </p:sp>
      <p:pic>
        <p:nvPicPr>
          <p:cNvPr id="5" name="Picture 4">
            <a:extLst>
              <a:ext uri="{FF2B5EF4-FFF2-40B4-BE49-F238E27FC236}">
                <a16:creationId xmlns:a16="http://schemas.microsoft.com/office/drawing/2014/main" id="{0D90E958-4DA1-4A71-8DB3-EEF91916E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0541" y="1771649"/>
            <a:ext cx="4286250" cy="1790700"/>
          </a:xfrm>
          <a:prstGeom prst="rect">
            <a:avLst/>
          </a:prstGeom>
        </p:spPr>
      </p:pic>
    </p:spTree>
    <p:extLst>
      <p:ext uri="{BB962C8B-B14F-4D97-AF65-F5344CB8AC3E}">
        <p14:creationId xmlns:p14="http://schemas.microsoft.com/office/powerpoint/2010/main" val="539642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CD0DF-8578-4672-904E-53281BC788A3}"/>
              </a:ext>
            </a:extLst>
          </p:cNvPr>
          <p:cNvSpPr>
            <a:spLocks noGrp="1"/>
          </p:cNvSpPr>
          <p:nvPr>
            <p:ph type="title"/>
          </p:nvPr>
        </p:nvSpPr>
        <p:spPr>
          <a:xfrm>
            <a:off x="1448800" y="2552700"/>
            <a:ext cx="10018713" cy="1752599"/>
          </a:xfrm>
        </p:spPr>
        <p:txBody>
          <a:bodyPr/>
          <a:lstStyle/>
          <a:p>
            <a:r>
              <a:rPr lang="en-US" dirty="0"/>
              <a:t>Part 1: Working with the data and making assumptions</a:t>
            </a:r>
          </a:p>
        </p:txBody>
      </p:sp>
    </p:spTree>
    <p:extLst>
      <p:ext uri="{BB962C8B-B14F-4D97-AF65-F5344CB8AC3E}">
        <p14:creationId xmlns:p14="http://schemas.microsoft.com/office/powerpoint/2010/main" val="795243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9399-4D38-4215-B20E-825EDC8733F2}"/>
              </a:ext>
            </a:extLst>
          </p:cNvPr>
          <p:cNvSpPr>
            <a:spLocks noGrp="1"/>
          </p:cNvSpPr>
          <p:nvPr>
            <p:ph type="title"/>
          </p:nvPr>
        </p:nvSpPr>
        <p:spPr>
          <a:xfrm>
            <a:off x="1484310" y="30332"/>
            <a:ext cx="10018713" cy="1036468"/>
          </a:xfrm>
        </p:spPr>
        <p:txBody>
          <a:bodyPr/>
          <a:lstStyle/>
          <a:p>
            <a:r>
              <a:rPr lang="en-US" dirty="0"/>
              <a:t>Methodology</a:t>
            </a:r>
          </a:p>
        </p:txBody>
      </p:sp>
      <p:sp>
        <p:nvSpPr>
          <p:cNvPr id="3" name="Content Placeholder 2">
            <a:extLst>
              <a:ext uri="{FF2B5EF4-FFF2-40B4-BE49-F238E27FC236}">
                <a16:creationId xmlns:a16="http://schemas.microsoft.com/office/drawing/2014/main" id="{EAFCAE85-BDE0-47B2-81C3-8DE9CDCFCE7A}"/>
              </a:ext>
            </a:extLst>
          </p:cNvPr>
          <p:cNvSpPr>
            <a:spLocks noGrp="1"/>
          </p:cNvSpPr>
          <p:nvPr>
            <p:ph idx="1"/>
          </p:nvPr>
        </p:nvSpPr>
        <p:spPr>
          <a:xfrm>
            <a:off x="1484310" y="870013"/>
            <a:ext cx="10018713" cy="4921188"/>
          </a:xfrm>
        </p:spPr>
        <p:txBody>
          <a:bodyPr/>
          <a:lstStyle/>
          <a:p>
            <a:r>
              <a:rPr lang="en-US" dirty="0"/>
              <a:t>In order to begin a theoretical analysis of NFL passing concepts, we must first define our data set.</a:t>
            </a:r>
          </a:p>
          <a:p>
            <a:r>
              <a:rPr lang="en-US" dirty="0"/>
              <a:t>SIS provided 13,539 running plays and 18,631 passing plays from 2020 for analysis.</a:t>
            </a:r>
          </a:p>
          <a:p>
            <a:pPr lvl="1"/>
            <a:r>
              <a:rPr lang="en-US" dirty="0"/>
              <a:t>We can eliminate the running plays from our analysis of passing concepts.</a:t>
            </a:r>
          </a:p>
          <a:p>
            <a:r>
              <a:rPr lang="en-US" dirty="0"/>
              <a:t>Given there are 5 eligible receivers for each passing play, we are looking at an initial sample size of </a:t>
            </a:r>
            <a:r>
              <a:rPr lang="en-US" b="1" dirty="0"/>
              <a:t>93,155</a:t>
            </a:r>
            <a:r>
              <a:rPr lang="en-US" dirty="0"/>
              <a:t> potential routes run in 2020.</a:t>
            </a:r>
          </a:p>
          <a:p>
            <a:r>
              <a:rPr lang="en-US" dirty="0"/>
              <a:t>But not all passing plays are created equally! There are some plays we need to eliminate in order to create a sample with conditions under which coaches can </a:t>
            </a:r>
            <a:r>
              <a:rPr lang="en-US" u="sng" dirty="0"/>
              <a:t>replicate</a:t>
            </a:r>
            <a:r>
              <a:rPr lang="en-US" dirty="0"/>
              <a:t> and </a:t>
            </a:r>
            <a:r>
              <a:rPr lang="en-US" u="sng" dirty="0"/>
              <a:t>draw conclusions</a:t>
            </a:r>
            <a:r>
              <a:rPr lang="en-US" dirty="0"/>
              <a:t> from the data.</a:t>
            </a:r>
          </a:p>
        </p:txBody>
      </p:sp>
    </p:spTree>
    <p:extLst>
      <p:ext uri="{BB962C8B-B14F-4D97-AF65-F5344CB8AC3E}">
        <p14:creationId xmlns:p14="http://schemas.microsoft.com/office/powerpoint/2010/main" val="22231421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C8D8B-BB0B-4BAD-83D2-774D32BDD673}"/>
              </a:ext>
            </a:extLst>
          </p:cNvPr>
          <p:cNvSpPr>
            <a:spLocks noGrp="1"/>
          </p:cNvSpPr>
          <p:nvPr>
            <p:ph type="title"/>
          </p:nvPr>
        </p:nvSpPr>
        <p:spPr>
          <a:xfrm>
            <a:off x="1751396" y="3199"/>
            <a:ext cx="10018713" cy="929936"/>
          </a:xfrm>
        </p:spPr>
        <p:txBody>
          <a:bodyPr>
            <a:normAutofit/>
          </a:bodyPr>
          <a:lstStyle/>
          <a:p>
            <a:r>
              <a:rPr lang="en-US" dirty="0"/>
              <a:t>What should we eliminate from our data set?</a:t>
            </a:r>
          </a:p>
        </p:txBody>
      </p:sp>
      <p:graphicFrame>
        <p:nvGraphicFramePr>
          <p:cNvPr id="4" name="Table 4">
            <a:extLst>
              <a:ext uri="{FF2B5EF4-FFF2-40B4-BE49-F238E27FC236}">
                <a16:creationId xmlns:a16="http://schemas.microsoft.com/office/drawing/2014/main" id="{02209550-B1E5-49A0-A546-FA875AAB6754}"/>
              </a:ext>
            </a:extLst>
          </p:cNvPr>
          <p:cNvGraphicFramePr>
            <a:graphicFrameLocks noGrp="1"/>
          </p:cNvGraphicFramePr>
          <p:nvPr>
            <p:extLst>
              <p:ext uri="{D42A27DB-BD31-4B8C-83A1-F6EECF244321}">
                <p14:modId xmlns:p14="http://schemas.microsoft.com/office/powerpoint/2010/main" val="1139929236"/>
              </p:ext>
            </p:extLst>
          </p:nvPr>
        </p:nvGraphicFramePr>
        <p:xfrm>
          <a:off x="1692212" y="994873"/>
          <a:ext cx="9810811" cy="5394960"/>
        </p:xfrm>
        <a:graphic>
          <a:graphicData uri="http://schemas.openxmlformats.org/drawingml/2006/table">
            <a:tbl>
              <a:tblPr firstRow="1" bandRow="1">
                <a:tableStyleId>{5C22544A-7EE6-4342-B048-85BDC9FD1C3A}</a:tableStyleId>
              </a:tblPr>
              <a:tblGrid>
                <a:gridCol w="1803152">
                  <a:extLst>
                    <a:ext uri="{9D8B030D-6E8A-4147-A177-3AD203B41FA5}">
                      <a16:colId xmlns:a16="http://schemas.microsoft.com/office/drawing/2014/main" val="4219563902"/>
                    </a:ext>
                  </a:extLst>
                </a:gridCol>
                <a:gridCol w="2006353">
                  <a:extLst>
                    <a:ext uri="{9D8B030D-6E8A-4147-A177-3AD203B41FA5}">
                      <a16:colId xmlns:a16="http://schemas.microsoft.com/office/drawing/2014/main" val="3561989400"/>
                    </a:ext>
                  </a:extLst>
                </a:gridCol>
                <a:gridCol w="4119240">
                  <a:extLst>
                    <a:ext uri="{9D8B030D-6E8A-4147-A177-3AD203B41FA5}">
                      <a16:colId xmlns:a16="http://schemas.microsoft.com/office/drawing/2014/main" val="675716932"/>
                    </a:ext>
                  </a:extLst>
                </a:gridCol>
                <a:gridCol w="1882066">
                  <a:extLst>
                    <a:ext uri="{9D8B030D-6E8A-4147-A177-3AD203B41FA5}">
                      <a16:colId xmlns:a16="http://schemas.microsoft.com/office/drawing/2014/main" val="278539262"/>
                    </a:ext>
                  </a:extLst>
                </a:gridCol>
              </a:tblGrid>
              <a:tr h="773741">
                <a:tc>
                  <a:txBody>
                    <a:bodyPr/>
                    <a:lstStyle/>
                    <a:p>
                      <a:r>
                        <a:rPr lang="en-US" dirty="0"/>
                        <a:t>Play Type</a:t>
                      </a:r>
                    </a:p>
                  </a:txBody>
                  <a:tcPr/>
                </a:tc>
                <a:tc>
                  <a:txBody>
                    <a:bodyPr/>
                    <a:lstStyle/>
                    <a:p>
                      <a:r>
                        <a:rPr lang="en-US" dirty="0"/>
                        <a:t>Defined in the data set as</a:t>
                      </a:r>
                    </a:p>
                  </a:txBody>
                  <a:tcPr/>
                </a:tc>
                <a:tc>
                  <a:txBody>
                    <a:bodyPr/>
                    <a:lstStyle/>
                    <a:p>
                      <a:r>
                        <a:rPr lang="en-US" dirty="0"/>
                        <a:t>Reason for Elimination</a:t>
                      </a:r>
                    </a:p>
                  </a:txBody>
                  <a:tcPr/>
                </a:tc>
                <a:tc>
                  <a:txBody>
                    <a:bodyPr/>
                    <a:lstStyle/>
                    <a:p>
                      <a:r>
                        <a:rPr lang="en-US" dirty="0"/>
                        <a:t>Number of routes removed from sample</a:t>
                      </a:r>
                    </a:p>
                  </a:txBody>
                  <a:tcPr/>
                </a:tc>
                <a:extLst>
                  <a:ext uri="{0D108BD9-81ED-4DB2-BD59-A6C34878D82A}">
                    <a16:rowId xmlns:a16="http://schemas.microsoft.com/office/drawing/2014/main" val="2263466650"/>
                  </a:ext>
                </a:extLst>
              </a:tr>
              <a:tr h="386871">
                <a:tc>
                  <a:txBody>
                    <a:bodyPr/>
                    <a:lstStyle/>
                    <a:p>
                      <a:r>
                        <a:rPr lang="en-US" dirty="0"/>
                        <a:t>Running plays</a:t>
                      </a:r>
                    </a:p>
                  </a:txBody>
                  <a:tcPr/>
                </a:tc>
                <a:tc>
                  <a:txBody>
                    <a:bodyPr/>
                    <a:lstStyle/>
                    <a:p>
                      <a:r>
                        <a:rPr lang="en-US" dirty="0" err="1"/>
                        <a:t>EventType</a:t>
                      </a:r>
                      <a:r>
                        <a:rPr lang="en-US" dirty="0"/>
                        <a:t> = “pass” or “challenge pass”</a:t>
                      </a:r>
                    </a:p>
                  </a:txBody>
                  <a:tcPr/>
                </a:tc>
                <a:tc>
                  <a:txBody>
                    <a:bodyPr/>
                    <a:lstStyle/>
                    <a:p>
                      <a:r>
                        <a:rPr lang="en-US" dirty="0"/>
                        <a:t>We are confining our study to passing concepts</a:t>
                      </a:r>
                    </a:p>
                  </a:txBody>
                  <a:tcPr/>
                </a:tc>
                <a:tc>
                  <a:txBody>
                    <a:bodyPr/>
                    <a:lstStyle/>
                    <a:p>
                      <a:r>
                        <a:rPr lang="en-US" dirty="0"/>
                        <a:t>67,695 routes</a:t>
                      </a:r>
                    </a:p>
                  </a:txBody>
                  <a:tcPr/>
                </a:tc>
                <a:extLst>
                  <a:ext uri="{0D108BD9-81ED-4DB2-BD59-A6C34878D82A}">
                    <a16:rowId xmlns:a16="http://schemas.microsoft.com/office/drawing/2014/main" val="1960088670"/>
                  </a:ext>
                </a:extLst>
              </a:tr>
              <a:tr h="386871">
                <a:tc>
                  <a:txBody>
                    <a:bodyPr/>
                    <a:lstStyle/>
                    <a:p>
                      <a:r>
                        <a:rPr lang="en-US" dirty="0"/>
                        <a:t>QB spikes</a:t>
                      </a:r>
                    </a:p>
                  </a:txBody>
                  <a:tcPr/>
                </a:tc>
                <a:tc>
                  <a:txBody>
                    <a:bodyPr/>
                    <a:lstStyle/>
                    <a:p>
                      <a:r>
                        <a:rPr lang="en-US" dirty="0"/>
                        <a:t>QB spike = “1”</a:t>
                      </a:r>
                    </a:p>
                  </a:txBody>
                  <a:tcPr/>
                </a:tc>
                <a:tc>
                  <a:txBody>
                    <a:bodyPr/>
                    <a:lstStyle/>
                    <a:p>
                      <a:r>
                        <a:rPr lang="en-US" dirty="0"/>
                        <a:t>Conceding a down to stop the clock is not a relevant to passing concept analysis</a:t>
                      </a:r>
                    </a:p>
                  </a:txBody>
                  <a:tcPr/>
                </a:tc>
                <a:tc>
                  <a:txBody>
                    <a:bodyPr/>
                    <a:lstStyle/>
                    <a:p>
                      <a:r>
                        <a:rPr lang="en-US" dirty="0"/>
                        <a:t>420 routes</a:t>
                      </a:r>
                    </a:p>
                  </a:txBody>
                  <a:tcPr/>
                </a:tc>
                <a:extLst>
                  <a:ext uri="{0D108BD9-81ED-4DB2-BD59-A6C34878D82A}">
                    <a16:rowId xmlns:a16="http://schemas.microsoft.com/office/drawing/2014/main" val="4127716278"/>
                  </a:ext>
                </a:extLst>
              </a:tr>
              <a:tr h="773741">
                <a:tc>
                  <a:txBody>
                    <a:bodyPr/>
                    <a:lstStyle/>
                    <a:p>
                      <a:r>
                        <a:rPr lang="en-US" dirty="0"/>
                        <a:t>QB-eligible/gimmick plays</a:t>
                      </a:r>
                    </a:p>
                  </a:txBody>
                  <a:tcPr/>
                </a:tc>
                <a:tc>
                  <a:txBody>
                    <a:bodyPr/>
                    <a:lstStyle/>
                    <a:p>
                      <a:r>
                        <a:rPr lang="en-US" dirty="0" err="1"/>
                        <a:t>RosterPosition</a:t>
                      </a:r>
                      <a:r>
                        <a:rPr lang="en-US" dirty="0"/>
                        <a:t> = “QB”; </a:t>
                      </a:r>
                      <a:r>
                        <a:rPr lang="en-US" dirty="0" err="1"/>
                        <a:t>OnFieldPosition</a:t>
                      </a:r>
                      <a:r>
                        <a:rPr lang="en-US" dirty="0"/>
                        <a:t> ≠ “QB”</a:t>
                      </a:r>
                    </a:p>
                  </a:txBody>
                  <a:tcPr/>
                </a:tc>
                <a:tc>
                  <a:txBody>
                    <a:bodyPr/>
                    <a:lstStyle/>
                    <a:p>
                      <a:r>
                        <a:rPr lang="en-US" dirty="0"/>
                        <a:t>We want the data set to include situations that are easily replicable by a team. Gadget plays involving QBs in route progressions come with variables that could taint our analysis. </a:t>
                      </a:r>
                    </a:p>
                  </a:txBody>
                  <a:tcPr/>
                </a:tc>
                <a:tc>
                  <a:txBody>
                    <a:bodyPr/>
                    <a:lstStyle/>
                    <a:p>
                      <a:r>
                        <a:rPr lang="en-US" dirty="0"/>
                        <a:t>255 routes</a:t>
                      </a:r>
                    </a:p>
                  </a:txBody>
                  <a:tcPr/>
                </a:tc>
                <a:extLst>
                  <a:ext uri="{0D108BD9-81ED-4DB2-BD59-A6C34878D82A}">
                    <a16:rowId xmlns:a16="http://schemas.microsoft.com/office/drawing/2014/main" val="1549371250"/>
                  </a:ext>
                </a:extLst>
              </a:tr>
              <a:tr h="773741">
                <a:tc>
                  <a:txBody>
                    <a:bodyPr/>
                    <a:lstStyle/>
                    <a:p>
                      <a:r>
                        <a:rPr lang="en-US" dirty="0"/>
                        <a:t>End of half </a:t>
                      </a:r>
                    </a:p>
                    <a:p>
                      <a:r>
                        <a:rPr lang="en-US" dirty="0"/>
                        <a:t>“Hail Mary” situations</a:t>
                      </a:r>
                    </a:p>
                  </a:txBody>
                  <a:tcPr/>
                </a:tc>
                <a:tc>
                  <a:txBody>
                    <a:bodyPr/>
                    <a:lstStyle/>
                    <a:p>
                      <a:r>
                        <a:rPr lang="en-US" dirty="0" err="1"/>
                        <a:t>TimeLeft</a:t>
                      </a:r>
                      <a:r>
                        <a:rPr lang="en-US" dirty="0"/>
                        <a:t> = “&gt;10”, Quarter = “2” or “4”, Coverage = “prevent”</a:t>
                      </a:r>
                    </a:p>
                  </a:txBody>
                  <a:tcPr/>
                </a:tc>
                <a:tc>
                  <a:txBody>
                    <a:bodyPr/>
                    <a:lstStyle/>
                    <a:p>
                      <a:r>
                        <a:rPr lang="en-US" dirty="0"/>
                        <a:t>Situations where the offense is confined to one type of passing concept should be removed from the sample. Defining these situations is tricky; for simplicity, I used the “Prevent” defense as a proxy for field position </a:t>
                      </a:r>
                    </a:p>
                  </a:txBody>
                  <a:tcPr/>
                </a:tc>
                <a:tc>
                  <a:txBody>
                    <a:bodyPr/>
                    <a:lstStyle/>
                    <a:p>
                      <a:r>
                        <a:rPr lang="en-US" dirty="0"/>
                        <a:t>505 routes</a:t>
                      </a:r>
                    </a:p>
                  </a:txBody>
                  <a:tcPr/>
                </a:tc>
                <a:extLst>
                  <a:ext uri="{0D108BD9-81ED-4DB2-BD59-A6C34878D82A}">
                    <a16:rowId xmlns:a16="http://schemas.microsoft.com/office/drawing/2014/main" val="1782441849"/>
                  </a:ext>
                </a:extLst>
              </a:tr>
            </a:tbl>
          </a:graphicData>
        </a:graphic>
      </p:graphicFrame>
    </p:spTree>
    <p:extLst>
      <p:ext uri="{BB962C8B-B14F-4D97-AF65-F5344CB8AC3E}">
        <p14:creationId xmlns:p14="http://schemas.microsoft.com/office/powerpoint/2010/main" val="300898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141B6-E381-4EA8-9BC0-BDD83DBDE26F}"/>
              </a:ext>
            </a:extLst>
          </p:cNvPr>
          <p:cNvSpPr>
            <a:spLocks noGrp="1"/>
          </p:cNvSpPr>
          <p:nvPr>
            <p:ph type="title"/>
          </p:nvPr>
        </p:nvSpPr>
        <p:spPr>
          <a:xfrm>
            <a:off x="1484310" y="108753"/>
            <a:ext cx="10018713" cy="1098612"/>
          </a:xfrm>
        </p:spPr>
        <p:txBody>
          <a:bodyPr/>
          <a:lstStyle/>
          <a:p>
            <a:r>
              <a:rPr lang="en-US" dirty="0"/>
              <a:t>Other considerations for defining the data set</a:t>
            </a:r>
          </a:p>
        </p:txBody>
      </p:sp>
      <p:sp>
        <p:nvSpPr>
          <p:cNvPr id="3" name="Content Placeholder 2">
            <a:extLst>
              <a:ext uri="{FF2B5EF4-FFF2-40B4-BE49-F238E27FC236}">
                <a16:creationId xmlns:a16="http://schemas.microsoft.com/office/drawing/2014/main" id="{4B4F7685-F762-48B3-8B06-22051A8C5533}"/>
              </a:ext>
            </a:extLst>
          </p:cNvPr>
          <p:cNvSpPr>
            <a:spLocks noGrp="1"/>
          </p:cNvSpPr>
          <p:nvPr>
            <p:ph idx="1"/>
          </p:nvPr>
        </p:nvSpPr>
        <p:spPr>
          <a:xfrm>
            <a:off x="1484310" y="1207365"/>
            <a:ext cx="10018713" cy="4796901"/>
          </a:xfrm>
        </p:spPr>
        <p:txBody>
          <a:bodyPr>
            <a:normAutofit/>
          </a:bodyPr>
          <a:lstStyle/>
          <a:p>
            <a:r>
              <a:rPr lang="en-US" dirty="0"/>
              <a:t>Weather is not factored into my analysis. Games played under a certain precipitation threshold should likely be removed from the data set.</a:t>
            </a:r>
          </a:p>
          <a:p>
            <a:r>
              <a:rPr lang="en-US" dirty="0"/>
              <a:t>It is unclear whether plays with penalties are included in the data set. </a:t>
            </a:r>
          </a:p>
          <a:p>
            <a:pPr lvl="1"/>
            <a:r>
              <a:rPr lang="en-US" dirty="0"/>
              <a:t>All involving offensive, pre-snap and personal foul penalties should be removed from the data set</a:t>
            </a:r>
          </a:p>
          <a:p>
            <a:pPr lvl="1"/>
            <a:r>
              <a:rPr lang="en-US" dirty="0"/>
              <a:t>Plays that forced a defensive penalty (defensive holding, pass interference) should be included in the data set</a:t>
            </a:r>
          </a:p>
          <a:p>
            <a:r>
              <a:rPr lang="en-US" dirty="0"/>
              <a:t>Plays where a player was injured at any point </a:t>
            </a:r>
            <a:r>
              <a:rPr lang="en-US" i="1" dirty="0"/>
              <a:t>should</a:t>
            </a:r>
            <a:r>
              <a:rPr lang="en-US" dirty="0"/>
              <a:t> be removed from the data set.</a:t>
            </a:r>
          </a:p>
        </p:txBody>
      </p:sp>
    </p:spTree>
    <p:extLst>
      <p:ext uri="{BB962C8B-B14F-4D97-AF65-F5344CB8AC3E}">
        <p14:creationId xmlns:p14="http://schemas.microsoft.com/office/powerpoint/2010/main" val="396076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758CD-0E57-46AD-971A-FAA26A1A3318}"/>
              </a:ext>
            </a:extLst>
          </p:cNvPr>
          <p:cNvSpPr>
            <a:spLocks noGrp="1"/>
          </p:cNvSpPr>
          <p:nvPr>
            <p:ph type="title"/>
          </p:nvPr>
        </p:nvSpPr>
        <p:spPr>
          <a:xfrm>
            <a:off x="1484310" y="181252"/>
            <a:ext cx="10018713" cy="885548"/>
          </a:xfrm>
        </p:spPr>
        <p:txBody>
          <a:bodyPr>
            <a:normAutofit fontScale="90000"/>
          </a:bodyPr>
          <a:lstStyle/>
          <a:p>
            <a:r>
              <a:rPr lang="en-US" dirty="0"/>
              <a:t>Why it is important to tightly define the data set?</a:t>
            </a:r>
          </a:p>
        </p:txBody>
      </p:sp>
      <p:sp>
        <p:nvSpPr>
          <p:cNvPr id="3" name="Content Placeholder 2">
            <a:extLst>
              <a:ext uri="{FF2B5EF4-FFF2-40B4-BE49-F238E27FC236}">
                <a16:creationId xmlns:a16="http://schemas.microsoft.com/office/drawing/2014/main" id="{587D465A-8A8F-49C8-9B7E-F400436D88E7}"/>
              </a:ext>
            </a:extLst>
          </p:cNvPr>
          <p:cNvSpPr>
            <a:spLocks noGrp="1"/>
          </p:cNvSpPr>
          <p:nvPr>
            <p:ph idx="1"/>
          </p:nvPr>
        </p:nvSpPr>
        <p:spPr>
          <a:xfrm>
            <a:off x="1484310" y="1162975"/>
            <a:ext cx="10018713" cy="4628225"/>
          </a:xfrm>
        </p:spPr>
        <p:txBody>
          <a:bodyPr/>
          <a:lstStyle/>
          <a:p>
            <a:r>
              <a:rPr lang="en-US" dirty="0"/>
              <a:t>A tightly-defined data set allows for more </a:t>
            </a:r>
            <a:r>
              <a:rPr lang="en-US" b="1" dirty="0"/>
              <a:t>actionable</a:t>
            </a:r>
            <a:r>
              <a:rPr lang="en-US" dirty="0"/>
              <a:t> interpretations and a stronger predictive situational analysis.</a:t>
            </a:r>
          </a:p>
          <a:p>
            <a:r>
              <a:rPr lang="en-US" dirty="0"/>
              <a:t>In a sport with as many variables as football, controlling for consistency and eliminating as many oddities as possible gives coaches the best chance of replicating data-based conclusions.</a:t>
            </a:r>
          </a:p>
        </p:txBody>
      </p:sp>
    </p:spTree>
    <p:extLst>
      <p:ext uri="{BB962C8B-B14F-4D97-AF65-F5344CB8AC3E}">
        <p14:creationId xmlns:p14="http://schemas.microsoft.com/office/powerpoint/2010/main" val="24358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800A-D61F-4E45-95CC-49D87C116C3C}"/>
              </a:ext>
            </a:extLst>
          </p:cNvPr>
          <p:cNvSpPr>
            <a:spLocks noGrp="1"/>
          </p:cNvSpPr>
          <p:nvPr>
            <p:ph type="title"/>
          </p:nvPr>
        </p:nvSpPr>
        <p:spPr>
          <a:xfrm>
            <a:off x="1289002" y="2552700"/>
            <a:ext cx="10018713" cy="1752599"/>
          </a:xfrm>
        </p:spPr>
        <p:txBody>
          <a:bodyPr/>
          <a:lstStyle/>
          <a:p>
            <a:r>
              <a:rPr lang="en-US" dirty="0"/>
              <a:t>Part 2: Defining route concepts</a:t>
            </a:r>
          </a:p>
        </p:txBody>
      </p:sp>
    </p:spTree>
    <p:extLst>
      <p:ext uri="{BB962C8B-B14F-4D97-AF65-F5344CB8AC3E}">
        <p14:creationId xmlns:p14="http://schemas.microsoft.com/office/powerpoint/2010/main" val="1126483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3738</TotalTime>
  <Words>2890</Words>
  <Application>Microsoft Office PowerPoint</Application>
  <PresentationFormat>Widescreen</PresentationFormat>
  <Paragraphs>255</Paragraphs>
  <Slides>39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Corbel</vt:lpstr>
      <vt:lpstr>Parallax</vt:lpstr>
      <vt:lpstr>An analytical interpretation of route concepts </vt:lpstr>
      <vt:lpstr>About Me</vt:lpstr>
      <vt:lpstr>What is included in this presentation</vt:lpstr>
      <vt:lpstr>Part 1: Working with the data and making assumptions</vt:lpstr>
      <vt:lpstr>Methodology</vt:lpstr>
      <vt:lpstr>What should we eliminate from our data set?</vt:lpstr>
      <vt:lpstr>Other considerations for defining the data set</vt:lpstr>
      <vt:lpstr>Why it is important to tightly define the data set?</vt:lpstr>
      <vt:lpstr>Part 2: Defining route concepts</vt:lpstr>
      <vt:lpstr>Defining passing concepts using data </vt:lpstr>
      <vt:lpstr>Method #1: Coding known passing concepts</vt:lpstr>
      <vt:lpstr>Method #2: Finding passing concepts in the data </vt:lpstr>
      <vt:lpstr>So which method should be used?</vt:lpstr>
      <vt:lpstr>A quick note on defining concepts numerically</vt:lpstr>
      <vt:lpstr>Example #1: The Mesh Concept</vt:lpstr>
      <vt:lpstr>Defining the Mesh Concept</vt:lpstr>
      <vt:lpstr>Example #2: The Spot Concept</vt:lpstr>
      <vt:lpstr>Defining the Spot Concept</vt:lpstr>
      <vt:lpstr>Defining the Spot Concept</vt:lpstr>
      <vt:lpstr>Defining the Spot Concept</vt:lpstr>
      <vt:lpstr>Part 3: Drawing conclusions from the data </vt:lpstr>
      <vt:lpstr>Measuring the effectiveness of concepts</vt:lpstr>
      <vt:lpstr>When should we use each data evaluation metric?</vt:lpstr>
      <vt:lpstr>Final Thoughts on Metric Evaluation</vt:lpstr>
      <vt:lpstr>Part 4: Future Analysis and Considerations</vt:lpstr>
      <vt:lpstr>Some Thoughts/Considerations</vt:lpstr>
      <vt:lpstr>10 Suggestions for Future Applications of Passing Concept Data Analysis</vt:lpstr>
      <vt:lpstr>#10: Help coaches at all levels understand which concepts are most effective</vt:lpstr>
      <vt:lpstr>#9: Year over year comparison analysis</vt:lpstr>
      <vt:lpstr>#8: Advance Offensive Scheme Terminology Rhetoric</vt:lpstr>
      <vt:lpstr>#7: Quarterback comparison across systems</vt:lpstr>
      <vt:lpstr>#6: Red zone success splits</vt:lpstr>
      <vt:lpstr>#5: Real-time analysis of coordinator tendencies</vt:lpstr>
      <vt:lpstr>#4: Detailed Game Summaries</vt:lpstr>
      <vt:lpstr>#3: Scheme comparisons across CFB/NFL </vt:lpstr>
      <vt:lpstr>#2: Potential Predictive Measure for  College-to-NFL QB Transition</vt:lpstr>
      <vt:lpstr>#1: Counter-Concept/Tendency Breaker Analysis</vt:lpstr>
      <vt:lpstr>The Full List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analytical interpretation of route concepts </dc:title>
  <dc:creator>Chike Erokwu</dc:creator>
  <cp:lastModifiedBy>Chike Erokwu</cp:lastModifiedBy>
  <cp:revision>21</cp:revision>
  <dcterms:created xsi:type="dcterms:W3CDTF">2021-07-21T22:47:24Z</dcterms:created>
  <dcterms:modified xsi:type="dcterms:W3CDTF">2021-07-25T23:52:46Z</dcterms:modified>
</cp:coreProperties>
</file>