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7" r:id="rId5"/>
    <p:sldId id="265" r:id="rId6"/>
    <p:sldId id="264" r:id="rId7"/>
    <p:sldId id="259" r:id="rId8"/>
    <p:sldId id="263" r:id="rId9"/>
    <p:sldId id="266" r:id="rId10"/>
    <p:sldId id="261"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Fields" initials="SF" lastIdx="2" clrIdx="0">
    <p:extLst>
      <p:ext uri="{19B8F6BF-5375-455C-9EA6-DF929625EA0E}">
        <p15:presenceInfo xmlns:p15="http://schemas.microsoft.com/office/powerpoint/2012/main" userId="1c945d5a1a0b32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4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AFF8EB2-F485-4380-B84F-882419A2F69C}" type="datetimeFigureOut">
              <a:rPr lang="en-US" smtClean="0"/>
              <a:t>7/25/2021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EFDEA5-CF17-4130-B3F6-B465B801764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272449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F8EB2-F485-4380-B84F-882419A2F69C}"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FDEA5-CF17-4130-B3F6-B465B801764C}" type="slidenum">
              <a:rPr lang="en-US" smtClean="0"/>
              <a:t>‹#›</a:t>
            </a:fld>
            <a:endParaRPr lang="en-US"/>
          </a:p>
        </p:txBody>
      </p:sp>
    </p:spTree>
    <p:extLst>
      <p:ext uri="{BB962C8B-B14F-4D97-AF65-F5344CB8AC3E}">
        <p14:creationId xmlns:p14="http://schemas.microsoft.com/office/powerpoint/2010/main" val="57121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F8EB2-F485-4380-B84F-882419A2F69C}"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FDEA5-CF17-4130-B3F6-B465B801764C}" type="slidenum">
              <a:rPr lang="en-US" smtClean="0"/>
              <a:t>‹#›</a:t>
            </a:fld>
            <a:endParaRPr lang="en-US"/>
          </a:p>
        </p:txBody>
      </p:sp>
    </p:spTree>
    <p:extLst>
      <p:ext uri="{BB962C8B-B14F-4D97-AF65-F5344CB8AC3E}">
        <p14:creationId xmlns:p14="http://schemas.microsoft.com/office/powerpoint/2010/main" val="377891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F8EB2-F485-4380-B84F-882419A2F69C}"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FDEA5-CF17-4130-B3F6-B465B801764C}" type="slidenum">
              <a:rPr lang="en-US" smtClean="0"/>
              <a:t>‹#›</a:t>
            </a:fld>
            <a:endParaRPr lang="en-US"/>
          </a:p>
        </p:txBody>
      </p:sp>
    </p:spTree>
    <p:extLst>
      <p:ext uri="{BB962C8B-B14F-4D97-AF65-F5344CB8AC3E}">
        <p14:creationId xmlns:p14="http://schemas.microsoft.com/office/powerpoint/2010/main" val="3796586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AFF8EB2-F485-4380-B84F-882419A2F69C}" type="datetimeFigureOut">
              <a:rPr lang="en-US" smtClean="0"/>
              <a:t>7/25/2021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EFDEA5-CF17-4130-B3F6-B465B801764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34829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FF8EB2-F485-4380-B84F-882419A2F69C}"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FDEA5-CF17-4130-B3F6-B465B801764C}" type="slidenum">
              <a:rPr lang="en-US" smtClean="0"/>
              <a:t>‹#›</a:t>
            </a:fld>
            <a:endParaRPr lang="en-US"/>
          </a:p>
        </p:txBody>
      </p:sp>
    </p:spTree>
    <p:extLst>
      <p:ext uri="{BB962C8B-B14F-4D97-AF65-F5344CB8AC3E}">
        <p14:creationId xmlns:p14="http://schemas.microsoft.com/office/powerpoint/2010/main" val="153658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FF8EB2-F485-4380-B84F-882419A2F69C}"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FDEA5-CF17-4130-B3F6-B465B801764C}" type="slidenum">
              <a:rPr lang="en-US" smtClean="0"/>
              <a:t>‹#›</a:t>
            </a:fld>
            <a:endParaRPr lang="en-US"/>
          </a:p>
        </p:txBody>
      </p:sp>
    </p:spTree>
    <p:extLst>
      <p:ext uri="{BB962C8B-B14F-4D97-AF65-F5344CB8AC3E}">
        <p14:creationId xmlns:p14="http://schemas.microsoft.com/office/powerpoint/2010/main" val="298905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FF8EB2-F485-4380-B84F-882419A2F69C}"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FDEA5-CF17-4130-B3F6-B465B801764C}" type="slidenum">
              <a:rPr lang="en-US" smtClean="0"/>
              <a:t>‹#›</a:t>
            </a:fld>
            <a:endParaRPr lang="en-US"/>
          </a:p>
        </p:txBody>
      </p:sp>
    </p:spTree>
    <p:extLst>
      <p:ext uri="{BB962C8B-B14F-4D97-AF65-F5344CB8AC3E}">
        <p14:creationId xmlns:p14="http://schemas.microsoft.com/office/powerpoint/2010/main" val="116209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F8EB2-F485-4380-B84F-882419A2F69C}" type="datetimeFigureOut">
              <a:rPr lang="en-US" smtClean="0"/>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FDEA5-CF17-4130-B3F6-B465B801764C}" type="slidenum">
              <a:rPr lang="en-US" smtClean="0"/>
              <a:t>‹#›</a:t>
            </a:fld>
            <a:endParaRPr lang="en-US"/>
          </a:p>
        </p:txBody>
      </p:sp>
    </p:spTree>
    <p:extLst>
      <p:ext uri="{BB962C8B-B14F-4D97-AF65-F5344CB8AC3E}">
        <p14:creationId xmlns:p14="http://schemas.microsoft.com/office/powerpoint/2010/main" val="193862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FF8EB2-F485-4380-B84F-882419A2F69C}" type="datetimeFigureOut">
              <a:rPr lang="en-US" smtClean="0"/>
              <a:t>7/25/2021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EFDEA5-CF17-4130-B3F6-B465B801764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521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FF8EB2-F485-4380-B84F-882419A2F69C}" type="datetimeFigureOut">
              <a:rPr lang="en-US" smtClean="0"/>
              <a:t>7/25/2021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EFDEA5-CF17-4130-B3F6-B465B801764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670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AFF8EB2-F485-4380-B84F-882419A2F69C}" type="datetimeFigureOut">
              <a:rPr lang="en-US" smtClean="0"/>
              <a:t>7/25/2021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EFDEA5-CF17-4130-B3F6-B465B801764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491083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AC0C-9CEE-473D-8669-649948CA5DDC}"/>
              </a:ext>
            </a:extLst>
          </p:cNvPr>
          <p:cNvSpPr>
            <a:spLocks noGrp="1"/>
          </p:cNvSpPr>
          <p:nvPr>
            <p:ph type="ctrTitle"/>
          </p:nvPr>
        </p:nvSpPr>
        <p:spPr>
          <a:xfrm>
            <a:off x="1226191" y="1651490"/>
            <a:ext cx="9739617" cy="1544115"/>
          </a:xfrm>
        </p:spPr>
        <p:txBody>
          <a:bodyPr>
            <a:noAutofit/>
          </a:bodyPr>
          <a:lstStyle/>
          <a:p>
            <a:r>
              <a:rPr lang="en-US" sz="5400" cap="none" dirty="0">
                <a:latin typeface="+mn-lt"/>
              </a:rPr>
              <a:t>Evaluating Route Combinations with Association Rules</a:t>
            </a:r>
          </a:p>
        </p:txBody>
      </p:sp>
      <p:sp>
        <p:nvSpPr>
          <p:cNvPr id="3" name="Subtitle 2">
            <a:extLst>
              <a:ext uri="{FF2B5EF4-FFF2-40B4-BE49-F238E27FC236}">
                <a16:creationId xmlns:a16="http://schemas.microsoft.com/office/drawing/2014/main" id="{6E3F1B38-9B39-4B56-8FD5-73C36B096CD5}"/>
              </a:ext>
            </a:extLst>
          </p:cNvPr>
          <p:cNvSpPr>
            <a:spLocks noGrp="1"/>
          </p:cNvSpPr>
          <p:nvPr>
            <p:ph type="subTitle" idx="1"/>
          </p:nvPr>
        </p:nvSpPr>
        <p:spPr>
          <a:xfrm>
            <a:off x="2680162" y="3838834"/>
            <a:ext cx="6831673" cy="1086237"/>
          </a:xfrm>
        </p:spPr>
        <p:txBody>
          <a:bodyPr>
            <a:normAutofit fontScale="92500" lnSpcReduction="10000"/>
          </a:bodyPr>
          <a:lstStyle/>
          <a:p>
            <a:r>
              <a:rPr lang="en-US" dirty="0"/>
              <a:t>Scott Fields</a:t>
            </a:r>
          </a:p>
          <a:p>
            <a:r>
              <a:rPr lang="en-US" dirty="0"/>
              <a:t>Scott.H.Fields1@gmail.com</a:t>
            </a:r>
          </a:p>
          <a:p>
            <a:r>
              <a:rPr lang="en-US" dirty="0"/>
              <a:t>July 2021</a:t>
            </a:r>
          </a:p>
        </p:txBody>
      </p:sp>
    </p:spTree>
    <p:extLst>
      <p:ext uri="{BB962C8B-B14F-4D97-AF65-F5344CB8AC3E}">
        <p14:creationId xmlns:p14="http://schemas.microsoft.com/office/powerpoint/2010/main" val="7710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D74D-BC1F-4938-A388-EB0B04EB6F2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F01D7D9-C98B-40D0-A6C4-A2A56876E03D}"/>
              </a:ext>
            </a:extLst>
          </p:cNvPr>
          <p:cNvSpPr>
            <a:spLocks noGrp="1"/>
          </p:cNvSpPr>
          <p:nvPr>
            <p:ph idx="1"/>
          </p:nvPr>
        </p:nvSpPr>
        <p:spPr/>
        <p:txBody>
          <a:bodyPr/>
          <a:lstStyle/>
          <a:p>
            <a:r>
              <a:rPr lang="en-US" dirty="0"/>
              <a:t>All but one of the routes in the worst performing combinations were curls</a:t>
            </a:r>
          </a:p>
          <a:p>
            <a:r>
              <a:rPr lang="en-US" dirty="0"/>
              <a:t>While curls can be useful in creating space for other routes, it seems as if they are over utilized compared to other routes that can get players moving into space</a:t>
            </a:r>
          </a:p>
          <a:p>
            <a:r>
              <a:rPr lang="en-US" dirty="0"/>
              <a:t>Using Association Rules helps us find combinations of routes that are actually working together to attack the defense, and if an Offensive Coordinator has a good idea of what defense is coming, can use these rules and this type of analysis to find the best way to </a:t>
            </a:r>
            <a:r>
              <a:rPr lang="en-US" dirty="0" err="1"/>
              <a:t>attck</a:t>
            </a:r>
            <a:endParaRPr lang="en-US" dirty="0"/>
          </a:p>
        </p:txBody>
      </p:sp>
    </p:spTree>
    <p:extLst>
      <p:ext uri="{BB962C8B-B14F-4D97-AF65-F5344CB8AC3E}">
        <p14:creationId xmlns:p14="http://schemas.microsoft.com/office/powerpoint/2010/main" val="236133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ABB26-354F-401B-830F-0945E5CF8CE6}"/>
              </a:ext>
            </a:extLst>
          </p:cNvPr>
          <p:cNvSpPr>
            <a:spLocks noGrp="1"/>
          </p:cNvSpPr>
          <p:nvPr>
            <p:ph type="title"/>
          </p:nvPr>
        </p:nvSpPr>
        <p:spPr/>
        <p:txBody>
          <a:bodyPr/>
          <a:lstStyle/>
          <a:p>
            <a:r>
              <a:rPr lang="en-US" dirty="0"/>
              <a:t>Limitations and Future Analysis</a:t>
            </a:r>
          </a:p>
        </p:txBody>
      </p:sp>
      <p:sp>
        <p:nvSpPr>
          <p:cNvPr id="3" name="Content Placeholder 2">
            <a:extLst>
              <a:ext uri="{FF2B5EF4-FFF2-40B4-BE49-F238E27FC236}">
                <a16:creationId xmlns:a16="http://schemas.microsoft.com/office/drawing/2014/main" id="{961BB852-82AE-4EF3-ADBF-05DDE26F6B1D}"/>
              </a:ext>
            </a:extLst>
          </p:cNvPr>
          <p:cNvSpPr>
            <a:spLocks noGrp="1"/>
          </p:cNvSpPr>
          <p:nvPr>
            <p:ph idx="1"/>
          </p:nvPr>
        </p:nvSpPr>
        <p:spPr>
          <a:xfrm>
            <a:off x="1371600" y="1638300"/>
            <a:ext cx="9601200" cy="3581400"/>
          </a:xfrm>
        </p:spPr>
        <p:txBody>
          <a:bodyPr/>
          <a:lstStyle/>
          <a:p>
            <a:r>
              <a:rPr lang="en-US" dirty="0"/>
              <a:t>The biggest limitation is the amount of data, with more seasons the rules would be more robust and could be better compared to the coverages</a:t>
            </a:r>
          </a:p>
          <a:p>
            <a:r>
              <a:rPr lang="en-US" dirty="0"/>
              <a:t>One interesting potential piece of research would be to make a model of how similar different routes are and then use that to predict route combinations that would work best against different coverages</a:t>
            </a:r>
          </a:p>
          <a:p>
            <a:r>
              <a:rPr lang="en-US" dirty="0"/>
              <a:t>Association Rules could be used on individual teams by defenses to see what combinations certain coaches like to run more than others</a:t>
            </a:r>
          </a:p>
        </p:txBody>
      </p:sp>
    </p:spTree>
    <p:extLst>
      <p:ext uri="{BB962C8B-B14F-4D97-AF65-F5344CB8AC3E}">
        <p14:creationId xmlns:p14="http://schemas.microsoft.com/office/powerpoint/2010/main" val="344307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7506-E427-465C-A965-17B789DC8126}"/>
              </a:ext>
            </a:extLst>
          </p:cNvPr>
          <p:cNvSpPr>
            <a:spLocks noGrp="1"/>
          </p:cNvSpPr>
          <p:nvPr>
            <p:ph type="title"/>
          </p:nvPr>
        </p:nvSpPr>
        <p:spPr/>
        <p:txBody>
          <a:bodyPr/>
          <a:lstStyle/>
          <a:p>
            <a:r>
              <a:rPr lang="en-US" dirty="0"/>
              <a:t>Premise and Assumptions </a:t>
            </a:r>
          </a:p>
        </p:txBody>
      </p:sp>
      <p:sp>
        <p:nvSpPr>
          <p:cNvPr id="3" name="Content Placeholder 2">
            <a:extLst>
              <a:ext uri="{FF2B5EF4-FFF2-40B4-BE49-F238E27FC236}">
                <a16:creationId xmlns:a16="http://schemas.microsoft.com/office/drawing/2014/main" id="{BD622200-E00F-41DE-873F-F4B55890B771}"/>
              </a:ext>
            </a:extLst>
          </p:cNvPr>
          <p:cNvSpPr>
            <a:spLocks noGrp="1"/>
          </p:cNvSpPr>
          <p:nvPr>
            <p:ph idx="1"/>
          </p:nvPr>
        </p:nvSpPr>
        <p:spPr>
          <a:xfrm>
            <a:off x="1371600" y="1700463"/>
            <a:ext cx="9601200" cy="4166937"/>
          </a:xfrm>
        </p:spPr>
        <p:txBody>
          <a:bodyPr/>
          <a:lstStyle/>
          <a:p>
            <a:r>
              <a:rPr lang="en-US" dirty="0"/>
              <a:t>When tasked with finding the most popular route combinations in the NFL, I decided to place the main focus on </a:t>
            </a:r>
            <a:r>
              <a:rPr lang="en-US" i="1" dirty="0"/>
              <a:t>combination </a:t>
            </a:r>
            <a:r>
              <a:rPr lang="en-US" dirty="0"/>
              <a:t>rather than popular</a:t>
            </a:r>
          </a:p>
          <a:p>
            <a:r>
              <a:rPr lang="en-US" dirty="0"/>
              <a:t>If you simply look at most popular route combos, you will see mostly curl routes which makes sense because curls are the most common route</a:t>
            </a:r>
          </a:p>
          <a:p>
            <a:r>
              <a:rPr lang="en-US" dirty="0"/>
              <a:t>But that’s not very interesting, I wanted to find route combinations that were called because they work well together and create an advantage for the offense</a:t>
            </a:r>
          </a:p>
          <a:p>
            <a:r>
              <a:rPr lang="en-US" dirty="0"/>
              <a:t>Association Rules analyze combinations of events and find the combinations that occur more often than expected </a:t>
            </a:r>
          </a:p>
          <a:p>
            <a:r>
              <a:rPr lang="en-US" dirty="0"/>
              <a:t>I also decided to only analyze passing plays under the assumption that EPA from rushing plays was simply noise when considering route effectiveness </a:t>
            </a:r>
          </a:p>
        </p:txBody>
      </p:sp>
    </p:spTree>
    <p:extLst>
      <p:ext uri="{BB962C8B-B14F-4D97-AF65-F5344CB8AC3E}">
        <p14:creationId xmlns:p14="http://schemas.microsoft.com/office/powerpoint/2010/main" val="10908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9C54-03E7-4C0C-9EBA-3B63956A3280}"/>
              </a:ext>
            </a:extLst>
          </p:cNvPr>
          <p:cNvSpPr>
            <a:spLocks noGrp="1"/>
          </p:cNvSpPr>
          <p:nvPr>
            <p:ph type="title"/>
          </p:nvPr>
        </p:nvSpPr>
        <p:spPr>
          <a:xfrm>
            <a:off x="1371600" y="442519"/>
            <a:ext cx="9601200" cy="1485900"/>
          </a:xfrm>
        </p:spPr>
        <p:txBody>
          <a:bodyPr/>
          <a:lstStyle/>
          <a:p>
            <a:r>
              <a:rPr lang="en-US" dirty="0"/>
              <a:t>Association Rules – An Example</a:t>
            </a:r>
          </a:p>
        </p:txBody>
      </p:sp>
      <p:graphicFrame>
        <p:nvGraphicFramePr>
          <p:cNvPr id="4" name="Table 4">
            <a:extLst>
              <a:ext uri="{FF2B5EF4-FFF2-40B4-BE49-F238E27FC236}">
                <a16:creationId xmlns:a16="http://schemas.microsoft.com/office/drawing/2014/main" id="{60FC087D-6700-4C59-AA40-00AF00794428}"/>
              </a:ext>
            </a:extLst>
          </p:cNvPr>
          <p:cNvGraphicFramePr>
            <a:graphicFrameLocks noGrp="1"/>
          </p:cNvGraphicFramePr>
          <p:nvPr>
            <p:ph idx="1"/>
            <p:extLst>
              <p:ext uri="{D42A27DB-BD31-4B8C-83A1-F6EECF244321}">
                <p14:modId xmlns:p14="http://schemas.microsoft.com/office/powerpoint/2010/main" val="2163421466"/>
              </p:ext>
            </p:extLst>
          </p:nvPr>
        </p:nvGraphicFramePr>
        <p:xfrm>
          <a:off x="1371606" y="3248526"/>
          <a:ext cx="9601194" cy="914400"/>
        </p:xfrm>
        <a:graphic>
          <a:graphicData uri="http://schemas.openxmlformats.org/drawingml/2006/table">
            <a:tbl>
              <a:tblPr firstRow="1" bandRow="1">
                <a:tableStyleId>{E269D01E-BC32-4049-B463-5C60D7B0CCD2}</a:tableStyleId>
              </a:tblPr>
              <a:tblGrid>
                <a:gridCol w="1600199">
                  <a:extLst>
                    <a:ext uri="{9D8B030D-6E8A-4147-A177-3AD203B41FA5}">
                      <a16:colId xmlns:a16="http://schemas.microsoft.com/office/drawing/2014/main" val="3380343627"/>
                    </a:ext>
                  </a:extLst>
                </a:gridCol>
                <a:gridCol w="1600199">
                  <a:extLst>
                    <a:ext uri="{9D8B030D-6E8A-4147-A177-3AD203B41FA5}">
                      <a16:colId xmlns:a16="http://schemas.microsoft.com/office/drawing/2014/main" val="3917440561"/>
                    </a:ext>
                  </a:extLst>
                </a:gridCol>
                <a:gridCol w="1600199">
                  <a:extLst>
                    <a:ext uri="{9D8B030D-6E8A-4147-A177-3AD203B41FA5}">
                      <a16:colId xmlns:a16="http://schemas.microsoft.com/office/drawing/2014/main" val="3808240234"/>
                    </a:ext>
                  </a:extLst>
                </a:gridCol>
                <a:gridCol w="1600199">
                  <a:extLst>
                    <a:ext uri="{9D8B030D-6E8A-4147-A177-3AD203B41FA5}">
                      <a16:colId xmlns:a16="http://schemas.microsoft.com/office/drawing/2014/main" val="1944797437"/>
                    </a:ext>
                  </a:extLst>
                </a:gridCol>
                <a:gridCol w="1600199">
                  <a:extLst>
                    <a:ext uri="{9D8B030D-6E8A-4147-A177-3AD203B41FA5}">
                      <a16:colId xmlns:a16="http://schemas.microsoft.com/office/drawing/2014/main" val="2388812433"/>
                    </a:ext>
                  </a:extLst>
                </a:gridCol>
                <a:gridCol w="1600199">
                  <a:extLst>
                    <a:ext uri="{9D8B030D-6E8A-4147-A177-3AD203B41FA5}">
                      <a16:colId xmlns:a16="http://schemas.microsoft.com/office/drawing/2014/main" val="4024139676"/>
                    </a:ext>
                  </a:extLst>
                </a:gridCol>
              </a:tblGrid>
              <a:tr h="370840">
                <a:tc>
                  <a:txBody>
                    <a:bodyPr/>
                    <a:lstStyle/>
                    <a:p>
                      <a:r>
                        <a:rPr lang="en-US" dirty="0"/>
                        <a:t>First Route</a:t>
                      </a:r>
                    </a:p>
                  </a:txBody>
                  <a:tcPr/>
                </a:tc>
                <a:tc>
                  <a:txBody>
                    <a:bodyPr/>
                    <a:lstStyle/>
                    <a:p>
                      <a:r>
                        <a:rPr lang="en-US" dirty="0"/>
                        <a:t>Second Route</a:t>
                      </a:r>
                    </a:p>
                  </a:txBody>
                  <a:tcPr/>
                </a:tc>
                <a:tc>
                  <a:txBody>
                    <a:bodyPr/>
                    <a:lstStyle/>
                    <a:p>
                      <a:r>
                        <a:rPr lang="en-US" dirty="0"/>
                        <a:t>Support</a:t>
                      </a:r>
                    </a:p>
                  </a:txBody>
                  <a:tcPr/>
                </a:tc>
                <a:tc>
                  <a:txBody>
                    <a:bodyPr/>
                    <a:lstStyle/>
                    <a:p>
                      <a:r>
                        <a:rPr lang="en-US" dirty="0"/>
                        <a:t>Confidence</a:t>
                      </a:r>
                    </a:p>
                  </a:txBody>
                  <a:tcPr/>
                </a:tc>
                <a:tc>
                  <a:txBody>
                    <a:bodyPr/>
                    <a:lstStyle/>
                    <a:p>
                      <a:r>
                        <a:rPr lang="en-US" sz="2400" b="1" i="1" u="sng" dirty="0">
                          <a:solidFill>
                            <a:schemeClr val="accent6">
                              <a:lumMod val="75000"/>
                            </a:schemeClr>
                          </a:solidFill>
                          <a:latin typeface="Arial Black" panose="020B0A04020102020204" pitchFamily="34" charset="0"/>
                        </a:rPr>
                        <a:t>Lift</a:t>
                      </a:r>
                      <a:endParaRPr lang="en-US" b="1" i="1" u="sng" dirty="0">
                        <a:solidFill>
                          <a:schemeClr val="accent6">
                            <a:lumMod val="75000"/>
                          </a:schemeClr>
                        </a:solidFill>
                        <a:latin typeface="Arial Black" panose="020B0A04020102020204" pitchFamily="34" charset="0"/>
                      </a:endParaRPr>
                    </a:p>
                  </a:txBody>
                  <a:tcPr/>
                </a:tc>
                <a:tc>
                  <a:txBody>
                    <a:bodyPr/>
                    <a:lstStyle/>
                    <a:p>
                      <a:r>
                        <a:rPr lang="en-US" dirty="0"/>
                        <a:t>Count</a:t>
                      </a:r>
                    </a:p>
                  </a:txBody>
                  <a:tcPr/>
                </a:tc>
                <a:extLst>
                  <a:ext uri="{0D108BD9-81ED-4DB2-BD59-A6C34878D82A}">
                    <a16:rowId xmlns:a16="http://schemas.microsoft.com/office/drawing/2014/main" val="212709465"/>
                  </a:ext>
                </a:extLst>
              </a:tr>
              <a:tr h="370840">
                <a:tc>
                  <a:txBody>
                    <a:bodyPr/>
                    <a:lstStyle/>
                    <a:p>
                      <a:r>
                        <a:rPr lang="en-US" dirty="0"/>
                        <a:t>TE - R - Corner</a:t>
                      </a:r>
                    </a:p>
                  </a:txBody>
                  <a:tcPr/>
                </a:tc>
                <a:tc>
                  <a:txBody>
                    <a:bodyPr/>
                    <a:lstStyle/>
                    <a:p>
                      <a:r>
                        <a:rPr lang="en-US" dirty="0"/>
                        <a:t>RB - R - Flat</a:t>
                      </a:r>
                    </a:p>
                  </a:txBody>
                  <a:tcPr/>
                </a:tc>
                <a:tc>
                  <a:txBody>
                    <a:bodyPr/>
                    <a:lstStyle/>
                    <a:p>
                      <a:r>
                        <a:rPr lang="en-US" dirty="0"/>
                        <a:t>.0061</a:t>
                      </a:r>
                    </a:p>
                  </a:txBody>
                  <a:tcPr/>
                </a:tc>
                <a:tc>
                  <a:txBody>
                    <a:bodyPr/>
                    <a:lstStyle/>
                    <a:p>
                      <a:r>
                        <a:rPr lang="en-US" dirty="0"/>
                        <a:t>.3022</a:t>
                      </a:r>
                    </a:p>
                  </a:txBody>
                  <a:tcPr/>
                </a:tc>
                <a:tc>
                  <a:txBody>
                    <a:bodyPr/>
                    <a:lstStyle/>
                    <a:p>
                      <a:r>
                        <a:rPr lang="en-US" sz="2400" b="1" i="1" u="sng" dirty="0">
                          <a:solidFill>
                            <a:schemeClr val="accent6">
                              <a:lumMod val="75000"/>
                            </a:schemeClr>
                          </a:solidFill>
                          <a:latin typeface="Arial Black" panose="020B0A04020102020204" pitchFamily="34" charset="0"/>
                        </a:rPr>
                        <a:t>4.108</a:t>
                      </a:r>
                      <a:endParaRPr lang="en-US" b="1" i="1" u="sng" dirty="0">
                        <a:solidFill>
                          <a:schemeClr val="accent6">
                            <a:lumMod val="75000"/>
                          </a:schemeClr>
                        </a:solidFill>
                        <a:latin typeface="Arial Black" panose="020B0A04020102020204" pitchFamily="34" charset="0"/>
                      </a:endParaRPr>
                    </a:p>
                  </a:txBody>
                  <a:tcPr/>
                </a:tc>
                <a:tc>
                  <a:txBody>
                    <a:bodyPr/>
                    <a:lstStyle/>
                    <a:p>
                      <a:r>
                        <a:rPr lang="en-US" dirty="0"/>
                        <a:t>126</a:t>
                      </a:r>
                    </a:p>
                  </a:txBody>
                  <a:tcPr/>
                </a:tc>
                <a:extLst>
                  <a:ext uri="{0D108BD9-81ED-4DB2-BD59-A6C34878D82A}">
                    <a16:rowId xmlns:a16="http://schemas.microsoft.com/office/drawing/2014/main" val="1539851071"/>
                  </a:ext>
                </a:extLst>
              </a:tr>
            </a:tbl>
          </a:graphicData>
        </a:graphic>
      </p:graphicFrame>
      <p:sp>
        <p:nvSpPr>
          <p:cNvPr id="5" name="TextBox 4">
            <a:extLst>
              <a:ext uri="{FF2B5EF4-FFF2-40B4-BE49-F238E27FC236}">
                <a16:creationId xmlns:a16="http://schemas.microsoft.com/office/drawing/2014/main" id="{AE032E2C-B7A1-46C0-916C-8847E204B884}"/>
              </a:ext>
            </a:extLst>
          </p:cNvPr>
          <p:cNvSpPr txBox="1"/>
          <p:nvPr/>
        </p:nvSpPr>
        <p:spPr>
          <a:xfrm>
            <a:off x="946484" y="4915455"/>
            <a:ext cx="1764632" cy="1200329"/>
          </a:xfrm>
          <a:prstGeom prst="rect">
            <a:avLst/>
          </a:prstGeom>
          <a:noFill/>
        </p:spPr>
        <p:txBody>
          <a:bodyPr wrap="square" rtlCol="0">
            <a:spAutoFit/>
          </a:bodyPr>
          <a:lstStyle/>
          <a:p>
            <a:r>
              <a:rPr lang="en-US" dirty="0"/>
              <a:t>Tight End running a corner route on the right side</a:t>
            </a:r>
          </a:p>
        </p:txBody>
      </p:sp>
      <p:sp>
        <p:nvSpPr>
          <p:cNvPr id="6" name="TextBox 5">
            <a:extLst>
              <a:ext uri="{FF2B5EF4-FFF2-40B4-BE49-F238E27FC236}">
                <a16:creationId xmlns:a16="http://schemas.microsoft.com/office/drawing/2014/main" id="{EC14BA57-EB73-4C51-8C7F-E912A61B116A}"/>
              </a:ext>
            </a:extLst>
          </p:cNvPr>
          <p:cNvSpPr txBox="1"/>
          <p:nvPr/>
        </p:nvSpPr>
        <p:spPr>
          <a:xfrm>
            <a:off x="2253915" y="1585572"/>
            <a:ext cx="1764632" cy="1200329"/>
          </a:xfrm>
          <a:prstGeom prst="rect">
            <a:avLst/>
          </a:prstGeom>
          <a:noFill/>
        </p:spPr>
        <p:txBody>
          <a:bodyPr wrap="square" rtlCol="0">
            <a:spAutoFit/>
          </a:bodyPr>
          <a:lstStyle/>
          <a:p>
            <a:r>
              <a:rPr lang="en-US" dirty="0"/>
              <a:t>Running Back running a route to the flat on the right side</a:t>
            </a:r>
          </a:p>
        </p:txBody>
      </p:sp>
      <p:sp>
        <p:nvSpPr>
          <p:cNvPr id="7" name="TextBox 6">
            <a:extLst>
              <a:ext uri="{FF2B5EF4-FFF2-40B4-BE49-F238E27FC236}">
                <a16:creationId xmlns:a16="http://schemas.microsoft.com/office/drawing/2014/main" id="{BE765106-A474-4A9D-9F20-84895420BF08}"/>
              </a:ext>
            </a:extLst>
          </p:cNvPr>
          <p:cNvSpPr txBox="1"/>
          <p:nvPr/>
        </p:nvSpPr>
        <p:spPr>
          <a:xfrm>
            <a:off x="8478252" y="4915455"/>
            <a:ext cx="2767264" cy="1846659"/>
          </a:xfrm>
          <a:prstGeom prst="rect">
            <a:avLst/>
          </a:prstGeom>
          <a:noFill/>
        </p:spPr>
        <p:txBody>
          <a:bodyPr wrap="square" rtlCol="0">
            <a:spAutoFit/>
          </a:bodyPr>
          <a:lstStyle/>
          <a:p>
            <a:r>
              <a:rPr lang="en-US" dirty="0"/>
              <a:t>“RB - R - Flat” occurs </a:t>
            </a:r>
            <a:r>
              <a:rPr lang="en-US" sz="2400" b="1" i="1" u="sng" dirty="0">
                <a:solidFill>
                  <a:schemeClr val="accent6">
                    <a:lumMod val="75000"/>
                  </a:schemeClr>
                </a:solidFill>
              </a:rPr>
              <a:t>4x</a:t>
            </a:r>
            <a:r>
              <a:rPr lang="en-US" dirty="0"/>
              <a:t> more when paired with “TE - R - Corner” than in the rest of the data set. </a:t>
            </a:r>
          </a:p>
          <a:p>
            <a:r>
              <a:rPr lang="en-US" dirty="0"/>
              <a:t>These routes are clearly working together</a:t>
            </a:r>
          </a:p>
        </p:txBody>
      </p:sp>
      <p:sp>
        <p:nvSpPr>
          <p:cNvPr id="8" name="TextBox 7">
            <a:extLst>
              <a:ext uri="{FF2B5EF4-FFF2-40B4-BE49-F238E27FC236}">
                <a16:creationId xmlns:a16="http://schemas.microsoft.com/office/drawing/2014/main" id="{2126BF68-2FBF-4450-A350-289BD09EA031}"/>
              </a:ext>
            </a:extLst>
          </p:cNvPr>
          <p:cNvSpPr txBox="1"/>
          <p:nvPr/>
        </p:nvSpPr>
        <p:spPr>
          <a:xfrm>
            <a:off x="5518483" y="1571535"/>
            <a:ext cx="2197769" cy="1200329"/>
          </a:xfrm>
          <a:prstGeom prst="rect">
            <a:avLst/>
          </a:prstGeom>
          <a:noFill/>
        </p:spPr>
        <p:txBody>
          <a:bodyPr wrap="square" rtlCol="0">
            <a:spAutoFit/>
          </a:bodyPr>
          <a:lstStyle/>
          <a:p>
            <a:r>
              <a:rPr lang="en-US" dirty="0"/>
              <a:t>30% of all plays with  “TE - R - Corner” also had a “RB - R - Flat” route</a:t>
            </a:r>
          </a:p>
        </p:txBody>
      </p:sp>
      <p:sp>
        <p:nvSpPr>
          <p:cNvPr id="9" name="TextBox 8">
            <a:extLst>
              <a:ext uri="{FF2B5EF4-FFF2-40B4-BE49-F238E27FC236}">
                <a16:creationId xmlns:a16="http://schemas.microsoft.com/office/drawing/2014/main" id="{E9952671-9D5D-448E-9583-4E7435B87162}"/>
              </a:ext>
            </a:extLst>
          </p:cNvPr>
          <p:cNvSpPr txBox="1"/>
          <p:nvPr/>
        </p:nvSpPr>
        <p:spPr>
          <a:xfrm>
            <a:off x="4331367" y="4915455"/>
            <a:ext cx="1925053" cy="1200329"/>
          </a:xfrm>
          <a:prstGeom prst="rect">
            <a:avLst/>
          </a:prstGeom>
          <a:noFill/>
        </p:spPr>
        <p:txBody>
          <a:bodyPr wrap="square" rtlCol="0">
            <a:spAutoFit/>
          </a:bodyPr>
          <a:lstStyle/>
          <a:p>
            <a:r>
              <a:rPr lang="en-US" dirty="0"/>
              <a:t>0.61% of all plays in the data set had both of these routes</a:t>
            </a:r>
          </a:p>
        </p:txBody>
      </p:sp>
      <p:cxnSp>
        <p:nvCxnSpPr>
          <p:cNvPr id="12" name="Straight Connector 11">
            <a:extLst>
              <a:ext uri="{FF2B5EF4-FFF2-40B4-BE49-F238E27FC236}">
                <a16:creationId xmlns:a16="http://schemas.microsoft.com/office/drawing/2014/main" id="{DB77CFD1-03DD-4E09-9BA1-0E3186F50D9D}"/>
              </a:ext>
            </a:extLst>
          </p:cNvPr>
          <p:cNvCxnSpPr/>
          <p:nvPr/>
        </p:nvCxnSpPr>
        <p:spPr>
          <a:xfrm flipV="1">
            <a:off x="1475874" y="4234390"/>
            <a:ext cx="320842" cy="60960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E71DAA-B33B-413A-B6B1-C5386D516BB9}"/>
              </a:ext>
            </a:extLst>
          </p:cNvPr>
          <p:cNvCxnSpPr>
            <a:cxnSpLocks/>
          </p:cNvCxnSpPr>
          <p:nvPr/>
        </p:nvCxnSpPr>
        <p:spPr>
          <a:xfrm flipH="1" flipV="1">
            <a:off x="3120189" y="2766672"/>
            <a:ext cx="360948" cy="47210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E891EA-E499-4570-B2CA-E4B4A978EDB7}"/>
              </a:ext>
            </a:extLst>
          </p:cNvPr>
          <p:cNvCxnSpPr>
            <a:cxnSpLocks/>
          </p:cNvCxnSpPr>
          <p:nvPr/>
        </p:nvCxnSpPr>
        <p:spPr>
          <a:xfrm flipV="1">
            <a:off x="5009147" y="4234390"/>
            <a:ext cx="0" cy="6810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E04C6C-6DEF-40FB-B0F7-F42EA9E8819D}"/>
              </a:ext>
            </a:extLst>
          </p:cNvPr>
          <p:cNvCxnSpPr>
            <a:cxnSpLocks/>
          </p:cNvCxnSpPr>
          <p:nvPr/>
        </p:nvCxnSpPr>
        <p:spPr>
          <a:xfrm flipV="1">
            <a:off x="6890084" y="2582779"/>
            <a:ext cx="0" cy="55919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272A0F4-7F08-4EA8-A863-2B9253C14DF7}"/>
              </a:ext>
            </a:extLst>
          </p:cNvPr>
          <p:cNvCxnSpPr>
            <a:cxnSpLocks/>
          </p:cNvCxnSpPr>
          <p:nvPr/>
        </p:nvCxnSpPr>
        <p:spPr>
          <a:xfrm flipH="1" flipV="1">
            <a:off x="8221579" y="4196156"/>
            <a:ext cx="585537" cy="719299"/>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8242F6C-57C8-4240-975B-7253319E3BDE}"/>
              </a:ext>
            </a:extLst>
          </p:cNvPr>
          <p:cNvGrpSpPr/>
          <p:nvPr/>
        </p:nvGrpSpPr>
        <p:grpSpPr>
          <a:xfrm>
            <a:off x="10165513" y="550154"/>
            <a:ext cx="1080003" cy="1637477"/>
            <a:chOff x="10150333" y="945302"/>
            <a:chExt cx="1080003" cy="1637477"/>
          </a:xfrm>
        </p:grpSpPr>
        <p:cxnSp>
          <p:nvCxnSpPr>
            <p:cNvPr id="25" name="Straight Arrow Connector 24">
              <a:extLst>
                <a:ext uri="{FF2B5EF4-FFF2-40B4-BE49-F238E27FC236}">
                  <a16:creationId xmlns:a16="http://schemas.microsoft.com/office/drawing/2014/main" id="{26B55605-BA7A-4DA4-9C83-535FE4F2141C}"/>
                </a:ext>
              </a:extLst>
            </p:cNvPr>
            <p:cNvCxnSpPr>
              <a:cxnSpLocks/>
            </p:cNvCxnSpPr>
            <p:nvPr/>
          </p:nvCxnSpPr>
          <p:spPr>
            <a:xfrm flipV="1">
              <a:off x="10150333" y="945302"/>
              <a:ext cx="1080003" cy="622606"/>
            </a:xfrm>
            <a:prstGeom prst="straightConnector1">
              <a:avLst/>
            </a:prstGeom>
            <a:ln w="508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B3D06D7-F7D0-4122-95C0-6BEE8AE34BD1}"/>
                </a:ext>
              </a:extLst>
            </p:cNvPr>
            <p:cNvCxnSpPr/>
            <p:nvPr/>
          </p:nvCxnSpPr>
          <p:spPr>
            <a:xfrm>
              <a:off x="10182726" y="1505952"/>
              <a:ext cx="0" cy="1076827"/>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DD6F1962-70D0-404D-99F9-9AC104EE13C2}"/>
              </a:ext>
            </a:extLst>
          </p:cNvPr>
          <p:cNvGrpSpPr/>
          <p:nvPr/>
        </p:nvGrpSpPr>
        <p:grpSpPr>
          <a:xfrm>
            <a:off x="9371739" y="1674991"/>
            <a:ext cx="1888957" cy="987205"/>
            <a:chOff x="9669752" y="1300002"/>
            <a:chExt cx="1888957" cy="987205"/>
          </a:xfrm>
        </p:grpSpPr>
        <p:cxnSp>
          <p:nvCxnSpPr>
            <p:cNvPr id="31" name="Straight Arrow Connector 30">
              <a:extLst>
                <a:ext uri="{FF2B5EF4-FFF2-40B4-BE49-F238E27FC236}">
                  <a16:creationId xmlns:a16="http://schemas.microsoft.com/office/drawing/2014/main" id="{10D6B7E9-0D93-4BE0-8952-534E3B74610E}"/>
                </a:ext>
              </a:extLst>
            </p:cNvPr>
            <p:cNvCxnSpPr>
              <a:cxnSpLocks/>
            </p:cNvCxnSpPr>
            <p:nvPr/>
          </p:nvCxnSpPr>
          <p:spPr>
            <a:xfrm flipV="1">
              <a:off x="10150333" y="1300002"/>
              <a:ext cx="1408376" cy="267906"/>
            </a:xfrm>
            <a:prstGeom prst="straightConnector1">
              <a:avLst/>
            </a:prstGeom>
            <a:ln w="508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1490A1-0D0D-40CD-941E-21D4C652F540}"/>
                </a:ext>
              </a:extLst>
            </p:cNvPr>
            <p:cNvCxnSpPr>
              <a:cxnSpLocks/>
            </p:cNvCxnSpPr>
            <p:nvPr/>
          </p:nvCxnSpPr>
          <p:spPr>
            <a:xfrm flipH="1">
              <a:off x="9669752" y="1505952"/>
              <a:ext cx="512974" cy="781255"/>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68D4DFD4-94AB-4377-B862-8F5FA74301A9}"/>
              </a:ext>
            </a:extLst>
          </p:cNvPr>
          <p:cNvSpPr txBox="1"/>
          <p:nvPr/>
        </p:nvSpPr>
        <p:spPr>
          <a:xfrm>
            <a:off x="9986149" y="2181449"/>
            <a:ext cx="423514" cy="369332"/>
          </a:xfrm>
          <a:prstGeom prst="rect">
            <a:avLst/>
          </a:prstGeom>
          <a:noFill/>
        </p:spPr>
        <p:txBody>
          <a:bodyPr wrap="none" rtlCol="0">
            <a:spAutoFit/>
          </a:bodyPr>
          <a:lstStyle/>
          <a:p>
            <a:r>
              <a:rPr lang="en-US" dirty="0"/>
              <a:t>TE</a:t>
            </a:r>
          </a:p>
        </p:txBody>
      </p:sp>
      <p:sp>
        <p:nvSpPr>
          <p:cNvPr id="37" name="TextBox 36">
            <a:extLst>
              <a:ext uri="{FF2B5EF4-FFF2-40B4-BE49-F238E27FC236}">
                <a16:creationId xmlns:a16="http://schemas.microsoft.com/office/drawing/2014/main" id="{4FFC1482-B617-4660-8EED-3F24A676C80A}"/>
              </a:ext>
            </a:extLst>
          </p:cNvPr>
          <p:cNvSpPr txBox="1"/>
          <p:nvPr/>
        </p:nvSpPr>
        <p:spPr>
          <a:xfrm>
            <a:off x="9198912" y="2640197"/>
            <a:ext cx="465192" cy="369332"/>
          </a:xfrm>
          <a:prstGeom prst="rect">
            <a:avLst/>
          </a:prstGeom>
          <a:noFill/>
        </p:spPr>
        <p:txBody>
          <a:bodyPr wrap="none" rtlCol="0">
            <a:spAutoFit/>
          </a:bodyPr>
          <a:lstStyle/>
          <a:p>
            <a:r>
              <a:rPr lang="en-US" dirty="0"/>
              <a:t>RB</a:t>
            </a:r>
          </a:p>
        </p:txBody>
      </p:sp>
    </p:spTree>
    <p:extLst>
      <p:ext uri="{BB962C8B-B14F-4D97-AF65-F5344CB8AC3E}">
        <p14:creationId xmlns:p14="http://schemas.microsoft.com/office/powerpoint/2010/main" val="340017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49EA44D-B7CD-448A-812B-714BAB0A7738}"/>
              </a:ext>
            </a:extLst>
          </p:cNvPr>
          <p:cNvGraphicFramePr>
            <a:graphicFrameLocks noGrp="1"/>
          </p:cNvGraphicFramePr>
          <p:nvPr>
            <p:ph idx="1"/>
            <p:extLst>
              <p:ext uri="{D42A27DB-BD31-4B8C-83A1-F6EECF244321}">
                <p14:modId xmlns:p14="http://schemas.microsoft.com/office/powerpoint/2010/main" val="2406480458"/>
              </p:ext>
            </p:extLst>
          </p:nvPr>
        </p:nvGraphicFramePr>
        <p:xfrm>
          <a:off x="866273" y="770020"/>
          <a:ext cx="7972927" cy="5502448"/>
        </p:xfrm>
        <a:graphic>
          <a:graphicData uri="http://schemas.openxmlformats.org/drawingml/2006/table">
            <a:tbl>
              <a:tblPr firstRow="1" bandRow="1">
                <a:tableStyleId>{E269D01E-BC32-4049-B463-5C60D7B0CCD2}</a:tableStyleId>
              </a:tblPr>
              <a:tblGrid>
                <a:gridCol w="2913486">
                  <a:extLst>
                    <a:ext uri="{9D8B030D-6E8A-4147-A177-3AD203B41FA5}">
                      <a16:colId xmlns:a16="http://schemas.microsoft.com/office/drawing/2014/main" val="1727276664"/>
                    </a:ext>
                  </a:extLst>
                </a:gridCol>
                <a:gridCol w="1879669">
                  <a:extLst>
                    <a:ext uri="{9D8B030D-6E8A-4147-A177-3AD203B41FA5}">
                      <a16:colId xmlns:a16="http://schemas.microsoft.com/office/drawing/2014/main" val="2648091452"/>
                    </a:ext>
                  </a:extLst>
                </a:gridCol>
                <a:gridCol w="845851">
                  <a:extLst>
                    <a:ext uri="{9D8B030D-6E8A-4147-A177-3AD203B41FA5}">
                      <a16:colId xmlns:a16="http://schemas.microsoft.com/office/drawing/2014/main" val="2651670902"/>
                    </a:ext>
                  </a:extLst>
                </a:gridCol>
                <a:gridCol w="1096473">
                  <a:extLst>
                    <a:ext uri="{9D8B030D-6E8A-4147-A177-3AD203B41FA5}">
                      <a16:colId xmlns:a16="http://schemas.microsoft.com/office/drawing/2014/main" val="641478208"/>
                    </a:ext>
                  </a:extLst>
                </a:gridCol>
                <a:gridCol w="689212">
                  <a:extLst>
                    <a:ext uri="{9D8B030D-6E8A-4147-A177-3AD203B41FA5}">
                      <a16:colId xmlns:a16="http://schemas.microsoft.com/office/drawing/2014/main" val="738897055"/>
                    </a:ext>
                  </a:extLst>
                </a:gridCol>
                <a:gridCol w="548236">
                  <a:extLst>
                    <a:ext uri="{9D8B030D-6E8A-4147-A177-3AD203B41FA5}">
                      <a16:colId xmlns:a16="http://schemas.microsoft.com/office/drawing/2014/main" val="560042647"/>
                    </a:ext>
                  </a:extLst>
                </a:gridCol>
              </a:tblGrid>
              <a:tr h="343903">
                <a:tc>
                  <a:txBody>
                    <a:bodyPr/>
                    <a:lstStyle/>
                    <a:p>
                      <a:pPr algn="l" fontAlgn="b"/>
                      <a:r>
                        <a:rPr lang="en-US" sz="1600" b="1" i="0" u="none" strike="noStrike" dirty="0">
                          <a:solidFill>
                            <a:schemeClr val="bg1"/>
                          </a:solidFill>
                          <a:effectLst/>
                          <a:latin typeface="Calibri" panose="020F0502020204030204" pitchFamily="34" charset="0"/>
                        </a:rPr>
                        <a:t>First Route(s)</a:t>
                      </a:r>
                    </a:p>
                  </a:txBody>
                  <a:tcPr marL="9525" marR="9525" marT="9525" marB="0" anchor="b"/>
                </a:tc>
                <a:tc>
                  <a:txBody>
                    <a:bodyPr/>
                    <a:lstStyle/>
                    <a:p>
                      <a:pPr algn="l" fontAlgn="b"/>
                      <a:r>
                        <a:rPr lang="en-US" sz="1600" b="1" i="0" u="none" strike="noStrike" dirty="0">
                          <a:solidFill>
                            <a:schemeClr val="bg1"/>
                          </a:solidFill>
                          <a:effectLst/>
                          <a:latin typeface="Calibri" panose="020F0502020204030204" pitchFamily="34" charset="0"/>
                        </a:rPr>
                        <a:t>Second route</a:t>
                      </a:r>
                    </a:p>
                  </a:txBody>
                  <a:tcPr marL="9525" marR="9525" marT="9525" marB="0" anchor="b"/>
                </a:tc>
                <a:tc>
                  <a:txBody>
                    <a:bodyPr/>
                    <a:lstStyle/>
                    <a:p>
                      <a:pPr algn="l" fontAlgn="b"/>
                      <a:r>
                        <a:rPr lang="en-US" sz="1600" b="1" i="0" u="none" strike="noStrike" dirty="0">
                          <a:solidFill>
                            <a:schemeClr val="bg1"/>
                          </a:solidFill>
                          <a:effectLst/>
                          <a:latin typeface="Calibri" panose="020F0502020204030204" pitchFamily="34" charset="0"/>
                        </a:rPr>
                        <a:t>Support</a:t>
                      </a:r>
                    </a:p>
                  </a:txBody>
                  <a:tcPr marL="9525" marR="9525" marT="9525" marB="0" anchor="b"/>
                </a:tc>
                <a:tc>
                  <a:txBody>
                    <a:bodyPr/>
                    <a:lstStyle/>
                    <a:p>
                      <a:pPr algn="l" fontAlgn="b"/>
                      <a:r>
                        <a:rPr lang="en-US" sz="1600" b="1" i="0" u="none" strike="noStrike" dirty="0">
                          <a:solidFill>
                            <a:schemeClr val="bg1"/>
                          </a:solidFill>
                          <a:effectLst/>
                          <a:latin typeface="Calibri" panose="020F0502020204030204" pitchFamily="34" charset="0"/>
                        </a:rPr>
                        <a:t>Confidence</a:t>
                      </a:r>
                    </a:p>
                  </a:txBody>
                  <a:tcPr marL="9525" marR="9525" marT="9525" marB="0" anchor="b"/>
                </a:tc>
                <a:tc>
                  <a:txBody>
                    <a:bodyPr/>
                    <a:lstStyle/>
                    <a:p>
                      <a:pPr algn="l" fontAlgn="b"/>
                      <a:r>
                        <a:rPr lang="en-US" sz="1600" b="1" i="0" u="none" strike="noStrike" dirty="0">
                          <a:solidFill>
                            <a:schemeClr val="bg1"/>
                          </a:solidFill>
                          <a:effectLst/>
                          <a:latin typeface="Calibri" panose="020F0502020204030204" pitchFamily="34" charset="0"/>
                        </a:rPr>
                        <a:t>Lift</a:t>
                      </a:r>
                    </a:p>
                  </a:txBody>
                  <a:tcPr marL="9525" marR="9525" marT="9525" marB="0" anchor="b">
                    <a:solidFill>
                      <a:schemeClr val="accent6">
                        <a:lumMod val="75000"/>
                      </a:schemeClr>
                    </a:solidFill>
                  </a:tcPr>
                </a:tc>
                <a:tc>
                  <a:txBody>
                    <a:bodyPr/>
                    <a:lstStyle/>
                    <a:p>
                      <a:pPr algn="l" fontAlgn="b"/>
                      <a:r>
                        <a:rPr lang="en-US" sz="1600" b="1" i="0" u="none" strike="noStrike" dirty="0">
                          <a:solidFill>
                            <a:schemeClr val="bg1"/>
                          </a:solidFill>
                          <a:effectLst/>
                          <a:latin typeface="Calibri" panose="020F0502020204030204" pitchFamily="34" charset="0"/>
                        </a:rPr>
                        <a:t>Count</a:t>
                      </a:r>
                    </a:p>
                  </a:txBody>
                  <a:tcPr marL="9525" marR="9525" marT="9525" marB="0" anchor="b"/>
                </a:tc>
                <a:extLst>
                  <a:ext uri="{0D108BD9-81ED-4DB2-BD59-A6C34878D82A}">
                    <a16:rowId xmlns:a16="http://schemas.microsoft.com/office/drawing/2014/main" val="1162830151"/>
                  </a:ext>
                </a:extLst>
              </a:tr>
              <a:tr h="343903">
                <a:tc>
                  <a:txBody>
                    <a:bodyPr/>
                    <a:lstStyle/>
                    <a:p>
                      <a:pPr algn="l" fontAlgn="b"/>
                      <a:r>
                        <a:rPr lang="en-US" sz="1600" b="0" i="0" u="none" strike="noStrike">
                          <a:solidFill>
                            <a:schemeClr val="bg1"/>
                          </a:solidFill>
                          <a:effectLst/>
                          <a:latin typeface="Calibri" panose="020F0502020204030204" pitchFamily="34" charset="0"/>
                        </a:rPr>
                        <a:t>SWR -  L -  Slant / WR -  R -  Slant</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WR -  L -  Slant</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0.005</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0.75</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12.44</a:t>
                      </a:r>
                    </a:p>
                  </a:txBody>
                  <a:tcPr marL="9525" marR="9525" marT="9525" marB="0" anchor="b">
                    <a:solidFill>
                      <a:schemeClr val="accent6">
                        <a:lumMod val="75000"/>
                      </a:schemeClr>
                    </a:solidFill>
                  </a:tcPr>
                </a:tc>
                <a:tc>
                  <a:txBody>
                    <a:bodyPr/>
                    <a:lstStyle/>
                    <a:p>
                      <a:pPr algn="r" fontAlgn="b"/>
                      <a:r>
                        <a:rPr lang="en-US" sz="1600" b="0" i="0" u="none" strike="noStrike">
                          <a:solidFill>
                            <a:schemeClr val="bg1"/>
                          </a:solidFill>
                          <a:effectLst/>
                          <a:latin typeface="Calibri" panose="020F0502020204030204" pitchFamily="34" charset="0"/>
                        </a:rPr>
                        <a:t>98</a:t>
                      </a:r>
                    </a:p>
                  </a:txBody>
                  <a:tcPr marL="9525" marR="9525" marT="9525" marB="0" anchor="b"/>
                </a:tc>
                <a:extLst>
                  <a:ext uri="{0D108BD9-81ED-4DB2-BD59-A6C34878D82A}">
                    <a16:rowId xmlns:a16="http://schemas.microsoft.com/office/drawing/2014/main" val="1460665942"/>
                  </a:ext>
                </a:extLst>
              </a:tr>
              <a:tr h="343903">
                <a:tc>
                  <a:txBody>
                    <a:bodyPr/>
                    <a:lstStyle/>
                    <a:p>
                      <a:pPr algn="l" fontAlgn="b"/>
                      <a:r>
                        <a:rPr lang="en-US" sz="1600" b="0" i="0" u="none" strike="noStrike">
                          <a:solidFill>
                            <a:schemeClr val="bg1"/>
                          </a:solidFill>
                          <a:effectLst/>
                          <a:latin typeface="Calibri" panose="020F0502020204030204" pitchFamily="34" charset="0"/>
                        </a:rPr>
                        <a:t>SWR -  R -  Slant</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WR -  R -  Slant</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0.013</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0.30</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6.03</a:t>
                      </a:r>
                    </a:p>
                  </a:txBody>
                  <a:tcPr marL="9525" marR="9525" marT="9525" marB="0" anchor="b">
                    <a:solidFill>
                      <a:schemeClr val="accent6">
                        <a:lumMod val="75000"/>
                      </a:schemeClr>
                    </a:solidFill>
                  </a:tcPr>
                </a:tc>
                <a:tc>
                  <a:txBody>
                    <a:bodyPr/>
                    <a:lstStyle/>
                    <a:p>
                      <a:pPr algn="r" fontAlgn="b"/>
                      <a:r>
                        <a:rPr lang="en-US" sz="1600" b="0" i="0" u="none" strike="noStrike">
                          <a:solidFill>
                            <a:schemeClr val="bg1"/>
                          </a:solidFill>
                          <a:effectLst/>
                          <a:latin typeface="Calibri" panose="020F0502020204030204" pitchFamily="34" charset="0"/>
                        </a:rPr>
                        <a:t>247</a:t>
                      </a:r>
                    </a:p>
                  </a:txBody>
                  <a:tcPr marL="9525" marR="9525" marT="9525" marB="0" anchor="b"/>
                </a:tc>
                <a:extLst>
                  <a:ext uri="{0D108BD9-81ED-4DB2-BD59-A6C34878D82A}">
                    <a16:rowId xmlns:a16="http://schemas.microsoft.com/office/drawing/2014/main" val="669596364"/>
                  </a:ext>
                </a:extLst>
              </a:tr>
              <a:tr h="343903">
                <a:tc>
                  <a:txBody>
                    <a:bodyPr/>
                    <a:lstStyle/>
                    <a:p>
                      <a:pPr algn="l" fontAlgn="b"/>
                      <a:r>
                        <a:rPr lang="pt-BR" sz="1600" b="0" i="0" u="none" strike="noStrike">
                          <a:solidFill>
                            <a:schemeClr val="bg1"/>
                          </a:solidFill>
                          <a:effectLst/>
                          <a:latin typeface="Calibri" panose="020F0502020204030204" pitchFamily="34" charset="0"/>
                        </a:rPr>
                        <a:t>SWR -  R -  Seam / WR -  L -  Curl</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WR -  R -  Curl</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0.006</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0.64</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5.17</a:t>
                      </a:r>
                    </a:p>
                  </a:txBody>
                  <a:tcPr marL="9525" marR="9525" marT="9525" marB="0" anchor="b">
                    <a:solidFill>
                      <a:schemeClr val="accent6">
                        <a:lumMod val="75000"/>
                      </a:schemeClr>
                    </a:solidFill>
                  </a:tcPr>
                </a:tc>
                <a:tc>
                  <a:txBody>
                    <a:bodyPr/>
                    <a:lstStyle/>
                    <a:p>
                      <a:pPr algn="r" fontAlgn="b"/>
                      <a:r>
                        <a:rPr lang="en-US" sz="1600" b="0" i="0" u="none" strike="noStrike">
                          <a:solidFill>
                            <a:schemeClr val="bg1"/>
                          </a:solidFill>
                          <a:effectLst/>
                          <a:latin typeface="Calibri" panose="020F0502020204030204" pitchFamily="34" charset="0"/>
                        </a:rPr>
                        <a:t>114</a:t>
                      </a:r>
                    </a:p>
                  </a:txBody>
                  <a:tcPr marL="9525" marR="9525" marT="9525" marB="0" anchor="b"/>
                </a:tc>
                <a:extLst>
                  <a:ext uri="{0D108BD9-81ED-4DB2-BD59-A6C34878D82A}">
                    <a16:rowId xmlns:a16="http://schemas.microsoft.com/office/drawing/2014/main" val="2593681034"/>
                  </a:ext>
                </a:extLst>
              </a:tr>
              <a:tr h="343903">
                <a:tc>
                  <a:txBody>
                    <a:bodyPr/>
                    <a:lstStyle/>
                    <a:p>
                      <a:pPr algn="l" fontAlgn="b"/>
                      <a:r>
                        <a:rPr lang="en-US" sz="1600" b="0" i="0" u="none" strike="noStrike">
                          <a:solidFill>
                            <a:schemeClr val="bg1"/>
                          </a:solidFill>
                          <a:effectLst/>
                          <a:latin typeface="Calibri" panose="020F0502020204030204" pitchFamily="34" charset="0"/>
                        </a:rPr>
                        <a:t>WR -  R -  Slant</a:t>
                      </a:r>
                    </a:p>
                  </a:txBody>
                  <a:tcPr marL="9525" marR="9525" marT="9525" marB="0" anchor="b"/>
                </a:tc>
                <a:tc>
                  <a:txBody>
                    <a:bodyPr/>
                    <a:lstStyle/>
                    <a:p>
                      <a:pPr algn="l" fontAlgn="b"/>
                      <a:r>
                        <a:rPr lang="en-US" sz="1600" b="0" i="0" u="none" strike="noStrike" dirty="0">
                          <a:solidFill>
                            <a:schemeClr val="bg1"/>
                          </a:solidFill>
                          <a:effectLst/>
                          <a:latin typeface="Calibri" panose="020F0502020204030204" pitchFamily="34" charset="0"/>
                        </a:rPr>
                        <a:t>WR -  L -  Slant</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0.014</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0.28</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4.59</a:t>
                      </a:r>
                    </a:p>
                  </a:txBody>
                  <a:tcPr marL="9525" marR="9525" marT="9525" marB="0" anchor="b">
                    <a:solidFill>
                      <a:schemeClr val="accent6">
                        <a:lumMod val="75000"/>
                      </a:schemeClr>
                    </a:solidFill>
                  </a:tcPr>
                </a:tc>
                <a:tc>
                  <a:txBody>
                    <a:bodyPr/>
                    <a:lstStyle/>
                    <a:p>
                      <a:pPr algn="r" fontAlgn="b"/>
                      <a:r>
                        <a:rPr lang="en-US" sz="1600" b="0" i="0" u="none" strike="noStrike">
                          <a:solidFill>
                            <a:schemeClr val="bg1"/>
                          </a:solidFill>
                          <a:effectLst/>
                          <a:latin typeface="Calibri" panose="020F0502020204030204" pitchFamily="34" charset="0"/>
                        </a:rPr>
                        <a:t>258</a:t>
                      </a:r>
                    </a:p>
                  </a:txBody>
                  <a:tcPr marL="9525" marR="9525" marT="9525" marB="0" anchor="b"/>
                </a:tc>
                <a:extLst>
                  <a:ext uri="{0D108BD9-81ED-4DB2-BD59-A6C34878D82A}">
                    <a16:rowId xmlns:a16="http://schemas.microsoft.com/office/drawing/2014/main" val="1705839210"/>
                  </a:ext>
                </a:extLst>
              </a:tr>
              <a:tr h="343903">
                <a:tc>
                  <a:txBody>
                    <a:bodyPr/>
                    <a:lstStyle/>
                    <a:p>
                      <a:pPr algn="l" fontAlgn="b"/>
                      <a:r>
                        <a:rPr lang="en-US" sz="1600" b="0" i="0" u="none" strike="noStrike" dirty="0">
                          <a:solidFill>
                            <a:schemeClr val="bg1"/>
                          </a:solidFill>
                          <a:effectLst/>
                          <a:latin typeface="Calibri" panose="020F0502020204030204" pitchFamily="34" charset="0"/>
                        </a:rPr>
                        <a:t>TE -  R -  Corner</a:t>
                      </a:r>
                    </a:p>
                  </a:txBody>
                  <a:tcPr marL="9525" marR="9525" marT="9525" marB="0" anchor="b"/>
                </a:tc>
                <a:tc>
                  <a:txBody>
                    <a:bodyPr/>
                    <a:lstStyle/>
                    <a:p>
                      <a:pPr algn="l" fontAlgn="b"/>
                      <a:r>
                        <a:rPr lang="en-US" sz="1600" b="0" i="0" u="none" strike="noStrike" dirty="0">
                          <a:solidFill>
                            <a:schemeClr val="bg1"/>
                          </a:solidFill>
                          <a:effectLst/>
                          <a:latin typeface="Calibri" panose="020F0502020204030204" pitchFamily="34" charset="0"/>
                        </a:rPr>
                        <a:t>B -  NULL -  Flat - Right</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0.007</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0.30</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4.11</a:t>
                      </a:r>
                    </a:p>
                  </a:txBody>
                  <a:tcPr marL="9525" marR="9525" marT="9525" marB="0" anchor="b">
                    <a:solidFill>
                      <a:schemeClr val="accent6">
                        <a:lumMod val="75000"/>
                      </a:schemeClr>
                    </a:solidFill>
                  </a:tcPr>
                </a:tc>
                <a:tc>
                  <a:txBody>
                    <a:bodyPr/>
                    <a:lstStyle/>
                    <a:p>
                      <a:pPr algn="r" fontAlgn="b"/>
                      <a:r>
                        <a:rPr lang="en-US" sz="1600" b="0" i="0" u="none" strike="noStrike">
                          <a:solidFill>
                            <a:schemeClr val="bg1"/>
                          </a:solidFill>
                          <a:effectLst/>
                          <a:latin typeface="Calibri" panose="020F0502020204030204" pitchFamily="34" charset="0"/>
                        </a:rPr>
                        <a:t>126</a:t>
                      </a:r>
                    </a:p>
                  </a:txBody>
                  <a:tcPr marL="9525" marR="9525" marT="9525" marB="0" anchor="b"/>
                </a:tc>
                <a:extLst>
                  <a:ext uri="{0D108BD9-81ED-4DB2-BD59-A6C34878D82A}">
                    <a16:rowId xmlns:a16="http://schemas.microsoft.com/office/drawing/2014/main" val="2977942693"/>
                  </a:ext>
                </a:extLst>
              </a:tr>
              <a:tr h="343903">
                <a:tc>
                  <a:txBody>
                    <a:bodyPr/>
                    <a:lstStyle/>
                    <a:p>
                      <a:pPr algn="l" fontAlgn="b"/>
                      <a:r>
                        <a:rPr lang="en-US" sz="1600" b="0" i="0" u="none" strike="noStrike">
                          <a:solidFill>
                            <a:schemeClr val="bg1"/>
                          </a:solidFill>
                          <a:effectLst/>
                          <a:latin typeface="Calibri" panose="020F0502020204030204" pitchFamily="34" charset="0"/>
                        </a:rPr>
                        <a:t>SWR -  L -  Curl / WR -  L -  Curl</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WR -  R -  Curl</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0.011</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0.41</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3.34</a:t>
                      </a:r>
                    </a:p>
                  </a:txBody>
                  <a:tcPr marL="9525" marR="9525" marT="9525" marB="0" anchor="b">
                    <a:solidFill>
                      <a:schemeClr val="accent6">
                        <a:lumMod val="75000"/>
                      </a:schemeClr>
                    </a:solidFill>
                  </a:tcPr>
                </a:tc>
                <a:tc>
                  <a:txBody>
                    <a:bodyPr/>
                    <a:lstStyle/>
                    <a:p>
                      <a:pPr algn="r" fontAlgn="b"/>
                      <a:r>
                        <a:rPr lang="en-US" sz="1600" b="0" i="0" u="none" strike="noStrike">
                          <a:solidFill>
                            <a:schemeClr val="bg1"/>
                          </a:solidFill>
                          <a:effectLst/>
                          <a:latin typeface="Calibri" panose="020F0502020204030204" pitchFamily="34" charset="0"/>
                        </a:rPr>
                        <a:t>198</a:t>
                      </a:r>
                    </a:p>
                  </a:txBody>
                  <a:tcPr marL="9525" marR="9525" marT="9525" marB="0" anchor="b"/>
                </a:tc>
                <a:extLst>
                  <a:ext uri="{0D108BD9-81ED-4DB2-BD59-A6C34878D82A}">
                    <a16:rowId xmlns:a16="http://schemas.microsoft.com/office/drawing/2014/main" val="3935845368"/>
                  </a:ext>
                </a:extLst>
              </a:tr>
              <a:tr h="343903">
                <a:tc>
                  <a:txBody>
                    <a:bodyPr/>
                    <a:lstStyle/>
                    <a:p>
                      <a:pPr algn="l" fontAlgn="b"/>
                      <a:r>
                        <a:rPr lang="en-US" sz="1600" b="0" i="0" u="none" strike="noStrike">
                          <a:solidFill>
                            <a:schemeClr val="bg1"/>
                          </a:solidFill>
                          <a:effectLst/>
                          <a:latin typeface="Calibri" panose="020F0502020204030204" pitchFamily="34" charset="0"/>
                        </a:rPr>
                        <a:t>WR -  L -  Curl</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WR -  R -  Curl</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0.044</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0.36</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2.93</a:t>
                      </a:r>
                    </a:p>
                  </a:txBody>
                  <a:tcPr marL="9525" marR="9525" marT="9525" marB="0" anchor="b">
                    <a:solidFill>
                      <a:schemeClr val="accent6">
                        <a:lumMod val="75000"/>
                      </a:schemeClr>
                    </a:solidFill>
                  </a:tcPr>
                </a:tc>
                <a:tc>
                  <a:txBody>
                    <a:bodyPr/>
                    <a:lstStyle/>
                    <a:p>
                      <a:pPr algn="r" fontAlgn="b"/>
                      <a:r>
                        <a:rPr lang="en-US" sz="1600" b="0" i="0" u="none" strike="noStrike">
                          <a:solidFill>
                            <a:schemeClr val="bg1"/>
                          </a:solidFill>
                          <a:effectLst/>
                          <a:latin typeface="Calibri" panose="020F0502020204030204" pitchFamily="34" charset="0"/>
                        </a:rPr>
                        <a:t>818</a:t>
                      </a:r>
                    </a:p>
                  </a:txBody>
                  <a:tcPr marL="9525" marR="9525" marT="9525" marB="0" anchor="b"/>
                </a:tc>
                <a:extLst>
                  <a:ext uri="{0D108BD9-81ED-4DB2-BD59-A6C34878D82A}">
                    <a16:rowId xmlns:a16="http://schemas.microsoft.com/office/drawing/2014/main" val="806672488"/>
                  </a:ext>
                </a:extLst>
              </a:tr>
              <a:tr h="343903">
                <a:tc>
                  <a:txBody>
                    <a:bodyPr/>
                    <a:lstStyle/>
                    <a:p>
                      <a:pPr algn="l" fontAlgn="b"/>
                      <a:r>
                        <a:rPr lang="en-US" sz="1600" b="0" i="0" u="none" strike="noStrike">
                          <a:solidFill>
                            <a:schemeClr val="bg1"/>
                          </a:solidFill>
                          <a:effectLst/>
                          <a:latin typeface="Calibri" panose="020F0502020204030204" pitchFamily="34" charset="0"/>
                        </a:rPr>
                        <a:t>WR -  L -  Go/Fly</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WR -  R -  Go/Fly</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0.026</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0.25</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2.60</a:t>
                      </a:r>
                    </a:p>
                  </a:txBody>
                  <a:tcPr marL="9525" marR="9525" marT="9525" marB="0" anchor="b">
                    <a:solidFill>
                      <a:schemeClr val="accent6">
                        <a:lumMod val="75000"/>
                      </a:schemeClr>
                    </a:solidFill>
                  </a:tcPr>
                </a:tc>
                <a:tc>
                  <a:txBody>
                    <a:bodyPr/>
                    <a:lstStyle/>
                    <a:p>
                      <a:pPr algn="r" fontAlgn="b"/>
                      <a:r>
                        <a:rPr lang="en-US" sz="1600" b="0" i="0" u="none" strike="noStrike">
                          <a:solidFill>
                            <a:schemeClr val="bg1"/>
                          </a:solidFill>
                          <a:effectLst/>
                          <a:latin typeface="Calibri" panose="020F0502020204030204" pitchFamily="34" charset="0"/>
                        </a:rPr>
                        <a:t>484</a:t>
                      </a:r>
                    </a:p>
                  </a:txBody>
                  <a:tcPr marL="9525" marR="9525" marT="9525" marB="0" anchor="b"/>
                </a:tc>
                <a:extLst>
                  <a:ext uri="{0D108BD9-81ED-4DB2-BD59-A6C34878D82A}">
                    <a16:rowId xmlns:a16="http://schemas.microsoft.com/office/drawing/2014/main" val="2970748083"/>
                  </a:ext>
                </a:extLst>
              </a:tr>
              <a:tr h="343903">
                <a:tc>
                  <a:txBody>
                    <a:bodyPr/>
                    <a:lstStyle/>
                    <a:p>
                      <a:pPr algn="l" fontAlgn="b"/>
                      <a:r>
                        <a:rPr lang="en-US" sz="1600" b="0" i="0" u="none" strike="noStrike">
                          <a:solidFill>
                            <a:schemeClr val="bg1"/>
                          </a:solidFill>
                          <a:effectLst/>
                          <a:latin typeface="Calibri" panose="020F0502020204030204" pitchFamily="34" charset="0"/>
                        </a:rPr>
                        <a:t>SWR -  R -  Fade</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WR -  R -  Curl</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0.010</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0.31</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2.53</a:t>
                      </a:r>
                    </a:p>
                  </a:txBody>
                  <a:tcPr marL="9525" marR="9525" marT="9525" marB="0" anchor="b">
                    <a:solidFill>
                      <a:schemeClr val="accent6">
                        <a:lumMod val="75000"/>
                      </a:schemeClr>
                    </a:solidFill>
                  </a:tcPr>
                </a:tc>
                <a:tc>
                  <a:txBody>
                    <a:bodyPr/>
                    <a:lstStyle/>
                    <a:p>
                      <a:pPr algn="r" fontAlgn="b"/>
                      <a:r>
                        <a:rPr lang="en-US" sz="1600" b="0" i="0" u="none" strike="noStrike">
                          <a:solidFill>
                            <a:schemeClr val="bg1"/>
                          </a:solidFill>
                          <a:effectLst/>
                          <a:latin typeface="Calibri" panose="020F0502020204030204" pitchFamily="34" charset="0"/>
                        </a:rPr>
                        <a:t>182</a:t>
                      </a:r>
                    </a:p>
                  </a:txBody>
                  <a:tcPr marL="9525" marR="9525" marT="9525" marB="0" anchor="b"/>
                </a:tc>
                <a:extLst>
                  <a:ext uri="{0D108BD9-81ED-4DB2-BD59-A6C34878D82A}">
                    <a16:rowId xmlns:a16="http://schemas.microsoft.com/office/drawing/2014/main" val="2656131854"/>
                  </a:ext>
                </a:extLst>
              </a:tr>
              <a:tr h="343903">
                <a:tc>
                  <a:txBody>
                    <a:bodyPr/>
                    <a:lstStyle/>
                    <a:p>
                      <a:pPr algn="l" fontAlgn="b"/>
                      <a:r>
                        <a:rPr lang="en-US" sz="1600" b="0" i="0" u="none" strike="noStrike">
                          <a:solidFill>
                            <a:schemeClr val="bg1"/>
                          </a:solidFill>
                          <a:effectLst/>
                          <a:latin typeface="Calibri" panose="020F0502020204030204" pitchFamily="34" charset="0"/>
                        </a:rPr>
                        <a:t>TE -  R -  Flat - Right</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SWR -  R -  Curl</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0.008</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0.32</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2.41</a:t>
                      </a:r>
                    </a:p>
                  </a:txBody>
                  <a:tcPr marL="9525" marR="9525" marT="9525" marB="0" anchor="b">
                    <a:solidFill>
                      <a:schemeClr val="accent6">
                        <a:lumMod val="75000"/>
                      </a:schemeClr>
                    </a:solidFill>
                  </a:tcPr>
                </a:tc>
                <a:tc>
                  <a:txBody>
                    <a:bodyPr/>
                    <a:lstStyle/>
                    <a:p>
                      <a:pPr algn="r" fontAlgn="b"/>
                      <a:r>
                        <a:rPr lang="en-US" sz="1600" b="0" i="0" u="none" strike="noStrike">
                          <a:solidFill>
                            <a:schemeClr val="bg1"/>
                          </a:solidFill>
                          <a:effectLst/>
                          <a:latin typeface="Calibri" panose="020F0502020204030204" pitchFamily="34" charset="0"/>
                        </a:rPr>
                        <a:t>156</a:t>
                      </a:r>
                    </a:p>
                  </a:txBody>
                  <a:tcPr marL="9525" marR="9525" marT="9525" marB="0" anchor="b"/>
                </a:tc>
                <a:extLst>
                  <a:ext uri="{0D108BD9-81ED-4DB2-BD59-A6C34878D82A}">
                    <a16:rowId xmlns:a16="http://schemas.microsoft.com/office/drawing/2014/main" val="1929073553"/>
                  </a:ext>
                </a:extLst>
              </a:tr>
              <a:tr h="343903">
                <a:tc>
                  <a:txBody>
                    <a:bodyPr/>
                    <a:lstStyle/>
                    <a:p>
                      <a:pPr algn="l" fontAlgn="b"/>
                      <a:r>
                        <a:rPr lang="en-US" sz="1600" b="0" i="0" u="none" strike="noStrike">
                          <a:solidFill>
                            <a:schemeClr val="bg1"/>
                          </a:solidFill>
                          <a:effectLst/>
                          <a:latin typeface="Calibri" panose="020F0502020204030204" pitchFamily="34" charset="0"/>
                        </a:rPr>
                        <a:t>SWR -  R -  Over Ball</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WR -  R -  Curl</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0.007</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0.30</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2.39</a:t>
                      </a:r>
                    </a:p>
                  </a:txBody>
                  <a:tcPr marL="9525" marR="9525" marT="9525" marB="0" anchor="b">
                    <a:solidFill>
                      <a:schemeClr val="accent6">
                        <a:lumMod val="75000"/>
                      </a:schemeClr>
                    </a:solidFill>
                  </a:tcPr>
                </a:tc>
                <a:tc>
                  <a:txBody>
                    <a:bodyPr/>
                    <a:lstStyle/>
                    <a:p>
                      <a:pPr algn="r" fontAlgn="b"/>
                      <a:r>
                        <a:rPr lang="en-US" sz="1600" b="0" i="0" u="none" strike="noStrike">
                          <a:solidFill>
                            <a:schemeClr val="bg1"/>
                          </a:solidFill>
                          <a:effectLst/>
                          <a:latin typeface="Calibri" panose="020F0502020204030204" pitchFamily="34" charset="0"/>
                        </a:rPr>
                        <a:t>126</a:t>
                      </a:r>
                    </a:p>
                  </a:txBody>
                  <a:tcPr marL="9525" marR="9525" marT="9525" marB="0" anchor="b"/>
                </a:tc>
                <a:extLst>
                  <a:ext uri="{0D108BD9-81ED-4DB2-BD59-A6C34878D82A}">
                    <a16:rowId xmlns:a16="http://schemas.microsoft.com/office/drawing/2014/main" val="2341431701"/>
                  </a:ext>
                </a:extLst>
              </a:tr>
              <a:tr h="343903">
                <a:tc>
                  <a:txBody>
                    <a:bodyPr/>
                    <a:lstStyle/>
                    <a:p>
                      <a:pPr algn="l" fontAlgn="b"/>
                      <a:r>
                        <a:rPr lang="pt-BR" sz="1600" b="0" i="0" u="none" strike="noStrike">
                          <a:solidFill>
                            <a:schemeClr val="bg1"/>
                          </a:solidFill>
                          <a:effectLst/>
                          <a:latin typeface="Calibri" panose="020F0502020204030204" pitchFamily="34" charset="0"/>
                        </a:rPr>
                        <a:t>SWR -  R -  Curl / WR -  R -  Curl</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SWR -  L -  Curl</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0.008</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0.29</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2.37</a:t>
                      </a:r>
                    </a:p>
                  </a:txBody>
                  <a:tcPr marL="9525" marR="9525" marT="9525" marB="0" anchor="b">
                    <a:solidFill>
                      <a:schemeClr val="accent6">
                        <a:lumMod val="75000"/>
                      </a:schemeClr>
                    </a:solidFill>
                  </a:tcPr>
                </a:tc>
                <a:tc>
                  <a:txBody>
                    <a:bodyPr/>
                    <a:lstStyle/>
                    <a:p>
                      <a:pPr algn="r" fontAlgn="b"/>
                      <a:r>
                        <a:rPr lang="en-US" sz="1600" b="0" i="0" u="none" strike="noStrike" dirty="0">
                          <a:solidFill>
                            <a:schemeClr val="bg1"/>
                          </a:solidFill>
                          <a:effectLst/>
                          <a:latin typeface="Calibri" panose="020F0502020204030204" pitchFamily="34" charset="0"/>
                        </a:rPr>
                        <a:t>148</a:t>
                      </a:r>
                    </a:p>
                  </a:txBody>
                  <a:tcPr marL="9525" marR="9525" marT="9525" marB="0" anchor="b"/>
                </a:tc>
                <a:extLst>
                  <a:ext uri="{0D108BD9-81ED-4DB2-BD59-A6C34878D82A}">
                    <a16:rowId xmlns:a16="http://schemas.microsoft.com/office/drawing/2014/main" val="1818835847"/>
                  </a:ext>
                </a:extLst>
              </a:tr>
              <a:tr h="343903">
                <a:tc>
                  <a:txBody>
                    <a:bodyPr/>
                    <a:lstStyle/>
                    <a:p>
                      <a:pPr algn="l" fontAlgn="b"/>
                      <a:r>
                        <a:rPr lang="en-US" sz="1600" b="0" i="0" u="none" strike="noStrike">
                          <a:solidFill>
                            <a:schemeClr val="bg1"/>
                          </a:solidFill>
                          <a:effectLst/>
                          <a:latin typeface="Calibri" panose="020F0502020204030204" pitchFamily="34" charset="0"/>
                        </a:rPr>
                        <a:t>SWR -  L -  Flat - Left</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SWR -  L -  Curl</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0.009</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0.28</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2.24</a:t>
                      </a:r>
                    </a:p>
                  </a:txBody>
                  <a:tcPr marL="9525" marR="9525" marT="9525" marB="0" anchor="b">
                    <a:solidFill>
                      <a:schemeClr val="accent6">
                        <a:lumMod val="75000"/>
                      </a:schemeClr>
                    </a:solidFill>
                  </a:tcPr>
                </a:tc>
                <a:tc>
                  <a:txBody>
                    <a:bodyPr/>
                    <a:lstStyle/>
                    <a:p>
                      <a:pPr algn="r" fontAlgn="b"/>
                      <a:r>
                        <a:rPr lang="en-US" sz="1600" b="0" i="0" u="none" strike="noStrike" dirty="0">
                          <a:solidFill>
                            <a:schemeClr val="bg1"/>
                          </a:solidFill>
                          <a:effectLst/>
                          <a:latin typeface="Calibri" panose="020F0502020204030204" pitchFamily="34" charset="0"/>
                        </a:rPr>
                        <a:t>165</a:t>
                      </a:r>
                    </a:p>
                  </a:txBody>
                  <a:tcPr marL="9525" marR="9525" marT="9525" marB="0" anchor="b"/>
                </a:tc>
                <a:extLst>
                  <a:ext uri="{0D108BD9-81ED-4DB2-BD59-A6C34878D82A}">
                    <a16:rowId xmlns:a16="http://schemas.microsoft.com/office/drawing/2014/main" val="4089211114"/>
                  </a:ext>
                </a:extLst>
              </a:tr>
              <a:tr h="343903">
                <a:tc>
                  <a:txBody>
                    <a:bodyPr/>
                    <a:lstStyle/>
                    <a:p>
                      <a:pPr algn="l" fontAlgn="b"/>
                      <a:r>
                        <a:rPr lang="en-US" sz="1600" b="0" i="0" u="none" strike="noStrike">
                          <a:solidFill>
                            <a:schemeClr val="bg1"/>
                          </a:solidFill>
                          <a:effectLst/>
                          <a:latin typeface="Calibri" panose="020F0502020204030204" pitchFamily="34" charset="0"/>
                        </a:rPr>
                        <a:t>SWR -  R -  Curl</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SWR -  L -  Curl</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0.034</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0.25</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2.04</a:t>
                      </a:r>
                    </a:p>
                  </a:txBody>
                  <a:tcPr marL="9525" marR="9525" marT="9525" marB="0" anchor="b">
                    <a:solidFill>
                      <a:schemeClr val="accent6">
                        <a:lumMod val="75000"/>
                      </a:schemeClr>
                    </a:solidFill>
                  </a:tcPr>
                </a:tc>
                <a:tc>
                  <a:txBody>
                    <a:bodyPr/>
                    <a:lstStyle/>
                    <a:p>
                      <a:pPr algn="r" fontAlgn="b"/>
                      <a:r>
                        <a:rPr lang="en-US" sz="1600" b="0" i="0" u="none" strike="noStrike" dirty="0">
                          <a:solidFill>
                            <a:schemeClr val="bg1"/>
                          </a:solidFill>
                          <a:effectLst/>
                          <a:latin typeface="Calibri" panose="020F0502020204030204" pitchFamily="34" charset="0"/>
                        </a:rPr>
                        <a:t>628</a:t>
                      </a:r>
                    </a:p>
                  </a:txBody>
                  <a:tcPr marL="9525" marR="9525" marT="9525" marB="0" anchor="b"/>
                </a:tc>
                <a:extLst>
                  <a:ext uri="{0D108BD9-81ED-4DB2-BD59-A6C34878D82A}">
                    <a16:rowId xmlns:a16="http://schemas.microsoft.com/office/drawing/2014/main" val="308980893"/>
                  </a:ext>
                </a:extLst>
              </a:tr>
              <a:tr h="343903">
                <a:tc>
                  <a:txBody>
                    <a:bodyPr/>
                    <a:lstStyle/>
                    <a:p>
                      <a:pPr algn="l" fontAlgn="b"/>
                      <a:r>
                        <a:rPr lang="en-US" sz="1600" b="0" i="0" u="none" strike="noStrike" dirty="0">
                          <a:solidFill>
                            <a:schemeClr val="bg1"/>
                          </a:solidFill>
                          <a:effectLst/>
                          <a:latin typeface="Calibri" panose="020F0502020204030204" pitchFamily="34" charset="0"/>
                        </a:rPr>
                        <a:t>SWR -  R -  Seam</a:t>
                      </a:r>
                    </a:p>
                  </a:txBody>
                  <a:tcPr marL="9525" marR="9525" marT="9525" marB="0" anchor="b"/>
                </a:tc>
                <a:tc>
                  <a:txBody>
                    <a:bodyPr/>
                    <a:lstStyle/>
                    <a:p>
                      <a:pPr algn="l" fontAlgn="b"/>
                      <a:r>
                        <a:rPr lang="en-US" sz="1600" b="0" i="0" u="none" strike="noStrike">
                          <a:solidFill>
                            <a:schemeClr val="bg1"/>
                          </a:solidFill>
                          <a:effectLst/>
                          <a:latin typeface="Calibri" panose="020F0502020204030204" pitchFamily="34" charset="0"/>
                        </a:rPr>
                        <a:t>WR -  R -  Curl</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0.015</a:t>
                      </a:r>
                    </a:p>
                  </a:txBody>
                  <a:tcPr marL="9525" marR="9525" marT="9525" marB="0" anchor="b"/>
                </a:tc>
                <a:tc>
                  <a:txBody>
                    <a:bodyPr/>
                    <a:lstStyle/>
                    <a:p>
                      <a:pPr algn="r" fontAlgn="b"/>
                      <a:r>
                        <a:rPr lang="en-US" sz="1600" b="0" i="0" u="none" strike="noStrike">
                          <a:solidFill>
                            <a:schemeClr val="bg1"/>
                          </a:solidFill>
                          <a:effectLst/>
                          <a:latin typeface="Calibri" panose="020F0502020204030204" pitchFamily="34" charset="0"/>
                        </a:rPr>
                        <a:t>0.25</a:t>
                      </a:r>
                    </a:p>
                  </a:txBody>
                  <a:tcPr marL="9525" marR="9525" marT="9525" marB="0" anchor="b"/>
                </a:tc>
                <a:tc>
                  <a:txBody>
                    <a:bodyPr/>
                    <a:lstStyle/>
                    <a:p>
                      <a:pPr algn="r" fontAlgn="b"/>
                      <a:r>
                        <a:rPr lang="en-US" sz="1600" b="0" i="0" u="none" strike="noStrike" dirty="0">
                          <a:solidFill>
                            <a:schemeClr val="bg1"/>
                          </a:solidFill>
                          <a:effectLst/>
                          <a:latin typeface="Calibri" panose="020F0502020204030204" pitchFamily="34" charset="0"/>
                        </a:rPr>
                        <a:t>2.03</a:t>
                      </a:r>
                    </a:p>
                  </a:txBody>
                  <a:tcPr marL="9525" marR="9525" marT="9525" marB="0" anchor="b">
                    <a:solidFill>
                      <a:schemeClr val="accent6">
                        <a:lumMod val="75000"/>
                      </a:schemeClr>
                    </a:solidFill>
                  </a:tcPr>
                </a:tc>
                <a:tc>
                  <a:txBody>
                    <a:bodyPr/>
                    <a:lstStyle/>
                    <a:p>
                      <a:pPr algn="r" fontAlgn="b"/>
                      <a:r>
                        <a:rPr lang="en-US" sz="1600" b="0" i="0" u="none" strike="noStrike" dirty="0">
                          <a:solidFill>
                            <a:schemeClr val="bg1"/>
                          </a:solidFill>
                          <a:effectLst/>
                          <a:latin typeface="Calibri" panose="020F0502020204030204" pitchFamily="34" charset="0"/>
                        </a:rPr>
                        <a:t>269</a:t>
                      </a:r>
                    </a:p>
                  </a:txBody>
                  <a:tcPr marL="9525" marR="9525" marT="9525" marB="0" anchor="b"/>
                </a:tc>
                <a:extLst>
                  <a:ext uri="{0D108BD9-81ED-4DB2-BD59-A6C34878D82A}">
                    <a16:rowId xmlns:a16="http://schemas.microsoft.com/office/drawing/2014/main" val="3316159132"/>
                  </a:ext>
                </a:extLst>
              </a:tr>
            </a:tbl>
          </a:graphicData>
        </a:graphic>
      </p:graphicFrame>
      <p:sp>
        <p:nvSpPr>
          <p:cNvPr id="6" name="TextBox 5">
            <a:extLst>
              <a:ext uri="{FF2B5EF4-FFF2-40B4-BE49-F238E27FC236}">
                <a16:creationId xmlns:a16="http://schemas.microsoft.com/office/drawing/2014/main" id="{7C54C080-DC26-438B-BA9A-D95519329D5F}"/>
              </a:ext>
            </a:extLst>
          </p:cNvPr>
          <p:cNvSpPr txBox="1"/>
          <p:nvPr/>
        </p:nvSpPr>
        <p:spPr>
          <a:xfrm>
            <a:off x="8839200" y="983857"/>
            <a:ext cx="316029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 implemented a minimum Support of 0.005 and a minimum Confidence of .25 to strike a balance between popularity and uniqueness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resulted in 15* combinations, all with a Lift of more than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we can analyze how these combinations perform against popular coverage schemes.</a:t>
            </a:r>
          </a:p>
        </p:txBody>
      </p:sp>
      <p:sp>
        <p:nvSpPr>
          <p:cNvPr id="7" name="Title 1">
            <a:extLst>
              <a:ext uri="{FF2B5EF4-FFF2-40B4-BE49-F238E27FC236}">
                <a16:creationId xmlns:a16="http://schemas.microsoft.com/office/drawing/2014/main" id="{05C54795-08D5-400A-A621-F90E8AC47DA1}"/>
              </a:ext>
            </a:extLst>
          </p:cNvPr>
          <p:cNvSpPr>
            <a:spLocks noGrp="1"/>
          </p:cNvSpPr>
          <p:nvPr>
            <p:ph type="title"/>
          </p:nvPr>
        </p:nvSpPr>
        <p:spPr>
          <a:xfrm>
            <a:off x="866273" y="0"/>
            <a:ext cx="9601200" cy="1485900"/>
          </a:xfrm>
        </p:spPr>
        <p:txBody>
          <a:bodyPr/>
          <a:lstStyle/>
          <a:p>
            <a:r>
              <a:rPr lang="en-US" dirty="0"/>
              <a:t>Association Rules</a:t>
            </a:r>
          </a:p>
        </p:txBody>
      </p:sp>
      <p:sp>
        <p:nvSpPr>
          <p:cNvPr id="8" name="TextBox 7">
            <a:extLst>
              <a:ext uri="{FF2B5EF4-FFF2-40B4-BE49-F238E27FC236}">
                <a16:creationId xmlns:a16="http://schemas.microsoft.com/office/drawing/2014/main" id="{5BE66A1B-1C1A-4A49-BBCB-0A2237ACA300}"/>
              </a:ext>
            </a:extLst>
          </p:cNvPr>
          <p:cNvSpPr txBox="1"/>
          <p:nvPr/>
        </p:nvSpPr>
        <p:spPr>
          <a:xfrm>
            <a:off x="866273" y="6365710"/>
            <a:ext cx="11325727" cy="523220"/>
          </a:xfrm>
          <a:prstGeom prst="rect">
            <a:avLst/>
          </a:prstGeom>
          <a:noFill/>
        </p:spPr>
        <p:txBody>
          <a:bodyPr wrap="square" rtlCol="0">
            <a:spAutoFit/>
          </a:bodyPr>
          <a:lstStyle/>
          <a:p>
            <a:r>
              <a:rPr lang="en-US" sz="1400" dirty="0"/>
              <a:t>*34 combinations met the criteria but many of them were repeats of others with the first and second routes switched, or the same routes flipped to the other side of the field, for this research I am assuming routes flipped are the same and combine them for the rest of the analysis</a:t>
            </a:r>
          </a:p>
        </p:txBody>
      </p:sp>
    </p:spTree>
    <p:extLst>
      <p:ext uri="{BB962C8B-B14F-4D97-AF65-F5344CB8AC3E}">
        <p14:creationId xmlns:p14="http://schemas.microsoft.com/office/powerpoint/2010/main" val="339666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C00F-30E4-49DD-87E9-575A9CB34230}"/>
              </a:ext>
            </a:extLst>
          </p:cNvPr>
          <p:cNvSpPr>
            <a:spLocks noGrp="1"/>
          </p:cNvSpPr>
          <p:nvPr>
            <p:ph type="title"/>
          </p:nvPr>
        </p:nvSpPr>
        <p:spPr/>
        <p:txBody>
          <a:bodyPr/>
          <a:lstStyle/>
          <a:p>
            <a:r>
              <a:rPr lang="en-US" dirty="0"/>
              <a:t>Findings – Cover 1 </a:t>
            </a:r>
          </a:p>
        </p:txBody>
      </p:sp>
      <p:pic>
        <p:nvPicPr>
          <p:cNvPr id="6" name="Content Placeholder 5" descr="Logo&#10;&#10;Description automatically generated">
            <a:extLst>
              <a:ext uri="{FF2B5EF4-FFF2-40B4-BE49-F238E27FC236}">
                <a16:creationId xmlns:a16="http://schemas.microsoft.com/office/drawing/2014/main" id="{8B2AA4CF-DBC9-4056-9C27-214263C776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362" y="1679801"/>
            <a:ext cx="8612155" cy="5036399"/>
          </a:xfrm>
        </p:spPr>
      </p:pic>
      <p:sp>
        <p:nvSpPr>
          <p:cNvPr id="7" name="TextBox 6">
            <a:extLst>
              <a:ext uri="{FF2B5EF4-FFF2-40B4-BE49-F238E27FC236}">
                <a16:creationId xmlns:a16="http://schemas.microsoft.com/office/drawing/2014/main" id="{21318AE7-BF38-4EEC-B710-94D4138F03B0}"/>
              </a:ext>
            </a:extLst>
          </p:cNvPr>
          <p:cNvSpPr txBox="1"/>
          <p:nvPr/>
        </p:nvSpPr>
        <p:spPr>
          <a:xfrm>
            <a:off x="9446517" y="6182686"/>
            <a:ext cx="2053960" cy="646331"/>
          </a:xfrm>
          <a:prstGeom prst="rect">
            <a:avLst/>
          </a:prstGeom>
          <a:noFill/>
        </p:spPr>
        <p:txBody>
          <a:bodyPr wrap="none" rtlCol="0">
            <a:spAutoFit/>
          </a:bodyPr>
          <a:lstStyle/>
          <a:p>
            <a:r>
              <a:rPr lang="en-US" dirty="0"/>
              <a:t>SS = Same Side</a:t>
            </a:r>
          </a:p>
          <a:p>
            <a:r>
              <a:rPr lang="en-US" dirty="0"/>
              <a:t>DS = Different Side</a:t>
            </a:r>
          </a:p>
        </p:txBody>
      </p:sp>
      <p:sp>
        <p:nvSpPr>
          <p:cNvPr id="8" name="TextBox 7">
            <a:extLst>
              <a:ext uri="{FF2B5EF4-FFF2-40B4-BE49-F238E27FC236}">
                <a16:creationId xmlns:a16="http://schemas.microsoft.com/office/drawing/2014/main" id="{2FBAC835-DD0A-44CA-9ECE-33F3E9600BEE}"/>
              </a:ext>
            </a:extLst>
          </p:cNvPr>
          <p:cNvSpPr txBox="1"/>
          <p:nvPr/>
        </p:nvSpPr>
        <p:spPr>
          <a:xfrm>
            <a:off x="7793766" y="4358669"/>
            <a:ext cx="1490382" cy="1200329"/>
          </a:xfrm>
          <a:prstGeom prst="rect">
            <a:avLst/>
          </a:prstGeom>
          <a:noFill/>
          <a:ln>
            <a:solidFill>
              <a:schemeClr val="accent4">
                <a:lumMod val="50000"/>
              </a:schemeClr>
            </a:solidFill>
          </a:ln>
        </p:spPr>
        <p:txBody>
          <a:bodyPr wrap="square" rtlCol="0">
            <a:spAutoFit/>
          </a:bodyPr>
          <a:lstStyle/>
          <a:p>
            <a:r>
              <a:rPr lang="en-US" sz="1200" dirty="0"/>
              <a:t>All plays with a WR running a curl route and a Slot Receiver running a fade on the same side of the field vs Cover 1</a:t>
            </a:r>
          </a:p>
        </p:txBody>
      </p:sp>
      <p:cxnSp>
        <p:nvCxnSpPr>
          <p:cNvPr id="10" name="Straight Connector 9">
            <a:extLst>
              <a:ext uri="{FF2B5EF4-FFF2-40B4-BE49-F238E27FC236}">
                <a16:creationId xmlns:a16="http://schemas.microsoft.com/office/drawing/2014/main" id="{8B11CF36-FBF5-4938-AE93-1E3ACCFBA5FE}"/>
              </a:ext>
            </a:extLst>
          </p:cNvPr>
          <p:cNvCxnSpPr>
            <a:cxnSpLocks/>
          </p:cNvCxnSpPr>
          <p:nvPr/>
        </p:nvCxnSpPr>
        <p:spPr>
          <a:xfrm flipH="1" flipV="1">
            <a:off x="7953422" y="3273369"/>
            <a:ext cx="276178" cy="924632"/>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93E6AB2-8ACA-4278-ACFF-38BF4E1C5107}"/>
              </a:ext>
            </a:extLst>
          </p:cNvPr>
          <p:cNvSpPr txBox="1"/>
          <p:nvPr/>
        </p:nvSpPr>
        <p:spPr>
          <a:xfrm>
            <a:off x="1417469" y="4198000"/>
            <a:ext cx="1577657" cy="1200329"/>
          </a:xfrm>
          <a:prstGeom prst="rect">
            <a:avLst/>
          </a:prstGeom>
          <a:noFill/>
          <a:ln>
            <a:solidFill>
              <a:schemeClr val="accent4">
                <a:lumMod val="50000"/>
              </a:schemeClr>
            </a:solidFill>
          </a:ln>
        </p:spPr>
        <p:txBody>
          <a:bodyPr wrap="square" rtlCol="0">
            <a:spAutoFit/>
          </a:bodyPr>
          <a:lstStyle/>
          <a:p>
            <a:r>
              <a:rPr lang="en-US" sz="1200" dirty="0"/>
              <a:t>All plays with two Slot Receivers running curl routes on opposite sides and a WR running a curl as well vs Cover 1</a:t>
            </a:r>
          </a:p>
        </p:txBody>
      </p:sp>
      <p:cxnSp>
        <p:nvCxnSpPr>
          <p:cNvPr id="14" name="Straight Connector 13">
            <a:extLst>
              <a:ext uri="{FF2B5EF4-FFF2-40B4-BE49-F238E27FC236}">
                <a16:creationId xmlns:a16="http://schemas.microsoft.com/office/drawing/2014/main" id="{45091F7C-4F55-48BF-ABBA-C4484453DCEE}"/>
              </a:ext>
            </a:extLst>
          </p:cNvPr>
          <p:cNvCxnSpPr>
            <a:cxnSpLocks/>
          </p:cNvCxnSpPr>
          <p:nvPr/>
        </p:nvCxnSpPr>
        <p:spPr>
          <a:xfrm flipV="1">
            <a:off x="2286000" y="3273368"/>
            <a:ext cx="308352" cy="80411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826D307-8CA2-46C1-B064-CA353F7A88DE}"/>
              </a:ext>
            </a:extLst>
          </p:cNvPr>
          <p:cNvSpPr txBox="1"/>
          <p:nvPr/>
        </p:nvSpPr>
        <p:spPr>
          <a:xfrm>
            <a:off x="9284148" y="782419"/>
            <a:ext cx="274548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Best performer against Cover 1 is a fade route from the slot going over a curl on the outside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makes a lot of sense considering the lone high safety will have a hard time getting over to a fade route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Three curl routes was the worst performer, failing to capitalize on the open space on the sidelines up the field</a:t>
            </a:r>
          </a:p>
        </p:txBody>
      </p:sp>
    </p:spTree>
    <p:extLst>
      <p:ext uri="{BB962C8B-B14F-4D97-AF65-F5344CB8AC3E}">
        <p14:creationId xmlns:p14="http://schemas.microsoft.com/office/powerpoint/2010/main" val="411554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C00F-30E4-49DD-87E9-575A9CB34230}"/>
              </a:ext>
            </a:extLst>
          </p:cNvPr>
          <p:cNvSpPr>
            <a:spLocks noGrp="1"/>
          </p:cNvSpPr>
          <p:nvPr>
            <p:ph type="title"/>
          </p:nvPr>
        </p:nvSpPr>
        <p:spPr/>
        <p:txBody>
          <a:bodyPr/>
          <a:lstStyle/>
          <a:p>
            <a:r>
              <a:rPr lang="en-US" dirty="0"/>
              <a:t>Findings – Cover 2 </a:t>
            </a:r>
          </a:p>
        </p:txBody>
      </p:sp>
      <p:pic>
        <p:nvPicPr>
          <p:cNvPr id="6" name="Content Placeholder 5" descr="Logo&#10;&#10;Description automatically generated with medium confidence">
            <a:extLst>
              <a:ext uri="{FF2B5EF4-FFF2-40B4-BE49-F238E27FC236}">
                <a16:creationId xmlns:a16="http://schemas.microsoft.com/office/drawing/2014/main" id="{7372CDEA-7153-4B8F-A669-7BF5B6CF08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861" y="1606798"/>
            <a:ext cx="8578496" cy="5016715"/>
          </a:xfrm>
        </p:spPr>
      </p:pic>
      <p:sp>
        <p:nvSpPr>
          <p:cNvPr id="8" name="TextBox 7">
            <a:extLst>
              <a:ext uri="{FF2B5EF4-FFF2-40B4-BE49-F238E27FC236}">
                <a16:creationId xmlns:a16="http://schemas.microsoft.com/office/drawing/2014/main" id="{5D8B2761-A9BF-4B85-A2B5-8C55E6CEFB4E}"/>
              </a:ext>
            </a:extLst>
          </p:cNvPr>
          <p:cNvSpPr txBox="1"/>
          <p:nvPr/>
        </p:nvSpPr>
        <p:spPr>
          <a:xfrm>
            <a:off x="9284148" y="782419"/>
            <a:ext cx="2745483" cy="5632311"/>
          </a:xfrm>
          <a:prstGeom prst="rect">
            <a:avLst/>
          </a:prstGeom>
          <a:noFill/>
        </p:spPr>
        <p:txBody>
          <a:bodyPr wrap="square" rtlCol="0">
            <a:spAutoFit/>
          </a:bodyPr>
          <a:lstStyle/>
          <a:p>
            <a:pPr marL="285750" indent="-285750">
              <a:buFont typeface="Arial" panose="020B0604020202020204" pitchFamily="34" charset="0"/>
              <a:buChar char="•"/>
            </a:pPr>
            <a:r>
              <a:rPr lang="en-US" dirty="0"/>
              <a:t>Cover 2 gets beat by curls on the outside and a seam from the slot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all three routes starting vertical, neither safety can commit to the slot receiver and the middle of the field is open for the seam route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worst combination comes from an over ball route and curl from the same side, showing essentially 2 curls struggling against cover 2 as well</a:t>
            </a:r>
          </a:p>
        </p:txBody>
      </p:sp>
    </p:spTree>
    <p:extLst>
      <p:ext uri="{BB962C8B-B14F-4D97-AF65-F5344CB8AC3E}">
        <p14:creationId xmlns:p14="http://schemas.microsoft.com/office/powerpoint/2010/main" val="235901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C00F-30E4-49DD-87E9-575A9CB34230}"/>
              </a:ext>
            </a:extLst>
          </p:cNvPr>
          <p:cNvSpPr>
            <a:spLocks noGrp="1"/>
          </p:cNvSpPr>
          <p:nvPr>
            <p:ph type="title"/>
          </p:nvPr>
        </p:nvSpPr>
        <p:spPr/>
        <p:txBody>
          <a:bodyPr/>
          <a:lstStyle/>
          <a:p>
            <a:r>
              <a:rPr lang="en-US" dirty="0"/>
              <a:t>Findings – Cover 2 - Man</a:t>
            </a:r>
          </a:p>
        </p:txBody>
      </p:sp>
      <p:pic>
        <p:nvPicPr>
          <p:cNvPr id="17" name="Content Placeholder 16" descr="Logo&#10;&#10;Description automatically generated">
            <a:extLst>
              <a:ext uri="{FF2B5EF4-FFF2-40B4-BE49-F238E27FC236}">
                <a16:creationId xmlns:a16="http://schemas.microsoft.com/office/drawing/2014/main" id="{0A92B6D7-DAE2-4D4D-AD42-411695471D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438" y="1585519"/>
            <a:ext cx="8423404" cy="4926017"/>
          </a:xfrm>
        </p:spPr>
      </p:pic>
      <p:sp>
        <p:nvSpPr>
          <p:cNvPr id="18" name="TextBox 17">
            <a:extLst>
              <a:ext uri="{FF2B5EF4-FFF2-40B4-BE49-F238E27FC236}">
                <a16:creationId xmlns:a16="http://schemas.microsoft.com/office/drawing/2014/main" id="{DC1FAA9F-501E-4492-A1C3-D46E4881971E}"/>
              </a:ext>
            </a:extLst>
          </p:cNvPr>
          <p:cNvSpPr txBox="1"/>
          <p:nvPr/>
        </p:nvSpPr>
        <p:spPr>
          <a:xfrm>
            <a:off x="9284148" y="782419"/>
            <a:ext cx="2745483"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Two slants from the same side are able to thrive against man coverage with no zone help over the middle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quarterback can look to one side of the field for a quick throw and only needs one of his receivers to beat their man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Opposite side curls does not fare well against Cover 2 – Man with corners able to press as the safeties watch over top</a:t>
            </a:r>
          </a:p>
        </p:txBody>
      </p:sp>
    </p:spTree>
    <p:extLst>
      <p:ext uri="{BB962C8B-B14F-4D97-AF65-F5344CB8AC3E}">
        <p14:creationId xmlns:p14="http://schemas.microsoft.com/office/powerpoint/2010/main" val="110314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C00F-30E4-49DD-87E9-575A9CB34230}"/>
              </a:ext>
            </a:extLst>
          </p:cNvPr>
          <p:cNvSpPr>
            <a:spLocks noGrp="1"/>
          </p:cNvSpPr>
          <p:nvPr>
            <p:ph type="title"/>
          </p:nvPr>
        </p:nvSpPr>
        <p:spPr/>
        <p:txBody>
          <a:bodyPr/>
          <a:lstStyle/>
          <a:p>
            <a:r>
              <a:rPr lang="en-US" dirty="0"/>
              <a:t>Findings – Cover 3 </a:t>
            </a:r>
          </a:p>
        </p:txBody>
      </p:sp>
      <p:pic>
        <p:nvPicPr>
          <p:cNvPr id="19" name="Content Placeholder 18" descr="Logo&#10;&#10;Description automatically generated">
            <a:extLst>
              <a:ext uri="{FF2B5EF4-FFF2-40B4-BE49-F238E27FC236}">
                <a16:creationId xmlns:a16="http://schemas.microsoft.com/office/drawing/2014/main" id="{259DF492-00B8-44AB-87F9-83FB48B14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041" y="1585519"/>
            <a:ext cx="8391492" cy="4907355"/>
          </a:xfrm>
        </p:spPr>
      </p:pic>
      <p:sp>
        <p:nvSpPr>
          <p:cNvPr id="20" name="TextBox 19">
            <a:extLst>
              <a:ext uri="{FF2B5EF4-FFF2-40B4-BE49-F238E27FC236}">
                <a16:creationId xmlns:a16="http://schemas.microsoft.com/office/drawing/2014/main" id="{890502B0-BC1F-4E6C-890D-2F0C7EE0BAC3}"/>
              </a:ext>
            </a:extLst>
          </p:cNvPr>
          <p:cNvSpPr txBox="1"/>
          <p:nvPr/>
        </p:nvSpPr>
        <p:spPr>
          <a:xfrm>
            <a:off x="9284148" y="782419"/>
            <a:ext cx="274548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TE Corner and RB Flat combination are able to exploit Cover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3 men deep the defense may only have one man guarding the shallow sideline and he has to pick between the TE or RB, leaving one open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Two outside curls with a slot fade does not work well against Cover 3 with safeties guarding both deep sidelines</a:t>
            </a:r>
          </a:p>
        </p:txBody>
      </p:sp>
    </p:spTree>
    <p:extLst>
      <p:ext uri="{BB962C8B-B14F-4D97-AF65-F5344CB8AC3E}">
        <p14:creationId xmlns:p14="http://schemas.microsoft.com/office/powerpoint/2010/main" val="186258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C00F-30E4-49DD-87E9-575A9CB34230}"/>
              </a:ext>
            </a:extLst>
          </p:cNvPr>
          <p:cNvSpPr>
            <a:spLocks noGrp="1"/>
          </p:cNvSpPr>
          <p:nvPr>
            <p:ph type="title"/>
          </p:nvPr>
        </p:nvSpPr>
        <p:spPr/>
        <p:txBody>
          <a:bodyPr/>
          <a:lstStyle/>
          <a:p>
            <a:r>
              <a:rPr lang="en-US" dirty="0"/>
              <a:t>Findings – Cover 4 </a:t>
            </a:r>
          </a:p>
        </p:txBody>
      </p:sp>
      <p:pic>
        <p:nvPicPr>
          <p:cNvPr id="6" name="Content Placeholder 5" descr="Logo&#10;&#10;Description automatically generated">
            <a:extLst>
              <a:ext uri="{FF2B5EF4-FFF2-40B4-BE49-F238E27FC236}">
                <a16:creationId xmlns:a16="http://schemas.microsoft.com/office/drawing/2014/main" id="{193748EF-E6C2-4C0A-9EDE-2DBAAF855B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971" y="1690688"/>
            <a:ext cx="8580899" cy="5018120"/>
          </a:xfrm>
        </p:spPr>
      </p:pic>
      <p:sp>
        <p:nvSpPr>
          <p:cNvPr id="8" name="TextBox 7">
            <a:extLst>
              <a:ext uri="{FF2B5EF4-FFF2-40B4-BE49-F238E27FC236}">
                <a16:creationId xmlns:a16="http://schemas.microsoft.com/office/drawing/2014/main" id="{F766C5C2-60B5-46BD-B125-C80CABF00428}"/>
              </a:ext>
            </a:extLst>
          </p:cNvPr>
          <p:cNvSpPr txBox="1"/>
          <p:nvPr/>
        </p:nvSpPr>
        <p:spPr>
          <a:xfrm>
            <a:off x="9284148" y="782419"/>
            <a:ext cx="274548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Three slants against cover 4 is a mismatch for the offense, with so many men deep, its easy to complete the short quick pass and get the receiver into open space</a:t>
            </a:r>
          </a:p>
          <a:p>
            <a:endParaRPr lang="en-US" dirty="0"/>
          </a:p>
          <a:p>
            <a:pPr marL="285750" indent="-285750">
              <a:buFont typeface="Arial" panose="020B0604020202020204" pitchFamily="34" charset="0"/>
              <a:buChar char="•"/>
            </a:pPr>
            <a:r>
              <a:rPr lang="en-US" dirty="0"/>
              <a:t>Three curls is once again the worst performer, not being able to take advantage of the gaps left by the zone coverage</a:t>
            </a:r>
          </a:p>
        </p:txBody>
      </p:sp>
    </p:spTree>
    <p:extLst>
      <p:ext uri="{BB962C8B-B14F-4D97-AF65-F5344CB8AC3E}">
        <p14:creationId xmlns:p14="http://schemas.microsoft.com/office/powerpoint/2010/main" val="13037392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166</TotalTime>
  <Words>1204</Words>
  <Application>Microsoft Office PowerPoint</Application>
  <PresentationFormat>Widescreen</PresentationFormat>
  <Paragraphs>174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Franklin Gothic Book</vt:lpstr>
      <vt:lpstr>Crop</vt:lpstr>
      <vt:lpstr>Evaluating Route Combinations with Association Rules</vt:lpstr>
      <vt:lpstr>Premise and Assumptions </vt:lpstr>
      <vt:lpstr>Association Rules – An Example</vt:lpstr>
      <vt:lpstr>Association Rules</vt:lpstr>
      <vt:lpstr>Findings – Cover 1 </vt:lpstr>
      <vt:lpstr>Findings – Cover 2 </vt:lpstr>
      <vt:lpstr>Findings – Cover 2 - Man</vt:lpstr>
      <vt:lpstr>Findings – Cover 3 </vt:lpstr>
      <vt:lpstr>Findings – Cover 4 </vt:lpstr>
      <vt:lpstr>Conclusion</vt:lpstr>
      <vt:lpstr>Limitations and 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Route Combinations with Association Rules</dc:title>
  <dc:creator>Scott Fields</dc:creator>
  <cp:lastModifiedBy>Scott Fields</cp:lastModifiedBy>
  <cp:revision>1</cp:revision>
  <dcterms:created xsi:type="dcterms:W3CDTF">2021-07-26T01:09:02Z</dcterms:created>
  <dcterms:modified xsi:type="dcterms:W3CDTF">2021-07-26T03:55:27Z</dcterms:modified>
</cp:coreProperties>
</file>