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78" r:id="rId11"/>
    <p:sldId id="266" r:id="rId12"/>
    <p:sldId id="267" r:id="rId13"/>
    <p:sldId id="277" r:id="rId14"/>
    <p:sldId id="280" r:id="rId15"/>
    <p:sldId id="282" r:id="rId16"/>
    <p:sldId id="279" r:id="rId17"/>
    <p:sldId id="28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AEC1D7-378D-4BB8-8131-26B17AFCD208}"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4382D-DFC7-411C-B48E-C72BADCED13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2731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AEC1D7-378D-4BB8-8131-26B17AFCD208}"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4382D-DFC7-411C-B48E-C72BADCED139}" type="slidenum">
              <a:rPr lang="en-US" smtClean="0"/>
              <a:t>‹#›</a:t>
            </a:fld>
            <a:endParaRPr lang="en-US"/>
          </a:p>
        </p:txBody>
      </p:sp>
    </p:spTree>
    <p:extLst>
      <p:ext uri="{BB962C8B-B14F-4D97-AF65-F5344CB8AC3E}">
        <p14:creationId xmlns:p14="http://schemas.microsoft.com/office/powerpoint/2010/main" val="76487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AEC1D7-378D-4BB8-8131-26B17AFCD208}"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4382D-DFC7-411C-B48E-C72BADCED139}" type="slidenum">
              <a:rPr lang="en-US" smtClean="0"/>
              <a:t>‹#›</a:t>
            </a:fld>
            <a:endParaRPr lang="en-US"/>
          </a:p>
        </p:txBody>
      </p:sp>
    </p:spTree>
    <p:extLst>
      <p:ext uri="{BB962C8B-B14F-4D97-AF65-F5344CB8AC3E}">
        <p14:creationId xmlns:p14="http://schemas.microsoft.com/office/powerpoint/2010/main" val="2346502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AEC1D7-378D-4BB8-8131-26B17AFCD208}"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4382D-DFC7-411C-B48E-C72BADCED139}" type="slidenum">
              <a:rPr lang="en-US" smtClean="0"/>
              <a:t>‹#›</a:t>
            </a:fld>
            <a:endParaRPr lang="en-US"/>
          </a:p>
        </p:txBody>
      </p:sp>
    </p:spTree>
    <p:extLst>
      <p:ext uri="{BB962C8B-B14F-4D97-AF65-F5344CB8AC3E}">
        <p14:creationId xmlns:p14="http://schemas.microsoft.com/office/powerpoint/2010/main" val="3877010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AEC1D7-378D-4BB8-8131-26B17AFCD208}"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4382D-DFC7-411C-B48E-C72BADCED13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214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AEC1D7-378D-4BB8-8131-26B17AFCD208}" type="datetimeFigureOut">
              <a:rPr lang="en-US" smtClean="0"/>
              <a:t>7/20/2021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4382D-DFC7-411C-B48E-C72BADCED139}" type="slidenum">
              <a:rPr lang="en-US" smtClean="0"/>
              <a:t>‹#›</a:t>
            </a:fld>
            <a:endParaRPr lang="en-US"/>
          </a:p>
        </p:txBody>
      </p:sp>
    </p:spTree>
    <p:extLst>
      <p:ext uri="{BB962C8B-B14F-4D97-AF65-F5344CB8AC3E}">
        <p14:creationId xmlns:p14="http://schemas.microsoft.com/office/powerpoint/2010/main" val="2351670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AEC1D7-378D-4BB8-8131-26B17AFCD208}" type="datetimeFigureOut">
              <a:rPr lang="en-US" smtClean="0"/>
              <a:t>7/20/2021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E4382D-DFC7-411C-B48E-C72BADCED139}" type="slidenum">
              <a:rPr lang="en-US" smtClean="0"/>
              <a:t>‹#›</a:t>
            </a:fld>
            <a:endParaRPr lang="en-US"/>
          </a:p>
        </p:txBody>
      </p:sp>
    </p:spTree>
    <p:extLst>
      <p:ext uri="{BB962C8B-B14F-4D97-AF65-F5344CB8AC3E}">
        <p14:creationId xmlns:p14="http://schemas.microsoft.com/office/powerpoint/2010/main" val="3364609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AEC1D7-378D-4BB8-8131-26B17AFCD208}" type="datetimeFigureOut">
              <a:rPr lang="en-US" smtClean="0"/>
              <a:t>7/20/2021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E4382D-DFC7-411C-B48E-C72BADCED139}" type="slidenum">
              <a:rPr lang="en-US" smtClean="0"/>
              <a:t>‹#›</a:t>
            </a:fld>
            <a:endParaRPr lang="en-US"/>
          </a:p>
        </p:txBody>
      </p:sp>
    </p:spTree>
    <p:extLst>
      <p:ext uri="{BB962C8B-B14F-4D97-AF65-F5344CB8AC3E}">
        <p14:creationId xmlns:p14="http://schemas.microsoft.com/office/powerpoint/2010/main" val="4061690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6AEC1D7-378D-4BB8-8131-26B17AFCD208}" type="datetimeFigureOut">
              <a:rPr lang="en-US" smtClean="0"/>
              <a:t>7/20/2021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2E4382D-DFC7-411C-B48E-C72BADCED139}" type="slidenum">
              <a:rPr lang="en-US" smtClean="0"/>
              <a:t>‹#›</a:t>
            </a:fld>
            <a:endParaRPr lang="en-US"/>
          </a:p>
        </p:txBody>
      </p:sp>
    </p:spTree>
    <p:extLst>
      <p:ext uri="{BB962C8B-B14F-4D97-AF65-F5344CB8AC3E}">
        <p14:creationId xmlns:p14="http://schemas.microsoft.com/office/powerpoint/2010/main" val="3687116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6AEC1D7-378D-4BB8-8131-26B17AFCD208}" type="datetimeFigureOut">
              <a:rPr lang="en-US" smtClean="0"/>
              <a:t>7/20/2021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2E4382D-DFC7-411C-B48E-C72BADCED139}" type="slidenum">
              <a:rPr lang="en-US" smtClean="0"/>
              <a:t>‹#›</a:t>
            </a:fld>
            <a:endParaRPr lang="en-US"/>
          </a:p>
        </p:txBody>
      </p:sp>
    </p:spTree>
    <p:extLst>
      <p:ext uri="{BB962C8B-B14F-4D97-AF65-F5344CB8AC3E}">
        <p14:creationId xmlns:p14="http://schemas.microsoft.com/office/powerpoint/2010/main" val="3459295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AEC1D7-378D-4BB8-8131-26B17AFCD208}" type="datetimeFigureOut">
              <a:rPr lang="en-US" smtClean="0"/>
              <a:t>7/20/2021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4382D-DFC7-411C-B48E-C72BADCED139}" type="slidenum">
              <a:rPr lang="en-US" smtClean="0"/>
              <a:t>‹#›</a:t>
            </a:fld>
            <a:endParaRPr lang="en-US"/>
          </a:p>
        </p:txBody>
      </p:sp>
    </p:spTree>
    <p:extLst>
      <p:ext uri="{BB962C8B-B14F-4D97-AF65-F5344CB8AC3E}">
        <p14:creationId xmlns:p14="http://schemas.microsoft.com/office/powerpoint/2010/main" val="32269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6AEC1D7-378D-4BB8-8131-26B17AFCD208}" type="datetimeFigureOut">
              <a:rPr lang="en-US" smtClean="0"/>
              <a:t>7/20/2021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2E4382D-DFC7-411C-B48E-C72BADCED13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8332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37727-8F48-4FD5-9559-1E7ACED4AD05}"/>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Sports Info Solutions Analytics Challenge</a:t>
            </a:r>
          </a:p>
        </p:txBody>
      </p:sp>
      <p:sp>
        <p:nvSpPr>
          <p:cNvPr id="3" name="Subtitle 2">
            <a:extLst>
              <a:ext uri="{FF2B5EF4-FFF2-40B4-BE49-F238E27FC236}">
                <a16:creationId xmlns:a16="http://schemas.microsoft.com/office/drawing/2014/main" id="{7489EC2F-ABD0-42C4-A387-9604434BE829}"/>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Joseph Chernak-General Track Entry</a:t>
            </a:r>
          </a:p>
        </p:txBody>
      </p:sp>
    </p:spTree>
    <p:extLst>
      <p:ext uri="{BB962C8B-B14F-4D97-AF65-F5344CB8AC3E}">
        <p14:creationId xmlns:p14="http://schemas.microsoft.com/office/powerpoint/2010/main" val="29267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A9B9-D1D0-4B4C-9930-2E231B233190}"/>
              </a:ext>
            </a:extLst>
          </p:cNvPr>
          <p:cNvSpPr>
            <a:spLocks noGrp="1"/>
          </p:cNvSpPr>
          <p:nvPr>
            <p:ph type="title"/>
          </p:nvPr>
        </p:nvSpPr>
        <p:spPr/>
        <p:txBody>
          <a:bodyPr>
            <a:normAutofit/>
          </a:bodyPr>
          <a:lstStyle/>
          <a:p>
            <a:r>
              <a:rPr lang="en-US" sz="4100">
                <a:latin typeface="Times New Roman" panose="02020603050405020304" pitchFamily="18" charset="0"/>
                <a:cs typeface="Times New Roman" panose="02020603050405020304" pitchFamily="18" charset="0"/>
              </a:rPr>
              <a:t>Mixed Model to Estimate Probability of Completion</a:t>
            </a:r>
            <a:endParaRPr lang="en-US" sz="41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AC9CB5-20F2-4BF4-9DE6-58992EFCC8F5}"/>
              </a:ext>
            </a:extLst>
          </p:cNvPr>
          <p:cNvSpPr>
            <a:spLocks noGrp="1"/>
          </p:cNvSpPr>
          <p:nvPr>
            <p:ph idx="1"/>
          </p:nvPr>
        </p:nvSpPr>
        <p:spPr/>
        <p:txBody>
          <a:bodyPr>
            <a:normAutofit/>
          </a:bodyPr>
          <a:lstStyle/>
          <a:p>
            <a:r>
              <a:rPr lang="en-US" sz="1900" dirty="0">
                <a:latin typeface="Times New Roman" panose="02020603050405020304" pitchFamily="18" charset="0"/>
                <a:cs typeface="Times New Roman" panose="02020603050405020304" pitchFamily="18" charset="0"/>
              </a:rPr>
              <a:t>With our EB estimates in hand, I used a mixed effect GAM to estimate the individual probability of completion for each route combo. I fit the following model which uses a smoothing spline on throw depth and accounts for situation factors that effect completion percentage. </a:t>
            </a:r>
          </a:p>
          <a:p>
            <a:endParaRPr lang="en-US" sz="19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4268E1D-74CF-4D76-8EE5-772DF051579F}"/>
              </a:ext>
            </a:extLst>
          </p:cNvPr>
          <p:cNvPicPr>
            <a:picLocks noChangeAspect="1"/>
          </p:cNvPicPr>
          <p:nvPr/>
        </p:nvPicPr>
        <p:blipFill>
          <a:blip r:embed="rId2"/>
          <a:stretch>
            <a:fillRect/>
          </a:stretch>
        </p:blipFill>
        <p:spPr>
          <a:xfrm>
            <a:off x="2948085" y="2904055"/>
            <a:ext cx="5829300" cy="2524125"/>
          </a:xfrm>
          <a:prstGeom prst="rect">
            <a:avLst/>
          </a:prstGeom>
        </p:spPr>
      </p:pic>
    </p:spTree>
    <p:extLst>
      <p:ext uri="{BB962C8B-B14F-4D97-AF65-F5344CB8AC3E}">
        <p14:creationId xmlns:p14="http://schemas.microsoft.com/office/powerpoint/2010/main" val="3759786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2AACC-CA0F-4F80-87C5-C579F6688CE2}"/>
              </a:ext>
            </a:extLst>
          </p:cNvPr>
          <p:cNvSpPr>
            <a:spLocks noGrp="1"/>
          </p:cNvSpPr>
          <p:nvPr>
            <p:ph type="title"/>
          </p:nvPr>
        </p:nvSpPr>
        <p:spPr>
          <a:xfrm>
            <a:off x="7859485" y="634946"/>
            <a:ext cx="3690257" cy="1450757"/>
          </a:xfrm>
        </p:spPr>
        <p:txBody>
          <a:bodyPr>
            <a:normAutofit fontScale="90000"/>
          </a:bodyPr>
          <a:lstStyle/>
          <a:p>
            <a:r>
              <a:rPr lang="en-US" sz="3400" dirty="0">
                <a:latin typeface="Times New Roman" panose="02020603050405020304" pitchFamily="18" charset="0"/>
                <a:cs typeface="Times New Roman" panose="02020603050405020304" pitchFamily="18" charset="0"/>
              </a:rPr>
              <a:t>Mixed Model Estimate of Completion Percentage</a:t>
            </a:r>
          </a:p>
        </p:txBody>
      </p:sp>
      <p:pic>
        <p:nvPicPr>
          <p:cNvPr id="9" name="Content Placeholder 8">
            <a:extLst>
              <a:ext uri="{FF2B5EF4-FFF2-40B4-BE49-F238E27FC236}">
                <a16:creationId xmlns:a16="http://schemas.microsoft.com/office/drawing/2014/main" id="{69C46C48-7FAE-499A-97D7-D91A95A075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4000" y="878854"/>
            <a:ext cx="6909798" cy="4836858"/>
          </a:xfrm>
          <a:prstGeom prst="rect">
            <a:avLst/>
          </a:prstGeom>
        </p:spPr>
      </p:pic>
      <p:cxnSp>
        <p:nvCxnSpPr>
          <p:cNvPr id="18"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D617E2B7-9467-4B2D-B136-704A738D5A02}"/>
              </a:ext>
            </a:extLst>
          </p:cNvPr>
          <p:cNvSpPr>
            <a:spLocks noGrp="1"/>
          </p:cNvSpPr>
          <p:nvPr>
            <p:ph idx="1"/>
          </p:nvPr>
        </p:nvSpPr>
        <p:spPr>
          <a:xfrm>
            <a:off x="7859485" y="2198914"/>
            <a:ext cx="3690257" cy="3670180"/>
          </a:xfrm>
        </p:spPr>
        <p:txBody>
          <a:bodyPr>
            <a:normAutofit/>
          </a:bodyPr>
          <a:lstStyle/>
          <a:p>
            <a:r>
              <a:rPr lang="en-US" dirty="0"/>
              <a:t>After modeling the individual probability of completion for each route combo, we can plot their estimate and confidence intervals against specific coverages.</a:t>
            </a:r>
          </a:p>
          <a:p>
            <a:r>
              <a:rPr lang="en-US" dirty="0"/>
              <a:t>For Cover 3, the “Curl – Swing” has the highest completion percentage probability but there is a high degree of uncertainty in our estimate. This is because of the relatively small sample (1 season).</a:t>
            </a:r>
          </a:p>
        </p:txBody>
      </p:sp>
      <p:sp>
        <p:nvSpPr>
          <p:cNvPr id="20"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2644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2AACC-CA0F-4F80-87C5-C579F6688CE2}"/>
              </a:ext>
            </a:extLst>
          </p:cNvPr>
          <p:cNvSpPr>
            <a:spLocks noGrp="1"/>
          </p:cNvSpPr>
          <p:nvPr>
            <p:ph type="title"/>
          </p:nvPr>
        </p:nvSpPr>
        <p:spPr>
          <a:xfrm>
            <a:off x="7859485" y="634946"/>
            <a:ext cx="3690257" cy="1450757"/>
          </a:xfrm>
        </p:spPr>
        <p:txBody>
          <a:bodyPr>
            <a:normAutofit fontScale="90000"/>
          </a:bodyPr>
          <a:lstStyle/>
          <a:p>
            <a:r>
              <a:rPr lang="en-US" sz="3400" dirty="0">
                <a:latin typeface="Times New Roman" panose="02020603050405020304" pitchFamily="18" charset="0"/>
                <a:cs typeface="Times New Roman" panose="02020603050405020304" pitchFamily="18" charset="0"/>
              </a:rPr>
              <a:t>How the Popular “Curl – Flat” Fairs Against Different Coverages</a:t>
            </a:r>
          </a:p>
        </p:txBody>
      </p:sp>
      <p:pic>
        <p:nvPicPr>
          <p:cNvPr id="9" name="Content Placeholder 8">
            <a:extLst>
              <a:ext uri="{FF2B5EF4-FFF2-40B4-BE49-F238E27FC236}">
                <a16:creationId xmlns:a16="http://schemas.microsoft.com/office/drawing/2014/main" id="{69C46C48-7FAE-499A-97D7-D91A95A075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4000" y="878854"/>
            <a:ext cx="6909797" cy="4836858"/>
          </a:xfrm>
          <a:prstGeom prst="rect">
            <a:avLst/>
          </a:prstGeom>
        </p:spPr>
      </p:pic>
      <p:cxnSp>
        <p:nvCxnSpPr>
          <p:cNvPr id="18"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D617E2B7-9467-4B2D-B136-704A738D5A02}"/>
              </a:ext>
            </a:extLst>
          </p:cNvPr>
          <p:cNvSpPr>
            <a:spLocks noGrp="1"/>
          </p:cNvSpPr>
          <p:nvPr>
            <p:ph idx="1"/>
          </p:nvPr>
        </p:nvSpPr>
        <p:spPr>
          <a:xfrm>
            <a:off x="7859485" y="2198914"/>
            <a:ext cx="3690257" cy="3670180"/>
          </a:xfrm>
        </p:spPr>
        <p:txBody>
          <a:bodyPr>
            <a:normAutofit/>
          </a:bodyPr>
          <a:lstStyle/>
          <a:p>
            <a:r>
              <a:rPr lang="en-US" dirty="0"/>
              <a:t>We can examine the completion percentage of the “Curl – Flat” route combo against each coverage in the data set. It is most effective against Cover 3.</a:t>
            </a:r>
          </a:p>
        </p:txBody>
      </p:sp>
      <p:sp>
        <p:nvSpPr>
          <p:cNvPr id="20"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14500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766E0-B493-46A1-B809-E6B1576FB3F3}"/>
              </a:ext>
            </a:extLst>
          </p:cNvPr>
          <p:cNvSpPr>
            <a:spLocks noGrp="1"/>
          </p:cNvSpPr>
          <p:nvPr>
            <p:ph type="title"/>
          </p:nvPr>
        </p:nvSpPr>
        <p:spPr/>
        <p:txBody>
          <a:bodyPr/>
          <a:lstStyle/>
          <a:p>
            <a:r>
              <a:rPr lang="en-US" dirty="0"/>
              <a:t>Estimating EPA with Mixed Modeling</a:t>
            </a:r>
          </a:p>
        </p:txBody>
      </p:sp>
      <p:sp>
        <p:nvSpPr>
          <p:cNvPr id="3" name="Content Placeholder 2">
            <a:extLst>
              <a:ext uri="{FF2B5EF4-FFF2-40B4-BE49-F238E27FC236}">
                <a16:creationId xmlns:a16="http://schemas.microsoft.com/office/drawing/2014/main" id="{19274803-1A9A-4698-93D4-C9A12EF996EE}"/>
              </a:ext>
            </a:extLst>
          </p:cNvPr>
          <p:cNvSpPr>
            <a:spLocks noGrp="1"/>
          </p:cNvSpPr>
          <p:nvPr>
            <p:ph idx="1"/>
          </p:nvPr>
        </p:nvSpPr>
        <p:spPr/>
        <p:txBody>
          <a:bodyPr/>
          <a:lstStyle/>
          <a:p>
            <a:r>
              <a:rPr lang="en-US" dirty="0"/>
              <a:t>Using brms in R, we can build a simple multilevel, mixed model that estimates a route combo contribution to EPA after controlling for who the QB is and what coverage was called.</a:t>
            </a:r>
          </a:p>
          <a:p>
            <a:r>
              <a:rPr lang="en-US" dirty="0"/>
              <a:t>This model uses a Student T distribution to account for the unusual distribution of EPA. I further set the delta to .99 to avoid divergent transitions.</a:t>
            </a:r>
          </a:p>
        </p:txBody>
      </p:sp>
      <p:pic>
        <p:nvPicPr>
          <p:cNvPr id="6" name="Picture 5">
            <a:extLst>
              <a:ext uri="{FF2B5EF4-FFF2-40B4-BE49-F238E27FC236}">
                <a16:creationId xmlns:a16="http://schemas.microsoft.com/office/drawing/2014/main" id="{655110F0-25C4-4F3A-A34D-AAC7563A6274}"/>
              </a:ext>
            </a:extLst>
          </p:cNvPr>
          <p:cNvPicPr>
            <a:picLocks noChangeAspect="1"/>
          </p:cNvPicPr>
          <p:nvPr/>
        </p:nvPicPr>
        <p:blipFill>
          <a:blip r:embed="rId2"/>
          <a:stretch>
            <a:fillRect/>
          </a:stretch>
        </p:blipFill>
        <p:spPr>
          <a:xfrm>
            <a:off x="3767137" y="3314489"/>
            <a:ext cx="4657725" cy="1085850"/>
          </a:xfrm>
          <a:prstGeom prst="rect">
            <a:avLst/>
          </a:prstGeom>
        </p:spPr>
      </p:pic>
    </p:spTree>
    <p:extLst>
      <p:ext uri="{BB962C8B-B14F-4D97-AF65-F5344CB8AC3E}">
        <p14:creationId xmlns:p14="http://schemas.microsoft.com/office/powerpoint/2010/main" val="385291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2AACC-CA0F-4F80-87C5-C579F6688CE2}"/>
              </a:ext>
            </a:extLst>
          </p:cNvPr>
          <p:cNvSpPr>
            <a:spLocks noGrp="1"/>
          </p:cNvSpPr>
          <p:nvPr>
            <p:ph type="title"/>
          </p:nvPr>
        </p:nvSpPr>
        <p:spPr>
          <a:xfrm>
            <a:off x="7859485" y="634946"/>
            <a:ext cx="3690257" cy="1450757"/>
          </a:xfrm>
        </p:spPr>
        <p:txBody>
          <a:bodyPr>
            <a:normAutofit/>
          </a:bodyPr>
          <a:lstStyle/>
          <a:p>
            <a:r>
              <a:rPr lang="en-US" sz="3400" dirty="0">
                <a:latin typeface="Times New Roman" panose="02020603050405020304" pitchFamily="18" charset="0"/>
                <a:cs typeface="Times New Roman" panose="02020603050405020304" pitchFamily="18" charset="0"/>
              </a:rPr>
              <a:t>EPA Results</a:t>
            </a:r>
          </a:p>
        </p:txBody>
      </p:sp>
      <p:pic>
        <p:nvPicPr>
          <p:cNvPr id="9" name="Content Placeholder 8">
            <a:extLst>
              <a:ext uri="{FF2B5EF4-FFF2-40B4-BE49-F238E27FC236}">
                <a16:creationId xmlns:a16="http://schemas.microsoft.com/office/drawing/2014/main" id="{69C46C48-7FAE-499A-97D7-D91A95A075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4000" y="878854"/>
            <a:ext cx="6909797" cy="4836857"/>
          </a:xfrm>
          <a:prstGeom prst="rect">
            <a:avLst/>
          </a:prstGeom>
        </p:spPr>
      </p:pic>
      <p:cxnSp>
        <p:nvCxnSpPr>
          <p:cNvPr id="18"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D617E2B7-9467-4B2D-B136-704A738D5A02}"/>
              </a:ext>
            </a:extLst>
          </p:cNvPr>
          <p:cNvSpPr>
            <a:spLocks noGrp="1"/>
          </p:cNvSpPr>
          <p:nvPr>
            <p:ph idx="1"/>
          </p:nvPr>
        </p:nvSpPr>
        <p:spPr>
          <a:xfrm>
            <a:off x="7859485" y="2198914"/>
            <a:ext cx="3690257" cy="3670180"/>
          </a:xfrm>
        </p:spPr>
        <p:txBody>
          <a:bodyPr>
            <a:normAutofit/>
          </a:bodyPr>
          <a:lstStyle/>
          <a:p>
            <a:r>
              <a:rPr lang="en-US" dirty="0"/>
              <a:t>After setting a minimum attempt threshold on each route combo (min. 10 attempts) we can observe the top 15 route combos against cover 3 according to the model.</a:t>
            </a:r>
          </a:p>
          <a:p>
            <a:r>
              <a:rPr lang="en-US" dirty="0"/>
              <a:t>Most estimates are close to 0 and have a wide range of uncertainty.</a:t>
            </a:r>
          </a:p>
          <a:p>
            <a:r>
              <a:rPr lang="en-US" dirty="0"/>
              <a:t>Unsurprisingly, the “Go – Seam” has the highest EPA against Cover 3.</a:t>
            </a:r>
          </a:p>
        </p:txBody>
      </p:sp>
      <p:sp>
        <p:nvSpPr>
          <p:cNvPr id="20"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9342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2AACC-CA0F-4F80-87C5-C579F6688CE2}"/>
              </a:ext>
            </a:extLst>
          </p:cNvPr>
          <p:cNvSpPr>
            <a:spLocks noGrp="1"/>
          </p:cNvSpPr>
          <p:nvPr>
            <p:ph type="title"/>
          </p:nvPr>
        </p:nvSpPr>
        <p:spPr>
          <a:xfrm>
            <a:off x="7859485" y="634946"/>
            <a:ext cx="3690257" cy="1450757"/>
          </a:xfrm>
        </p:spPr>
        <p:txBody>
          <a:bodyPr>
            <a:normAutofit/>
          </a:bodyPr>
          <a:lstStyle/>
          <a:p>
            <a:r>
              <a:rPr lang="en-US" sz="3400" dirty="0">
                <a:latin typeface="Times New Roman" panose="02020603050405020304" pitchFamily="18" charset="0"/>
                <a:cs typeface="Times New Roman" panose="02020603050405020304" pitchFamily="18" charset="0"/>
              </a:rPr>
              <a:t>EPA Results Continued</a:t>
            </a:r>
          </a:p>
        </p:txBody>
      </p:sp>
      <p:pic>
        <p:nvPicPr>
          <p:cNvPr id="9" name="Content Placeholder 8">
            <a:extLst>
              <a:ext uri="{FF2B5EF4-FFF2-40B4-BE49-F238E27FC236}">
                <a16:creationId xmlns:a16="http://schemas.microsoft.com/office/drawing/2014/main" id="{69C46C48-7FAE-499A-97D7-D91A95A075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4000" y="878854"/>
            <a:ext cx="6909796" cy="4836857"/>
          </a:xfrm>
          <a:prstGeom prst="rect">
            <a:avLst/>
          </a:prstGeom>
        </p:spPr>
      </p:pic>
      <p:cxnSp>
        <p:nvCxnSpPr>
          <p:cNvPr id="18"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D617E2B7-9467-4B2D-B136-704A738D5A02}"/>
              </a:ext>
            </a:extLst>
          </p:cNvPr>
          <p:cNvSpPr>
            <a:spLocks noGrp="1"/>
          </p:cNvSpPr>
          <p:nvPr>
            <p:ph idx="1"/>
          </p:nvPr>
        </p:nvSpPr>
        <p:spPr>
          <a:xfrm>
            <a:off x="7859485" y="2198914"/>
            <a:ext cx="3690257" cy="3670180"/>
          </a:xfrm>
        </p:spPr>
        <p:txBody>
          <a:bodyPr>
            <a:normAutofit/>
          </a:bodyPr>
          <a:lstStyle/>
          <a:p>
            <a:r>
              <a:rPr lang="en-US" dirty="0"/>
              <a:t>We can further plot each route combo – coverage scheme estimate of completion percentage and EPA to see how using two metrics to rank route combos filters out combos with a high CP but a low EPA or vice versa. </a:t>
            </a:r>
          </a:p>
        </p:txBody>
      </p:sp>
      <p:sp>
        <p:nvSpPr>
          <p:cNvPr id="20"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15885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5958DBC-F4DA-42A8-8C52-860179790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17D9C8-699D-4264-BA7C-935C365FA725}"/>
              </a:ext>
            </a:extLst>
          </p:cNvPr>
          <p:cNvSpPr>
            <a:spLocks noGrp="1"/>
          </p:cNvSpPr>
          <p:nvPr>
            <p:ph type="title"/>
          </p:nvPr>
        </p:nvSpPr>
        <p:spPr>
          <a:xfrm>
            <a:off x="6913984" y="634946"/>
            <a:ext cx="4635758" cy="1450757"/>
          </a:xfrm>
        </p:spPr>
        <p:txBody>
          <a:bodyPr>
            <a:normAutofit/>
          </a:bodyPr>
          <a:lstStyle/>
          <a:p>
            <a:r>
              <a:rPr lang="en-US" dirty="0"/>
              <a:t>Our Best Route Combos</a:t>
            </a:r>
          </a:p>
        </p:txBody>
      </p:sp>
      <p:pic>
        <p:nvPicPr>
          <p:cNvPr id="14" name="Picture 13" descr="Chart, table, treemap chart&#10;&#10;Description automatically generated">
            <a:extLst>
              <a:ext uri="{FF2B5EF4-FFF2-40B4-BE49-F238E27FC236}">
                <a16:creationId xmlns:a16="http://schemas.microsoft.com/office/drawing/2014/main" id="{47879954-6AA9-464E-AE92-7F602FB55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56" y="634946"/>
            <a:ext cx="3536955" cy="5126024"/>
          </a:xfrm>
          <a:prstGeom prst="rect">
            <a:avLst/>
          </a:prstGeom>
        </p:spPr>
      </p:pic>
      <p:cxnSp>
        <p:nvCxnSpPr>
          <p:cNvPr id="21" name="Straight Connector 20">
            <a:extLst>
              <a:ext uri="{FF2B5EF4-FFF2-40B4-BE49-F238E27FC236}">
                <a16:creationId xmlns:a16="http://schemas.microsoft.com/office/drawing/2014/main" id="{79FCC9A9-2031-4283-9B27-34B62BB7F3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Chart, table, treemap chart&#10;&#10;Description automatically generated">
            <a:extLst>
              <a:ext uri="{FF2B5EF4-FFF2-40B4-BE49-F238E27FC236}">
                <a16:creationId xmlns:a16="http://schemas.microsoft.com/office/drawing/2014/main" id="{5A5693C9-F3FD-46AC-926F-BA5861A00E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7581" y="634946"/>
            <a:ext cx="3020871" cy="5299775"/>
          </a:xfrm>
          <a:prstGeom prst="rect">
            <a:avLst/>
          </a:prstGeom>
        </p:spPr>
      </p:pic>
      <p:sp>
        <p:nvSpPr>
          <p:cNvPr id="3" name="Content Placeholder 2">
            <a:extLst>
              <a:ext uri="{FF2B5EF4-FFF2-40B4-BE49-F238E27FC236}">
                <a16:creationId xmlns:a16="http://schemas.microsoft.com/office/drawing/2014/main" id="{2983030E-9F91-4D86-B1AB-8C6AC9D2A123}"/>
              </a:ext>
            </a:extLst>
          </p:cNvPr>
          <p:cNvSpPr>
            <a:spLocks noGrp="1"/>
          </p:cNvSpPr>
          <p:nvPr>
            <p:ph idx="1"/>
          </p:nvPr>
        </p:nvSpPr>
        <p:spPr>
          <a:xfrm>
            <a:off x="6913984" y="2198914"/>
            <a:ext cx="4635758" cy="3670180"/>
          </a:xfrm>
        </p:spPr>
        <p:txBody>
          <a:bodyPr>
            <a:normAutofit/>
          </a:bodyPr>
          <a:lstStyle/>
          <a:p>
            <a:r>
              <a:rPr lang="en-US" dirty="0"/>
              <a:t>We can observe the best route combos against each coverage by looking at the mixed model estimates of completion percentage and EPA in table form. </a:t>
            </a:r>
          </a:p>
          <a:p>
            <a:endParaRPr lang="en-US" dirty="0"/>
          </a:p>
          <a:p>
            <a:r>
              <a:rPr lang="en-US" dirty="0"/>
              <a:t>Against Cover 3, the “Go – Seam” is the best route combo according to its estimated EPA and Completion Percentage. For certain coverages, the attempts threshold is lowered to 5 or 1 because of a lack of qualifying route combos.</a:t>
            </a:r>
          </a:p>
          <a:p>
            <a:endParaRPr lang="en-US" dirty="0"/>
          </a:p>
        </p:txBody>
      </p:sp>
      <p:sp>
        <p:nvSpPr>
          <p:cNvPr id="23" name="Rectangle 22">
            <a:extLst>
              <a:ext uri="{FF2B5EF4-FFF2-40B4-BE49-F238E27FC236}">
                <a16:creationId xmlns:a16="http://schemas.microsoft.com/office/drawing/2014/main" id="{51DDD252-D7C8-4CE5-9C61-D60D722BC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2FBD75F5-C49C-4F6A-8D43-7A5939C23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35555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A9B9-D1D0-4B4C-9930-2E231B23319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Limitations</a:t>
            </a:r>
          </a:p>
        </p:txBody>
      </p:sp>
      <p:sp>
        <p:nvSpPr>
          <p:cNvPr id="3" name="Content Placeholder 2">
            <a:extLst>
              <a:ext uri="{FF2B5EF4-FFF2-40B4-BE49-F238E27FC236}">
                <a16:creationId xmlns:a16="http://schemas.microsoft.com/office/drawing/2014/main" id="{09AC9CB5-20F2-4BF4-9DE6-58992EFCC8F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Although the mixed models estimated the most effective and least effective route combos against each coverage, the project has notable limitations:</a:t>
            </a:r>
          </a:p>
          <a:p>
            <a:endParaRPr lang="en-US" dirty="0">
              <a:latin typeface="Times New Roman" panose="02020603050405020304" pitchFamily="18" charset="0"/>
              <a:cs typeface="Times New Roman" panose="02020603050405020304" pitchFamily="18" charset="0"/>
            </a:endParaRPr>
          </a:p>
          <a:p>
            <a:pPr marL="544068" lvl="1" indent="-342900">
              <a:buFont typeface="+mj-lt"/>
              <a:buAutoNum type="arabicPeriod"/>
            </a:pPr>
            <a:r>
              <a:rPr lang="en-US" dirty="0">
                <a:latin typeface="Times New Roman" panose="02020603050405020304" pitchFamily="18" charset="0"/>
                <a:cs typeface="Times New Roman" panose="02020603050405020304" pitchFamily="18" charset="0"/>
              </a:rPr>
              <a:t>Route combos that are open but not targeted are not estimated in these models. </a:t>
            </a:r>
          </a:p>
          <a:p>
            <a:pPr marL="544068" lvl="1" indent="-342900">
              <a:buFont typeface="+mj-lt"/>
              <a:buAutoNum type="arabicPeriod"/>
            </a:pPr>
            <a:r>
              <a:rPr lang="en-US" dirty="0">
                <a:latin typeface="Times New Roman" panose="02020603050405020304" pitchFamily="18" charset="0"/>
                <a:cs typeface="Times New Roman" panose="02020603050405020304" pitchFamily="18" charset="0"/>
              </a:rPr>
              <a:t>Without tracking data, we must judge each throw on its outcome, not process (Was it a bad throw by the quarterback? How much separation did the route combo create?).</a:t>
            </a:r>
          </a:p>
          <a:p>
            <a:pPr marL="544068" lvl="1" indent="-342900">
              <a:buFont typeface="+mj-lt"/>
              <a:buAutoNum type="arabicPeriod"/>
            </a:pPr>
            <a:r>
              <a:rPr lang="en-US" dirty="0">
                <a:latin typeface="Times New Roman" panose="02020603050405020304" pitchFamily="18" charset="0"/>
                <a:cs typeface="Times New Roman" panose="02020603050405020304" pitchFamily="18" charset="0"/>
              </a:rPr>
              <a:t>One season of data is not enough to reach conclusions about each route combo. In 2020, the leaguewide completion percentage was 61%, the highest over the last decade, and leaguewide EPA/play was .10, also the highest over the last decade. 2020 may be overinflating our estimates. </a:t>
            </a:r>
          </a:p>
          <a:p>
            <a:pPr marL="544068" lvl="1"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201168" lvl="1" indent="0">
              <a:buNone/>
            </a:pPr>
            <a:r>
              <a:rPr lang="en-US" dirty="0">
                <a:latin typeface="Times New Roman" panose="02020603050405020304" pitchFamily="18" charset="0"/>
                <a:cs typeface="Times New Roman" panose="02020603050405020304" pitchFamily="18" charset="0"/>
              </a:rPr>
              <a:t>Thank you for reading and putting on this competition!</a:t>
            </a:r>
          </a:p>
        </p:txBody>
      </p:sp>
    </p:spTree>
    <p:extLst>
      <p:ext uri="{BB962C8B-B14F-4D97-AF65-F5344CB8AC3E}">
        <p14:creationId xmlns:p14="http://schemas.microsoft.com/office/powerpoint/2010/main" val="4010271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A9B9-D1D0-4B4C-9930-2E231B23319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Questions to Answer</a:t>
            </a:r>
          </a:p>
        </p:txBody>
      </p:sp>
      <p:sp>
        <p:nvSpPr>
          <p:cNvPr id="3" name="Content Placeholder 2">
            <a:extLst>
              <a:ext uri="{FF2B5EF4-FFF2-40B4-BE49-F238E27FC236}">
                <a16:creationId xmlns:a16="http://schemas.microsoft.com/office/drawing/2014/main" id="{09AC9CB5-20F2-4BF4-9DE6-58992EFCC8F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SIS posed two questions as a part of the general track entry:</a:t>
            </a:r>
          </a:p>
          <a:p>
            <a:pPr marL="544068" lvl="1" indent="-342900">
              <a:buFont typeface="+mj-lt"/>
              <a:buAutoNum type="arabicPeriod"/>
            </a:pPr>
            <a:r>
              <a:rPr lang="en-US" dirty="0">
                <a:latin typeface="Times New Roman" panose="02020603050405020304" pitchFamily="18" charset="0"/>
                <a:cs typeface="Times New Roman" panose="02020603050405020304" pitchFamily="18" charset="0"/>
              </a:rPr>
              <a:t>Which route combinations were most popular in the NFL in 2020?</a:t>
            </a:r>
          </a:p>
          <a:p>
            <a:pPr marL="544068" lvl="1" indent="-342900">
              <a:buFont typeface="+mj-lt"/>
              <a:buAutoNum type="arabicPeriod"/>
            </a:pPr>
            <a:r>
              <a:rPr lang="en-US" dirty="0">
                <a:latin typeface="Times New Roman" panose="02020603050405020304" pitchFamily="18" charset="0"/>
                <a:cs typeface="Times New Roman" panose="02020603050405020304" pitchFamily="18" charset="0"/>
              </a:rPr>
              <a:t>Of these route combinations, which perform best against each coverage type?</a:t>
            </a:r>
          </a:p>
          <a:p>
            <a:pPr marL="201168" lvl="1" indent="0">
              <a:buNone/>
            </a:pPr>
            <a:endParaRPr lang="en-US" dirty="0">
              <a:latin typeface="Times New Roman" panose="02020603050405020304" pitchFamily="18" charset="0"/>
              <a:cs typeface="Times New Roman" panose="02020603050405020304" pitchFamily="18" charset="0"/>
            </a:endParaRPr>
          </a:p>
          <a:p>
            <a:pPr marL="201168" lvl="1" indent="0">
              <a:buNone/>
            </a:pPr>
            <a:r>
              <a:rPr lang="en-US" dirty="0">
                <a:latin typeface="Times New Roman" panose="02020603050405020304" pitchFamily="18" charset="0"/>
                <a:cs typeface="Times New Roman" panose="02020603050405020304" pitchFamily="18" charset="0"/>
              </a:rPr>
              <a:t>As a first step in answering these questions, I began by asking what constitutes a route combination? I decided that a route combo is:</a:t>
            </a:r>
          </a:p>
          <a:p>
            <a:pPr marL="1188720"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2 or more routes that are designed within the structure of the play to interact with each other. This includes patterns that begin on opposite sides of the center (for example mesh).</a:t>
            </a:r>
          </a:p>
          <a:p>
            <a:pPr marL="1005840" lvl="1" indent="0">
              <a:buNone/>
            </a:pPr>
            <a:endParaRPr lang="en-US" dirty="0">
              <a:latin typeface="Times New Roman" panose="02020603050405020304" pitchFamily="18" charset="0"/>
              <a:cs typeface="Times New Roman" panose="02020603050405020304" pitchFamily="18" charset="0"/>
            </a:endParaRPr>
          </a:p>
          <a:p>
            <a:pPr marL="201168" lvl="1" indent="0">
              <a:buNone/>
            </a:pPr>
            <a:r>
              <a:rPr lang="en-US" dirty="0">
                <a:latin typeface="Times New Roman" panose="02020603050405020304" pitchFamily="18" charset="0"/>
                <a:cs typeface="Times New Roman" panose="02020603050405020304" pitchFamily="18" charset="0"/>
              </a:rPr>
              <a:t>So how do we incorporate this assumption into our work?</a:t>
            </a:r>
          </a:p>
        </p:txBody>
      </p:sp>
    </p:spTree>
    <p:extLst>
      <p:ext uri="{BB962C8B-B14F-4D97-AF65-F5344CB8AC3E}">
        <p14:creationId xmlns:p14="http://schemas.microsoft.com/office/powerpoint/2010/main" val="815847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6BA9B9-D1D0-4B4C-9930-2E231B233190}"/>
              </a:ext>
            </a:extLst>
          </p:cNvPr>
          <p:cNvSpPr>
            <a:spLocks noGrp="1"/>
          </p:cNvSpPr>
          <p:nvPr>
            <p:ph type="title"/>
          </p:nvPr>
        </p:nvSpPr>
        <p:spPr>
          <a:xfrm>
            <a:off x="3635022" y="634946"/>
            <a:ext cx="7914721" cy="1450757"/>
          </a:xfrm>
        </p:spPr>
        <p:txBody>
          <a:bodyPr>
            <a:normAutofit/>
          </a:bodyPr>
          <a:lstStyle/>
          <a:p>
            <a:pPr algn="ctr"/>
            <a:r>
              <a:rPr lang="en-US" dirty="0">
                <a:latin typeface="Times New Roman" panose="02020603050405020304" pitchFamily="18" charset="0"/>
                <a:cs typeface="Times New Roman" panose="02020603050405020304" pitchFamily="18" charset="0"/>
              </a:rPr>
              <a:t>Route Combo Assumptions</a:t>
            </a:r>
          </a:p>
        </p:txBody>
      </p:sp>
      <p:pic>
        <p:nvPicPr>
          <p:cNvPr id="5" name="Picture 4" descr="Graphical user interface, application&#10;&#10;Description automatically generated">
            <a:extLst>
              <a:ext uri="{FF2B5EF4-FFF2-40B4-BE49-F238E27FC236}">
                <a16:creationId xmlns:a16="http://schemas.microsoft.com/office/drawing/2014/main" id="{9B8347E8-DDD7-4EB4-9848-36C67A7AAA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650" y="126621"/>
            <a:ext cx="1596283" cy="6081074"/>
          </a:xfrm>
          <a:prstGeom prst="rect">
            <a:avLst/>
          </a:prstGeom>
        </p:spPr>
      </p:pic>
      <p:cxnSp>
        <p:nvCxnSpPr>
          <p:cNvPr id="12" name="Straight Connector 11">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9AC9CB5-20F2-4BF4-9DE6-58992EFCC8F5}"/>
              </a:ext>
            </a:extLst>
          </p:cNvPr>
          <p:cNvSpPr>
            <a:spLocks noGrp="1"/>
          </p:cNvSpPr>
          <p:nvPr>
            <p:ph idx="1"/>
          </p:nvPr>
        </p:nvSpPr>
        <p:spPr>
          <a:xfrm>
            <a:off x="3554963" y="2206936"/>
            <a:ext cx="7509575" cy="3670180"/>
          </a:xfrm>
        </p:spPr>
        <p:txBody>
          <a:bodyPr>
            <a:normAutofit/>
          </a:bodyPr>
          <a:lstStyle/>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I began by examining the unique routes in the dataset (50 different routes). To ensure the general route concept was captured in the analysis, I reclassified routes into a less specific classification.</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Additionally, routes that were classified as “Flat – Left”, “Flat – Right”, “Swing – Left”, or “Swing – Right” and did not involve fast motion were reclassified to just “Flat” or “Swing”.</a:t>
            </a:r>
          </a:p>
          <a:p>
            <a:pPr marL="635508" lvl="1" indent="-342900"/>
            <a:r>
              <a:rPr lang="en-US" sz="1400" dirty="0">
                <a:latin typeface="Times New Roman" panose="02020603050405020304" pitchFamily="18" charset="0"/>
                <a:cs typeface="Times New Roman" panose="02020603050405020304" pitchFamily="18" charset="0"/>
              </a:rPr>
              <a:t>Those routes that did involve a fast motion were also reclassified to “Flat” or “Swing”, but their side of center was changed if their side of center was opposite from the described “left” or “right” action. (E.g., a player who: 1.) ran a “Flat – Left”, 2.) was initially marked as a “R” side of center &amp; 3.) was marked as involved in fast motion, was reclassified as a “Flat” with an “L” side of center and their order from out to in was set as the innermost route runner.</a:t>
            </a:r>
          </a:p>
        </p:txBody>
      </p:sp>
      <p:sp>
        <p:nvSpPr>
          <p:cNvPr id="14" name="Rectangle 13">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8674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A9B9-D1D0-4B4C-9930-2E231B23319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Route Combo Assumptions Cont.</a:t>
            </a:r>
          </a:p>
        </p:txBody>
      </p:sp>
      <p:sp>
        <p:nvSpPr>
          <p:cNvPr id="3" name="Content Placeholder 2">
            <a:extLst>
              <a:ext uri="{FF2B5EF4-FFF2-40B4-BE49-F238E27FC236}">
                <a16:creationId xmlns:a16="http://schemas.microsoft.com/office/drawing/2014/main" id="{09AC9CB5-20F2-4BF4-9DE6-58992EFCC8F5}"/>
              </a:ext>
            </a:extLst>
          </p:cNvPr>
          <p:cNvSpPr>
            <a:spLocks noGrp="1"/>
          </p:cNvSpPr>
          <p:nvPr>
            <p:ph idx="1"/>
          </p:nvPr>
        </p:nvSpPr>
        <p:spPr/>
        <p:txBody>
          <a:bodyPr/>
          <a:lstStyle/>
          <a:p>
            <a:pPr marL="457200" indent="-457200">
              <a:buFont typeface="+mj-lt"/>
              <a:buAutoNum type="arabicPeriod" startAt="3"/>
            </a:pPr>
            <a:r>
              <a:rPr lang="en-US" dirty="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theory, we could just split each play into routes run onto the left side of the center and right side of the center and analyze both sides as separate route combos. But this ignores route combos that involve crossing patterns.</a:t>
            </a:r>
          </a:p>
          <a:p>
            <a:pPr marL="457200" indent="-457200">
              <a:buFont typeface="+mj-lt"/>
              <a:buAutoNum type="arabicPeriod" startAt="3"/>
            </a:pPr>
            <a:r>
              <a:rPr lang="en-US" dirty="0">
                <a:latin typeface="Times New Roman" panose="02020603050405020304" pitchFamily="18" charset="0"/>
                <a:cs typeface="Times New Roman" panose="02020603050405020304" pitchFamily="18" charset="0"/>
              </a:rPr>
              <a:t>To address this, I classified the following routes as “crossing routes” if run by a slot WR or tight end:</a:t>
            </a:r>
          </a:p>
          <a:p>
            <a:pPr marL="749808" lvl="1" indent="-457200"/>
            <a:r>
              <a:rPr lang="da-DK" dirty="0">
                <a:latin typeface="Times New Roman" panose="02020603050405020304" pitchFamily="18" charset="0"/>
                <a:cs typeface="Times New Roman" panose="02020603050405020304" pitchFamily="18" charset="0"/>
              </a:rPr>
              <a:t>"Drag", "Dig", "Deep Cross", "Post", "Sit Over Middle”</a:t>
            </a:r>
          </a:p>
          <a:p>
            <a:pPr marL="457200" indent="-457200">
              <a:buFont typeface="+mj-lt"/>
              <a:buAutoNum type="arabicPeriod" startAt="3"/>
            </a:pPr>
            <a:r>
              <a:rPr lang="en-US" dirty="0">
                <a:latin typeface="Times New Roman" panose="02020603050405020304" pitchFamily="18" charset="0"/>
                <a:cs typeface="Times New Roman" panose="02020603050405020304" pitchFamily="18" charset="0"/>
              </a:rPr>
              <a:t>If a play had a crossing route from a slot WR or TE on both sides of the field, then I considered this play a crosser and extracted only the crossing routes from the play. </a:t>
            </a:r>
          </a:p>
          <a:p>
            <a:pPr marL="749808" lvl="1" indent="-457200"/>
            <a:r>
              <a:rPr lang="en-US" dirty="0">
                <a:latin typeface="Times New Roman" panose="02020603050405020304" pitchFamily="18" charset="0"/>
                <a:cs typeface="Times New Roman" panose="02020603050405020304" pitchFamily="18" charset="0"/>
              </a:rPr>
              <a:t>For example: Left SOC WR #1 has a “Go” and is aligned at “WR”, WR #2 has a “Drag” is aligned at “SWR” , WR #3 has a “Dig” and is aligned at “SWR”. Right SOC WR # 1 has a “Drag” is aligned at “SWR”. We would mark this play as a crosser and extract the two drags and the dig while ignoring the “Go”.</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111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2AACC-CA0F-4F80-87C5-C579F6688CE2}"/>
              </a:ext>
            </a:extLst>
          </p:cNvPr>
          <p:cNvSpPr>
            <a:spLocks noGrp="1"/>
          </p:cNvSpPr>
          <p:nvPr>
            <p:ph type="title"/>
          </p:nvPr>
        </p:nvSpPr>
        <p:spPr>
          <a:xfrm>
            <a:off x="7859485" y="634946"/>
            <a:ext cx="3690257" cy="1450757"/>
          </a:xfrm>
        </p:spPr>
        <p:txBody>
          <a:bodyPr>
            <a:normAutofit/>
          </a:bodyPr>
          <a:lstStyle/>
          <a:p>
            <a:r>
              <a:rPr lang="en-US" sz="3400">
                <a:latin typeface="Times New Roman" panose="02020603050405020304" pitchFamily="18" charset="0"/>
                <a:cs typeface="Times New Roman" panose="02020603050405020304" pitchFamily="18" charset="0"/>
              </a:rPr>
              <a:t>What Route Combo’s Were Most Popular?</a:t>
            </a:r>
          </a:p>
        </p:txBody>
      </p:sp>
      <p:pic>
        <p:nvPicPr>
          <p:cNvPr id="9" name="Content Placeholder 8">
            <a:extLst>
              <a:ext uri="{FF2B5EF4-FFF2-40B4-BE49-F238E27FC236}">
                <a16:creationId xmlns:a16="http://schemas.microsoft.com/office/drawing/2014/main" id="{69C46C48-7FAE-499A-97D7-D91A95A075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3999" y="878854"/>
            <a:ext cx="6909801" cy="4836860"/>
          </a:xfrm>
          <a:prstGeom prst="rect">
            <a:avLst/>
          </a:prstGeom>
        </p:spPr>
      </p:pic>
      <p:cxnSp>
        <p:nvCxnSpPr>
          <p:cNvPr id="18"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D617E2B7-9467-4B2D-B136-704A738D5A02}"/>
              </a:ext>
            </a:extLst>
          </p:cNvPr>
          <p:cNvSpPr>
            <a:spLocks noGrp="1"/>
          </p:cNvSpPr>
          <p:nvPr>
            <p:ph idx="1"/>
          </p:nvPr>
        </p:nvSpPr>
        <p:spPr>
          <a:xfrm>
            <a:off x="7859485" y="2198914"/>
            <a:ext cx="3690257" cy="3670180"/>
          </a:xfrm>
        </p:spPr>
        <p:txBody>
          <a:bodyPr>
            <a:normAutofit/>
          </a:bodyPr>
          <a:lstStyle/>
          <a:p>
            <a:r>
              <a:rPr lang="en-US" dirty="0"/>
              <a:t>The most run route combination of 2020 was the “Curl – Flat” followed by the “Go – Out”. </a:t>
            </a:r>
          </a:p>
          <a:p>
            <a:r>
              <a:rPr lang="en-US" dirty="0"/>
              <a:t>Two crossing route combos show up in our data as well (5 dashes indicate the offensive line) :</a:t>
            </a:r>
          </a:p>
          <a:p>
            <a:pPr marL="914400" indent="-457200">
              <a:buFont typeface="+mj-lt"/>
              <a:buAutoNum type="alphaLcPeriod"/>
            </a:pPr>
            <a:r>
              <a:rPr lang="en-US" dirty="0"/>
              <a:t>“Drag ----- Drag”</a:t>
            </a:r>
          </a:p>
          <a:p>
            <a:pPr marL="914400" indent="-457200">
              <a:buFont typeface="+mj-lt"/>
              <a:buAutoNum type="alphaLcPeriod"/>
            </a:pPr>
            <a:r>
              <a:rPr lang="en-US" dirty="0"/>
              <a:t>“Dig ----- Drag”.</a:t>
            </a:r>
          </a:p>
        </p:txBody>
      </p:sp>
      <p:sp>
        <p:nvSpPr>
          <p:cNvPr id="20"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07943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2AACC-CA0F-4F80-87C5-C579F6688CE2}"/>
              </a:ext>
            </a:extLst>
          </p:cNvPr>
          <p:cNvSpPr>
            <a:spLocks noGrp="1"/>
          </p:cNvSpPr>
          <p:nvPr>
            <p:ph type="title"/>
          </p:nvPr>
        </p:nvSpPr>
        <p:spPr>
          <a:xfrm>
            <a:off x="7859485" y="634946"/>
            <a:ext cx="3690257" cy="1450757"/>
          </a:xfrm>
        </p:spPr>
        <p:txBody>
          <a:bodyPr>
            <a:normAutofit/>
          </a:bodyPr>
          <a:lstStyle/>
          <a:p>
            <a:r>
              <a:rPr lang="en-US" sz="3400">
                <a:latin typeface="Times New Roman" panose="02020603050405020304" pitchFamily="18" charset="0"/>
                <a:cs typeface="Times New Roman" panose="02020603050405020304" pitchFamily="18" charset="0"/>
              </a:rPr>
              <a:t>What Route Combo’s Were Most Popular?</a:t>
            </a:r>
          </a:p>
        </p:txBody>
      </p:sp>
      <p:pic>
        <p:nvPicPr>
          <p:cNvPr id="9" name="Content Placeholder 8">
            <a:extLst>
              <a:ext uri="{FF2B5EF4-FFF2-40B4-BE49-F238E27FC236}">
                <a16:creationId xmlns:a16="http://schemas.microsoft.com/office/drawing/2014/main" id="{69C46C48-7FAE-499A-97D7-D91A95A075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3999" y="878854"/>
            <a:ext cx="6909800" cy="4836860"/>
          </a:xfrm>
          <a:prstGeom prst="rect">
            <a:avLst/>
          </a:prstGeom>
        </p:spPr>
      </p:pic>
      <p:cxnSp>
        <p:nvCxnSpPr>
          <p:cNvPr id="18"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D617E2B7-9467-4B2D-B136-704A738D5A02}"/>
              </a:ext>
            </a:extLst>
          </p:cNvPr>
          <p:cNvSpPr>
            <a:spLocks noGrp="1"/>
          </p:cNvSpPr>
          <p:nvPr>
            <p:ph idx="1"/>
          </p:nvPr>
        </p:nvSpPr>
        <p:spPr>
          <a:xfrm>
            <a:off x="7859485" y="2198914"/>
            <a:ext cx="3690257" cy="3670180"/>
          </a:xfrm>
        </p:spPr>
        <p:txBody>
          <a:bodyPr>
            <a:normAutofit/>
          </a:bodyPr>
          <a:lstStyle/>
          <a:p>
            <a:r>
              <a:rPr lang="en-US" dirty="0"/>
              <a:t>If we observe the frequency percentage of the same top 25 route combos, we can see that the most often run combos were not called at  very high percent. This tells us that:</a:t>
            </a:r>
          </a:p>
          <a:p>
            <a:pPr marL="544068" lvl="1" indent="-342900">
              <a:buFont typeface="+mj-lt"/>
              <a:buAutoNum type="alphaLcPeriod"/>
            </a:pPr>
            <a:r>
              <a:rPr lang="en-US" dirty="0"/>
              <a:t>There is a lot of variation in route combos.</a:t>
            </a:r>
          </a:p>
          <a:p>
            <a:pPr marL="544068" lvl="1" indent="-342900">
              <a:buFont typeface="+mj-lt"/>
              <a:buAutoNum type="alphaLcPeriod"/>
            </a:pPr>
            <a:r>
              <a:rPr lang="en-US" dirty="0"/>
              <a:t>NFL play calling is hard to predict in terms of passing concepts.</a:t>
            </a:r>
          </a:p>
        </p:txBody>
      </p:sp>
      <p:sp>
        <p:nvSpPr>
          <p:cNvPr id="20"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72456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2AACC-CA0F-4F80-87C5-C579F6688CE2}"/>
              </a:ext>
            </a:extLst>
          </p:cNvPr>
          <p:cNvSpPr>
            <a:spLocks noGrp="1"/>
          </p:cNvSpPr>
          <p:nvPr>
            <p:ph type="title"/>
          </p:nvPr>
        </p:nvSpPr>
        <p:spPr>
          <a:xfrm>
            <a:off x="7859485" y="634946"/>
            <a:ext cx="3690257" cy="1450757"/>
          </a:xfrm>
        </p:spPr>
        <p:txBody>
          <a:bodyPr>
            <a:normAutofit fontScale="90000"/>
          </a:bodyPr>
          <a:lstStyle/>
          <a:p>
            <a:r>
              <a:rPr lang="en-US" sz="3400" dirty="0">
                <a:latin typeface="Times New Roman" panose="02020603050405020304" pitchFamily="18" charset="0"/>
                <a:cs typeface="Times New Roman" panose="02020603050405020304" pitchFamily="18" charset="0"/>
              </a:rPr>
              <a:t>What Route Combo’s Were Most Popular Against Each Coverage?</a:t>
            </a:r>
          </a:p>
        </p:txBody>
      </p:sp>
      <p:pic>
        <p:nvPicPr>
          <p:cNvPr id="9" name="Content Placeholder 8">
            <a:extLst>
              <a:ext uri="{FF2B5EF4-FFF2-40B4-BE49-F238E27FC236}">
                <a16:creationId xmlns:a16="http://schemas.microsoft.com/office/drawing/2014/main" id="{69C46C48-7FAE-499A-97D7-D91A95A075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3999" y="878854"/>
            <a:ext cx="6909800" cy="4836859"/>
          </a:xfrm>
          <a:prstGeom prst="rect">
            <a:avLst/>
          </a:prstGeom>
        </p:spPr>
      </p:pic>
      <p:cxnSp>
        <p:nvCxnSpPr>
          <p:cNvPr id="18"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D617E2B7-9467-4B2D-B136-704A738D5A02}"/>
              </a:ext>
            </a:extLst>
          </p:cNvPr>
          <p:cNvSpPr>
            <a:spLocks noGrp="1"/>
          </p:cNvSpPr>
          <p:nvPr>
            <p:ph idx="1"/>
          </p:nvPr>
        </p:nvSpPr>
        <p:spPr>
          <a:xfrm>
            <a:off x="7859485" y="2198914"/>
            <a:ext cx="3690257" cy="3670180"/>
          </a:xfrm>
        </p:spPr>
        <p:txBody>
          <a:bodyPr>
            <a:normAutofit/>
          </a:bodyPr>
          <a:lstStyle/>
          <a:p>
            <a:r>
              <a:rPr lang="en-US" dirty="0"/>
              <a:t>If we observe the frequency percentage of the top 5 route combos by coverage scheme, we can observe some diversity in what is being called. </a:t>
            </a:r>
          </a:p>
          <a:p>
            <a:r>
              <a:rPr lang="en-US" dirty="0"/>
              <a:t>Against cover 3, 4 of the top 5 route combos attempt to put the “Flat/Curl” defender into conflict.</a:t>
            </a:r>
          </a:p>
          <a:p>
            <a:r>
              <a:rPr lang="en-US" dirty="0"/>
              <a:t>But what combos are most effective? </a:t>
            </a:r>
          </a:p>
        </p:txBody>
      </p:sp>
      <p:sp>
        <p:nvSpPr>
          <p:cNvPr id="20"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92816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A9B9-D1D0-4B4C-9930-2E231B23319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How Do We Define Route Combo “Success”?</a:t>
            </a:r>
          </a:p>
        </p:txBody>
      </p:sp>
      <p:sp>
        <p:nvSpPr>
          <p:cNvPr id="3" name="Content Placeholder 2">
            <a:extLst>
              <a:ext uri="{FF2B5EF4-FFF2-40B4-BE49-F238E27FC236}">
                <a16:creationId xmlns:a16="http://schemas.microsoft.com/office/drawing/2014/main" id="{09AC9CB5-20F2-4BF4-9DE6-58992EFCC8F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There are many metrics that are used to evaluate the passing game (EPA, CPOE, Success Rate, etc..), so which should we pick?</a:t>
            </a:r>
          </a:p>
          <a:p>
            <a:r>
              <a:rPr lang="en-US" dirty="0">
                <a:latin typeface="Times New Roman" panose="02020603050405020304" pitchFamily="18" charset="0"/>
                <a:cs typeface="Times New Roman" panose="02020603050405020304" pitchFamily="18" charset="0"/>
              </a:rPr>
              <a:t>That’s a trick questions, each metric tells us something different and in conjunction can answer our questions. </a:t>
            </a:r>
          </a:p>
          <a:p>
            <a:r>
              <a:rPr lang="en-US" dirty="0">
                <a:latin typeface="Times New Roman" panose="02020603050405020304" pitchFamily="18" charset="0"/>
                <a:cs typeface="Times New Roman" panose="02020603050405020304" pitchFamily="18" charset="0"/>
              </a:rPr>
              <a:t>Thus, I decided to evaluate each route combo on their:</a:t>
            </a:r>
          </a:p>
          <a:p>
            <a:pPr marL="544068" lvl="1" indent="-342900">
              <a:buFont typeface="+mj-lt"/>
              <a:buAutoNum type="arabicPeriod"/>
            </a:pPr>
            <a:r>
              <a:rPr lang="en-US" dirty="0">
                <a:latin typeface="Times New Roman" panose="02020603050405020304" pitchFamily="18" charset="0"/>
                <a:cs typeface="Times New Roman" panose="02020603050405020304" pitchFamily="18" charset="0"/>
              </a:rPr>
              <a:t>Completion Percentage – to evaluate how “easy” it is to complete a pass within the given route combo. </a:t>
            </a:r>
          </a:p>
          <a:p>
            <a:pPr marL="544068" lvl="1" indent="-342900">
              <a:buFont typeface="+mj-lt"/>
              <a:buAutoNum type="arabicPeriod"/>
            </a:pPr>
            <a:r>
              <a:rPr lang="en-US" dirty="0">
                <a:latin typeface="Times New Roman" panose="02020603050405020304" pitchFamily="18" charset="0"/>
                <a:cs typeface="Times New Roman" panose="02020603050405020304" pitchFamily="18" charset="0"/>
              </a:rPr>
              <a:t>Expected Points Added – to evaluate how “effective” a route combo is.</a:t>
            </a:r>
          </a:p>
          <a:p>
            <a:pPr marL="201168" lvl="1" indent="0">
              <a:buNone/>
            </a:pPr>
            <a:r>
              <a:rPr lang="en-US" dirty="0">
                <a:latin typeface="Times New Roman" panose="02020603050405020304" pitchFamily="18" charset="0"/>
                <a:cs typeface="Times New Roman" panose="02020603050405020304" pitchFamily="18" charset="0"/>
              </a:rPr>
              <a:t>When used together, these two metrics can identify route combos that are completed at a high level but are adding to the success of the offense.  For this project, I used Bayesian methods and mixed effects methods.</a:t>
            </a:r>
          </a:p>
        </p:txBody>
      </p:sp>
    </p:spTree>
    <p:extLst>
      <p:ext uri="{BB962C8B-B14F-4D97-AF65-F5344CB8AC3E}">
        <p14:creationId xmlns:p14="http://schemas.microsoft.com/office/powerpoint/2010/main" val="2778040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6BA9B9-D1D0-4B4C-9930-2E231B233190}"/>
              </a:ext>
            </a:extLst>
          </p:cNvPr>
          <p:cNvSpPr>
            <a:spLocks noGrp="1"/>
          </p:cNvSpPr>
          <p:nvPr>
            <p:ph type="title"/>
          </p:nvPr>
        </p:nvSpPr>
        <p:spPr>
          <a:xfrm>
            <a:off x="6411685" y="634946"/>
            <a:ext cx="5127171" cy="1450757"/>
          </a:xfrm>
        </p:spPr>
        <p:txBody>
          <a:bodyPr>
            <a:normAutofit/>
          </a:bodyPr>
          <a:lstStyle/>
          <a:p>
            <a:r>
              <a:rPr lang="en-US" sz="3400" dirty="0">
                <a:latin typeface="Times New Roman" panose="02020603050405020304" pitchFamily="18" charset="0"/>
                <a:cs typeface="Times New Roman" panose="02020603050405020304" pitchFamily="18" charset="0"/>
              </a:rPr>
              <a:t>Estimating Completion Percentage With Mixed Models (And Some Bayes)</a:t>
            </a:r>
          </a:p>
        </p:txBody>
      </p:sp>
      <p:pic>
        <p:nvPicPr>
          <p:cNvPr id="5" name="Picture 4">
            <a:extLst>
              <a:ext uri="{FF2B5EF4-FFF2-40B4-BE49-F238E27FC236}">
                <a16:creationId xmlns:a16="http://schemas.microsoft.com/office/drawing/2014/main" id="{0ABCA694-0410-41E4-80C0-3B5A0743B5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1162" y="996976"/>
            <a:ext cx="6200520" cy="4340364"/>
          </a:xfrm>
          <a:prstGeom prst="rect">
            <a:avLst/>
          </a:prstGeom>
        </p:spPr>
      </p:pic>
      <p:cxnSp>
        <p:nvCxnSpPr>
          <p:cNvPr id="12" name="Straight Connector 1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9CB5-20F2-4BF4-9DE6-58992EFCC8F5}"/>
                  </a:ext>
                </a:extLst>
              </p:cNvPr>
              <p:cNvSpPr>
                <a:spLocks noGrp="1"/>
              </p:cNvSpPr>
              <p:nvPr>
                <p:ph idx="1"/>
              </p:nvPr>
            </p:nvSpPr>
            <p:spPr>
              <a:xfrm>
                <a:off x="6411683" y="2152186"/>
                <a:ext cx="5127172" cy="4070863"/>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To estimate the CP of a given route combo, we could just do:</a:t>
                </a:r>
              </a:p>
              <a:p>
                <a14:m>
                  <m:oMath xmlns:m="http://schemas.openxmlformats.org/officeDocument/2006/math">
                    <m:r>
                      <a:rPr lang="en-US" b="0" i="0" smtClean="0">
                        <a:latin typeface="Cambria Math" panose="02040503050406030204" pitchFamily="18" charset="0"/>
                      </a:rPr>
                      <m:t> </m:t>
                    </m:r>
                    <m:r>
                      <a:rPr lang="en-US" i="1">
                        <a:latin typeface="Cambria Math" panose="02040503050406030204" pitchFamily="18" charset="0"/>
                      </a:rPr>
                      <m:t>𝐶𝑜𝑚𝑝𝑙𝑒𝑡𝑖𝑜𝑛</m:t>
                    </m:r>
                    <m:r>
                      <a:rPr lang="en-US" i="1">
                        <a:latin typeface="Cambria Math" panose="02040503050406030204" pitchFamily="18" charset="0"/>
                      </a:rPr>
                      <m:t> </m:t>
                    </m:r>
                    <m:r>
                      <a:rPr lang="en-US" i="1">
                        <a:latin typeface="Cambria Math" panose="02040503050406030204" pitchFamily="18" charset="0"/>
                      </a:rPr>
                      <m:t>𝑃𝑒𝑟𝑐𝑒𝑛𝑡𝑎𝑔𝑒</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𝑇𝑜𝑡𝑎𝑙</m:t>
                        </m:r>
                        <m:r>
                          <a:rPr lang="en-US" i="1">
                            <a:latin typeface="Cambria Math" panose="02040503050406030204" pitchFamily="18" charset="0"/>
                          </a:rPr>
                          <m:t> </m:t>
                        </m:r>
                        <m:r>
                          <a:rPr lang="en-US" i="1">
                            <a:latin typeface="Cambria Math" panose="02040503050406030204" pitchFamily="18" charset="0"/>
                          </a:rPr>
                          <m:t>𝐶𝑜𝑚𝑝𝑙𝑒𝑡𝑖𝑜𝑛𝑠</m:t>
                        </m:r>
                      </m:num>
                      <m:den>
                        <m:r>
                          <a:rPr lang="en-US" i="1">
                            <a:latin typeface="Cambria Math" panose="02040503050406030204" pitchFamily="18" charset="0"/>
                          </a:rPr>
                          <m:t>𝑇𝑜𝑡𝑎𝑙</m:t>
                        </m:r>
                        <m:r>
                          <a:rPr lang="en-US" i="1">
                            <a:latin typeface="Cambria Math" panose="02040503050406030204" pitchFamily="18" charset="0"/>
                          </a:rPr>
                          <m:t> </m:t>
                        </m:r>
                        <m:r>
                          <a:rPr lang="en-US" i="1">
                            <a:latin typeface="Cambria Math" panose="02040503050406030204" pitchFamily="18" charset="0"/>
                          </a:rPr>
                          <m:t>𝐴𝑡𝑡𝑒𝑚𝑝𝑡𝑠</m:t>
                        </m:r>
                      </m:den>
                    </m:f>
                  </m:oMath>
                </a14:m>
                <a:endParaRPr lang="en-US" dirty="0">
                  <a:latin typeface="Broadway" panose="04040905080B02020502" pitchFamily="82"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But then we’d be missing out on im</a:t>
                </a:r>
                <a:r>
                  <a:rPr lang="en-US" dirty="0">
                    <a:latin typeface="Times New Roman" panose="02020603050405020304" pitchFamily="18" charset="0"/>
                    <a:cs typeface="Times New Roman" panose="02020603050405020304" pitchFamily="18" charset="0"/>
                  </a:rPr>
                  <a:t>portant factors that influence completion percentage such as air yards, who the QB is and other situation factors.</a:t>
                </a:r>
                <a:endParaRPr lang="en-US" b="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overcome this, I fit a Generalized Additive Model (GAM) that accounts for situational factors (down, distance, pressure, air yards, and QB completion percentage). </a:t>
                </a:r>
              </a:p>
              <a:p>
                <a:r>
                  <a:rPr lang="en-US" dirty="0">
                    <a:latin typeface="Times New Roman" panose="02020603050405020304" pitchFamily="18" charset="0"/>
                    <a:cs typeface="Times New Roman" panose="02020603050405020304" pitchFamily="18" charset="0"/>
                  </a:rPr>
                  <a:t>The Bayesian aspect of this is that I estimated a given QB’s completion percentage via empirical bayes beta binomial regression (so that QB’s with very few attempts were shrunk to the average completion percentage, thus not distorting the model).</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b="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09AC9CB5-20F2-4BF4-9DE6-58992EFCC8F5}"/>
                  </a:ext>
                </a:extLst>
              </p:cNvPr>
              <p:cNvSpPr>
                <a:spLocks noGrp="1" noRot="1" noChangeAspect="1" noMove="1" noResize="1" noEditPoints="1" noAdjustHandles="1" noChangeArrowheads="1" noChangeShapeType="1" noTextEdit="1"/>
              </p:cNvSpPr>
              <p:nvPr>
                <p:ph idx="1"/>
              </p:nvPr>
            </p:nvSpPr>
            <p:spPr>
              <a:xfrm>
                <a:off x="6411683" y="2152186"/>
                <a:ext cx="5127172" cy="4070863"/>
              </a:xfrm>
              <a:blipFill>
                <a:blip r:embed="rId3"/>
                <a:stretch>
                  <a:fillRect l="-2616" t="-2096" r="-1665"/>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9668677"/>
      </p:ext>
    </p:extLst>
  </p:cSld>
  <p:clrMapOvr>
    <a:masterClrMapping/>
  </p:clrMapOvr>
</p:sld>
</file>

<file path=ppt/theme/theme1.xml><?xml version="1.0" encoding="utf-8"?>
<a:theme xmlns:a="http://schemas.openxmlformats.org/drawingml/2006/main" name="Retrospec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2547</TotalTime>
  <Words>1571</Words>
  <Application>Microsoft Office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Broadway</vt:lpstr>
      <vt:lpstr>Calibri</vt:lpstr>
      <vt:lpstr>Calibri Light</vt:lpstr>
      <vt:lpstr>Cambria Math</vt:lpstr>
      <vt:lpstr>Times New Roman</vt:lpstr>
      <vt:lpstr>Wingdings</vt:lpstr>
      <vt:lpstr>Retrospect</vt:lpstr>
      <vt:lpstr>Sports Info Solutions Analytics Challenge</vt:lpstr>
      <vt:lpstr>Questions to Answer</vt:lpstr>
      <vt:lpstr>Route Combo Assumptions</vt:lpstr>
      <vt:lpstr>Route Combo Assumptions Cont.</vt:lpstr>
      <vt:lpstr>What Route Combo’s Were Most Popular?</vt:lpstr>
      <vt:lpstr>What Route Combo’s Were Most Popular?</vt:lpstr>
      <vt:lpstr>What Route Combo’s Were Most Popular Against Each Coverage?</vt:lpstr>
      <vt:lpstr>How Do We Define Route Combo “Success”?</vt:lpstr>
      <vt:lpstr>Estimating Completion Percentage With Mixed Models (And Some Bayes)</vt:lpstr>
      <vt:lpstr>Mixed Model to Estimate Probability of Completion</vt:lpstr>
      <vt:lpstr>Mixed Model Estimate of Completion Percentage</vt:lpstr>
      <vt:lpstr>How the Popular “Curl – Flat” Fairs Against Different Coverages</vt:lpstr>
      <vt:lpstr>Estimating EPA with Mixed Modeling</vt:lpstr>
      <vt:lpstr>EPA Results</vt:lpstr>
      <vt:lpstr>EPA Results Continued</vt:lpstr>
      <vt:lpstr>Our Best Route Combos</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 Info Solutions Analytics Challenge</dc:title>
  <dc:creator>Chernak, Joseph</dc:creator>
  <cp:lastModifiedBy>Chernak, Joseph</cp:lastModifiedBy>
  <cp:revision>120</cp:revision>
  <dcterms:created xsi:type="dcterms:W3CDTF">2021-07-11T15:24:44Z</dcterms:created>
  <dcterms:modified xsi:type="dcterms:W3CDTF">2021-07-21T02:26:54Z</dcterms:modified>
</cp:coreProperties>
</file>