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59"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0203DA-246D-4FF0-9ED5-8796168F6071}" type="doc">
      <dgm:prSet loTypeId="urn:microsoft.com/office/officeart/2005/8/layout/orgChart1" loCatId="hierarchy" qsTypeId="urn:microsoft.com/office/officeart/2005/8/quickstyle/simple3" qsCatId="simple" csTypeId="urn:microsoft.com/office/officeart/2005/8/colors/accent0_3" csCatId="mainScheme" phldr="1"/>
      <dgm:spPr/>
      <dgm:t>
        <a:bodyPr/>
        <a:lstStyle/>
        <a:p>
          <a:endParaRPr lang="en-US"/>
        </a:p>
      </dgm:t>
    </dgm:pt>
    <dgm:pt modelId="{0DDF7EEB-06B2-4D2C-8EFD-FE2D40B1135A}">
      <dgm:prSet phldrT="[Text]" custT="1"/>
      <dgm:spPr>
        <a:solidFill>
          <a:schemeClr val="tx1"/>
        </a:solidFill>
      </dgm:spPr>
      <dgm:t>
        <a:bodyPr/>
        <a:lstStyle/>
        <a:p>
          <a:pPr algn="l"/>
          <a:r>
            <a:rPr lang="en-US" sz="1100" b="1" dirty="0"/>
            <a:t>Model 1: x_EPA</a:t>
          </a:r>
        </a:p>
        <a:p>
          <a:pPr algn="l"/>
          <a:r>
            <a:rPr lang="en-US" sz="1100" b="1" dirty="0"/>
            <a:t>Model 2: x_Success</a:t>
          </a:r>
        </a:p>
      </dgm:t>
    </dgm:pt>
    <dgm:pt modelId="{8A7A7C3D-69CC-4873-9020-02F6C3EE0AD2}" type="parTrans" cxnId="{07AEB48F-68C5-475D-AC46-4AF3E960CD7F}">
      <dgm:prSet/>
      <dgm:spPr/>
      <dgm:t>
        <a:bodyPr/>
        <a:lstStyle/>
        <a:p>
          <a:endParaRPr lang="en-US"/>
        </a:p>
      </dgm:t>
    </dgm:pt>
    <dgm:pt modelId="{E50D9E65-31C2-42BF-A60D-F12FA243623D}" type="sibTrans" cxnId="{07AEB48F-68C5-475D-AC46-4AF3E960CD7F}">
      <dgm:prSet/>
      <dgm:spPr/>
      <dgm:t>
        <a:bodyPr/>
        <a:lstStyle/>
        <a:p>
          <a:endParaRPr lang="en-US"/>
        </a:p>
      </dgm:t>
    </dgm:pt>
    <dgm:pt modelId="{B34D71EE-1F1B-4235-8866-8D4BBF27D36E}">
      <dgm:prSet phldrT="[Text]" custT="1"/>
      <dgm:spPr>
        <a:solidFill>
          <a:schemeClr val="accent1">
            <a:lumMod val="20000"/>
            <a:lumOff val="80000"/>
          </a:schemeClr>
        </a:solidFill>
      </dgm:spPr>
      <dgm:t>
        <a:bodyPr/>
        <a:lstStyle/>
        <a:p>
          <a:r>
            <a:rPr lang="en-US" sz="1100" b="1" dirty="0"/>
            <a:t>Scenario 1: 1st Down &amp; 8+</a:t>
          </a:r>
        </a:p>
        <a:p>
          <a:r>
            <a:rPr lang="en-US" sz="1100" b="1" dirty="0"/>
            <a:t>“Seeking High Upside”</a:t>
          </a:r>
        </a:p>
        <a:p>
          <a:r>
            <a:rPr lang="en-US" sz="1100" dirty="0"/>
            <a:t>Model 1: Scaled(x_EPA)*(.75)</a:t>
          </a:r>
        </a:p>
        <a:p>
          <a:r>
            <a:rPr lang="en-US" sz="1100" dirty="0"/>
            <a:t>Model 2: Scaled(x_Success)*(.25)</a:t>
          </a:r>
        </a:p>
      </dgm:t>
    </dgm:pt>
    <dgm:pt modelId="{5C0CFE2A-3B8B-4C00-A092-224B0486A5AA}" type="parTrans" cxnId="{18816D9B-B0F0-4396-BB39-2BE9E0EF1B8D}">
      <dgm:prSet/>
      <dgm:spPr/>
      <dgm:t>
        <a:bodyPr/>
        <a:lstStyle/>
        <a:p>
          <a:endParaRPr lang="en-US"/>
        </a:p>
      </dgm:t>
    </dgm:pt>
    <dgm:pt modelId="{4EB7E11F-4BC5-4CBA-8688-D2C45C91D39E}" type="sibTrans" cxnId="{18816D9B-B0F0-4396-BB39-2BE9E0EF1B8D}">
      <dgm:prSet/>
      <dgm:spPr/>
      <dgm:t>
        <a:bodyPr/>
        <a:lstStyle/>
        <a:p>
          <a:endParaRPr lang="en-US"/>
        </a:p>
      </dgm:t>
    </dgm:pt>
    <dgm:pt modelId="{7209CCAD-5301-414A-9ADD-128295EBE62D}">
      <dgm:prSet phldrT="[Text]" custT="1"/>
      <dgm:spPr>
        <a:solidFill>
          <a:schemeClr val="accent5">
            <a:lumMod val="20000"/>
            <a:lumOff val="80000"/>
          </a:schemeClr>
        </a:solidFill>
      </dgm:spPr>
      <dgm:t>
        <a:bodyPr/>
        <a:lstStyle/>
        <a:p>
          <a:r>
            <a:rPr lang="en-US" sz="1100" b="1" dirty="0"/>
            <a:t>Scenario 2: 3rd Down &amp; 3 or less</a:t>
          </a:r>
        </a:p>
        <a:p>
          <a:r>
            <a:rPr lang="en-US" sz="1100" b="1" dirty="0"/>
            <a:t>“Seeking The Sticks”</a:t>
          </a:r>
        </a:p>
        <a:p>
          <a:r>
            <a:rPr lang="en-US" sz="1100" dirty="0"/>
            <a:t>Model 1: Scaled(x_EPA)*(.25)</a:t>
          </a:r>
        </a:p>
        <a:p>
          <a:r>
            <a:rPr lang="en-US" sz="1100" dirty="0"/>
            <a:t>Model 2: Scaled(x_Success)*(.75)</a:t>
          </a:r>
        </a:p>
      </dgm:t>
    </dgm:pt>
    <dgm:pt modelId="{ABD88A52-7A42-40DE-B0AB-6596843880AB}" type="parTrans" cxnId="{E94FFB75-4B6B-497A-A495-B9253B9264EB}">
      <dgm:prSet/>
      <dgm:spPr/>
      <dgm:t>
        <a:bodyPr/>
        <a:lstStyle/>
        <a:p>
          <a:endParaRPr lang="en-US"/>
        </a:p>
      </dgm:t>
    </dgm:pt>
    <dgm:pt modelId="{3F71635A-BD4E-4975-8731-499601C3E03C}" type="sibTrans" cxnId="{E94FFB75-4B6B-497A-A495-B9253B9264EB}">
      <dgm:prSet/>
      <dgm:spPr/>
      <dgm:t>
        <a:bodyPr/>
        <a:lstStyle/>
        <a:p>
          <a:endParaRPr lang="en-US"/>
        </a:p>
      </dgm:t>
    </dgm:pt>
    <dgm:pt modelId="{11C57A20-EC4D-4BF4-8B08-B4507F64D39D}" type="pres">
      <dgm:prSet presAssocID="{830203DA-246D-4FF0-9ED5-8796168F6071}" presName="hierChild1" presStyleCnt="0">
        <dgm:presLayoutVars>
          <dgm:orgChart val="1"/>
          <dgm:chPref val="1"/>
          <dgm:dir/>
          <dgm:animOne val="branch"/>
          <dgm:animLvl val="lvl"/>
          <dgm:resizeHandles/>
        </dgm:presLayoutVars>
      </dgm:prSet>
      <dgm:spPr/>
    </dgm:pt>
    <dgm:pt modelId="{B8FEA971-6650-4A3A-9C38-893A6CA7EF69}" type="pres">
      <dgm:prSet presAssocID="{0DDF7EEB-06B2-4D2C-8EFD-FE2D40B1135A}" presName="hierRoot1" presStyleCnt="0">
        <dgm:presLayoutVars>
          <dgm:hierBranch val="init"/>
        </dgm:presLayoutVars>
      </dgm:prSet>
      <dgm:spPr/>
    </dgm:pt>
    <dgm:pt modelId="{D101D8B7-8CDE-47B0-9EB4-6E9954D095EF}" type="pres">
      <dgm:prSet presAssocID="{0DDF7EEB-06B2-4D2C-8EFD-FE2D40B1135A}" presName="rootComposite1" presStyleCnt="0"/>
      <dgm:spPr/>
    </dgm:pt>
    <dgm:pt modelId="{B335E405-B38A-4F60-B0D5-AE24FF454327}" type="pres">
      <dgm:prSet presAssocID="{0DDF7EEB-06B2-4D2C-8EFD-FE2D40B1135A}" presName="rootText1" presStyleLbl="node0" presStyleIdx="0" presStyleCnt="1" custFlipHor="1" custScaleX="207500" custScaleY="124295">
        <dgm:presLayoutVars>
          <dgm:chPref val="3"/>
        </dgm:presLayoutVars>
      </dgm:prSet>
      <dgm:spPr/>
    </dgm:pt>
    <dgm:pt modelId="{9F2F92E9-C7C7-44CA-A949-072DE7DFFC79}" type="pres">
      <dgm:prSet presAssocID="{0DDF7EEB-06B2-4D2C-8EFD-FE2D40B1135A}" presName="rootConnector1" presStyleLbl="node1" presStyleIdx="0" presStyleCnt="0"/>
      <dgm:spPr/>
    </dgm:pt>
    <dgm:pt modelId="{07099379-2710-4466-8C83-2FE451041AC0}" type="pres">
      <dgm:prSet presAssocID="{0DDF7EEB-06B2-4D2C-8EFD-FE2D40B1135A}" presName="hierChild2" presStyleCnt="0"/>
      <dgm:spPr/>
    </dgm:pt>
    <dgm:pt modelId="{A8BF5673-AB27-4560-807A-C22E59699C03}" type="pres">
      <dgm:prSet presAssocID="{5C0CFE2A-3B8B-4C00-A092-224B0486A5AA}" presName="Name37" presStyleLbl="parChTrans1D2" presStyleIdx="0" presStyleCnt="2"/>
      <dgm:spPr/>
    </dgm:pt>
    <dgm:pt modelId="{1EF55437-A2AB-4E7A-A89E-99FA2EC63440}" type="pres">
      <dgm:prSet presAssocID="{B34D71EE-1F1B-4235-8866-8D4BBF27D36E}" presName="hierRoot2" presStyleCnt="0">
        <dgm:presLayoutVars>
          <dgm:hierBranch val="init"/>
        </dgm:presLayoutVars>
      </dgm:prSet>
      <dgm:spPr/>
    </dgm:pt>
    <dgm:pt modelId="{7092224D-6021-4321-9D6F-2AD2775F65C1}" type="pres">
      <dgm:prSet presAssocID="{B34D71EE-1F1B-4235-8866-8D4BBF27D36E}" presName="rootComposite" presStyleCnt="0"/>
      <dgm:spPr/>
    </dgm:pt>
    <dgm:pt modelId="{C8150F2D-C7AE-46A0-8EBD-0C47BE4A05E5}" type="pres">
      <dgm:prSet presAssocID="{B34D71EE-1F1B-4235-8866-8D4BBF27D36E}" presName="rootText" presStyleLbl="node2" presStyleIdx="0" presStyleCnt="2" custScaleX="362874" custScaleY="244855">
        <dgm:presLayoutVars>
          <dgm:chPref val="3"/>
        </dgm:presLayoutVars>
      </dgm:prSet>
      <dgm:spPr/>
    </dgm:pt>
    <dgm:pt modelId="{B0F98397-27CF-4AD3-9ED9-6BA7BF76BFEE}" type="pres">
      <dgm:prSet presAssocID="{B34D71EE-1F1B-4235-8866-8D4BBF27D36E}" presName="rootConnector" presStyleLbl="node2" presStyleIdx="0" presStyleCnt="2"/>
      <dgm:spPr/>
    </dgm:pt>
    <dgm:pt modelId="{1066D74C-5CF2-4112-AD8E-BDA76D0841D6}" type="pres">
      <dgm:prSet presAssocID="{B34D71EE-1F1B-4235-8866-8D4BBF27D36E}" presName="hierChild4" presStyleCnt="0"/>
      <dgm:spPr/>
    </dgm:pt>
    <dgm:pt modelId="{2FB99F19-7AFD-4EC9-BA2F-A19F94C7CC43}" type="pres">
      <dgm:prSet presAssocID="{B34D71EE-1F1B-4235-8866-8D4BBF27D36E}" presName="hierChild5" presStyleCnt="0"/>
      <dgm:spPr/>
    </dgm:pt>
    <dgm:pt modelId="{38D7E34E-07C7-440C-998A-E46541FD8747}" type="pres">
      <dgm:prSet presAssocID="{ABD88A52-7A42-40DE-B0AB-6596843880AB}" presName="Name37" presStyleLbl="parChTrans1D2" presStyleIdx="1" presStyleCnt="2"/>
      <dgm:spPr/>
    </dgm:pt>
    <dgm:pt modelId="{C75D1FDD-6CDD-4FC5-B30B-27CC33AB5AAF}" type="pres">
      <dgm:prSet presAssocID="{7209CCAD-5301-414A-9ADD-128295EBE62D}" presName="hierRoot2" presStyleCnt="0">
        <dgm:presLayoutVars>
          <dgm:hierBranch val="init"/>
        </dgm:presLayoutVars>
      </dgm:prSet>
      <dgm:spPr/>
    </dgm:pt>
    <dgm:pt modelId="{7310EF5E-0E45-4E1D-94A3-F07C51C74017}" type="pres">
      <dgm:prSet presAssocID="{7209CCAD-5301-414A-9ADD-128295EBE62D}" presName="rootComposite" presStyleCnt="0"/>
      <dgm:spPr/>
    </dgm:pt>
    <dgm:pt modelId="{F8A72148-E56C-4FCE-9997-B17B51B405EF}" type="pres">
      <dgm:prSet presAssocID="{7209CCAD-5301-414A-9ADD-128295EBE62D}" presName="rootText" presStyleLbl="node2" presStyleIdx="1" presStyleCnt="2" custScaleX="352759" custScaleY="244854" custLinFactNeighborX="-4164" custLinFactNeighborY="758">
        <dgm:presLayoutVars>
          <dgm:chPref val="3"/>
        </dgm:presLayoutVars>
      </dgm:prSet>
      <dgm:spPr/>
    </dgm:pt>
    <dgm:pt modelId="{40E58266-336B-4DFF-ABD4-24047537058D}" type="pres">
      <dgm:prSet presAssocID="{7209CCAD-5301-414A-9ADD-128295EBE62D}" presName="rootConnector" presStyleLbl="node2" presStyleIdx="1" presStyleCnt="2"/>
      <dgm:spPr/>
    </dgm:pt>
    <dgm:pt modelId="{EB3F1163-1BE1-4382-9B2E-F7C4BCBF9840}" type="pres">
      <dgm:prSet presAssocID="{7209CCAD-5301-414A-9ADD-128295EBE62D}" presName="hierChild4" presStyleCnt="0"/>
      <dgm:spPr/>
    </dgm:pt>
    <dgm:pt modelId="{AAACC8A1-9D2B-454D-898F-7B0582AEE13F}" type="pres">
      <dgm:prSet presAssocID="{7209CCAD-5301-414A-9ADD-128295EBE62D}" presName="hierChild5" presStyleCnt="0"/>
      <dgm:spPr/>
    </dgm:pt>
    <dgm:pt modelId="{6E4CC597-25A9-4EDE-B0CC-6A3810C5E3C5}" type="pres">
      <dgm:prSet presAssocID="{0DDF7EEB-06B2-4D2C-8EFD-FE2D40B1135A}" presName="hierChild3" presStyleCnt="0"/>
      <dgm:spPr/>
    </dgm:pt>
  </dgm:ptLst>
  <dgm:cxnLst>
    <dgm:cxn modelId="{9A707B06-110C-421C-8F55-2F16406B1F15}" type="presOf" srcId="{830203DA-246D-4FF0-9ED5-8796168F6071}" destId="{11C57A20-EC4D-4BF4-8B08-B4507F64D39D}" srcOrd="0" destOrd="0" presId="urn:microsoft.com/office/officeart/2005/8/layout/orgChart1"/>
    <dgm:cxn modelId="{9C116D16-241F-4B40-BA2A-169F5D81EBEB}" type="presOf" srcId="{5C0CFE2A-3B8B-4C00-A092-224B0486A5AA}" destId="{A8BF5673-AB27-4560-807A-C22E59699C03}" srcOrd="0" destOrd="0" presId="urn:microsoft.com/office/officeart/2005/8/layout/orgChart1"/>
    <dgm:cxn modelId="{F4EA792F-8CBF-4130-B27F-35E7A3550B18}" type="presOf" srcId="{7209CCAD-5301-414A-9ADD-128295EBE62D}" destId="{F8A72148-E56C-4FCE-9997-B17B51B405EF}" srcOrd="0" destOrd="0" presId="urn:microsoft.com/office/officeart/2005/8/layout/orgChart1"/>
    <dgm:cxn modelId="{5994533E-64D3-43F7-B041-B4D7FCBEAB72}" type="presOf" srcId="{ABD88A52-7A42-40DE-B0AB-6596843880AB}" destId="{38D7E34E-07C7-440C-998A-E46541FD8747}" srcOrd="0" destOrd="0" presId="urn:microsoft.com/office/officeart/2005/8/layout/orgChart1"/>
    <dgm:cxn modelId="{32735F64-0903-4864-B6A1-D374C49B0E64}" type="presOf" srcId="{B34D71EE-1F1B-4235-8866-8D4BBF27D36E}" destId="{C8150F2D-C7AE-46A0-8EBD-0C47BE4A05E5}" srcOrd="0" destOrd="0" presId="urn:microsoft.com/office/officeart/2005/8/layout/orgChart1"/>
    <dgm:cxn modelId="{E94FFB75-4B6B-497A-A495-B9253B9264EB}" srcId="{0DDF7EEB-06B2-4D2C-8EFD-FE2D40B1135A}" destId="{7209CCAD-5301-414A-9ADD-128295EBE62D}" srcOrd="1" destOrd="0" parTransId="{ABD88A52-7A42-40DE-B0AB-6596843880AB}" sibTransId="{3F71635A-BD4E-4975-8731-499601C3E03C}"/>
    <dgm:cxn modelId="{10734356-16B5-45C2-BFC7-9376FDC8D23A}" type="presOf" srcId="{0DDF7EEB-06B2-4D2C-8EFD-FE2D40B1135A}" destId="{9F2F92E9-C7C7-44CA-A949-072DE7DFFC79}" srcOrd="1" destOrd="0" presId="urn:microsoft.com/office/officeart/2005/8/layout/orgChart1"/>
    <dgm:cxn modelId="{14A1D977-BE24-416D-8812-122E4712FF79}" type="presOf" srcId="{B34D71EE-1F1B-4235-8866-8D4BBF27D36E}" destId="{B0F98397-27CF-4AD3-9ED9-6BA7BF76BFEE}" srcOrd="1" destOrd="0" presId="urn:microsoft.com/office/officeart/2005/8/layout/orgChart1"/>
    <dgm:cxn modelId="{07AEB48F-68C5-475D-AC46-4AF3E960CD7F}" srcId="{830203DA-246D-4FF0-9ED5-8796168F6071}" destId="{0DDF7EEB-06B2-4D2C-8EFD-FE2D40B1135A}" srcOrd="0" destOrd="0" parTransId="{8A7A7C3D-69CC-4873-9020-02F6C3EE0AD2}" sibTransId="{E50D9E65-31C2-42BF-A60D-F12FA243623D}"/>
    <dgm:cxn modelId="{18816D9B-B0F0-4396-BB39-2BE9E0EF1B8D}" srcId="{0DDF7EEB-06B2-4D2C-8EFD-FE2D40B1135A}" destId="{B34D71EE-1F1B-4235-8866-8D4BBF27D36E}" srcOrd="0" destOrd="0" parTransId="{5C0CFE2A-3B8B-4C00-A092-224B0486A5AA}" sibTransId="{4EB7E11F-4BC5-4CBA-8688-D2C45C91D39E}"/>
    <dgm:cxn modelId="{78681AA4-7A1A-47F0-AE42-7F8F9AAC2FCC}" type="presOf" srcId="{7209CCAD-5301-414A-9ADD-128295EBE62D}" destId="{40E58266-336B-4DFF-ABD4-24047537058D}" srcOrd="1" destOrd="0" presId="urn:microsoft.com/office/officeart/2005/8/layout/orgChart1"/>
    <dgm:cxn modelId="{F3F288D3-493B-4DA8-8EED-2DCE92F2F917}" type="presOf" srcId="{0DDF7EEB-06B2-4D2C-8EFD-FE2D40B1135A}" destId="{B335E405-B38A-4F60-B0D5-AE24FF454327}" srcOrd="0" destOrd="0" presId="urn:microsoft.com/office/officeart/2005/8/layout/orgChart1"/>
    <dgm:cxn modelId="{335CDA1A-F747-4CF8-91A0-5C1A2561EC11}" type="presParOf" srcId="{11C57A20-EC4D-4BF4-8B08-B4507F64D39D}" destId="{B8FEA971-6650-4A3A-9C38-893A6CA7EF69}" srcOrd="0" destOrd="0" presId="urn:microsoft.com/office/officeart/2005/8/layout/orgChart1"/>
    <dgm:cxn modelId="{41FDA3D2-FF2F-489C-B562-217F99E8A235}" type="presParOf" srcId="{B8FEA971-6650-4A3A-9C38-893A6CA7EF69}" destId="{D101D8B7-8CDE-47B0-9EB4-6E9954D095EF}" srcOrd="0" destOrd="0" presId="urn:microsoft.com/office/officeart/2005/8/layout/orgChart1"/>
    <dgm:cxn modelId="{52582763-FBBA-4FA9-8E0B-EE35F37E807F}" type="presParOf" srcId="{D101D8B7-8CDE-47B0-9EB4-6E9954D095EF}" destId="{B335E405-B38A-4F60-B0D5-AE24FF454327}" srcOrd="0" destOrd="0" presId="urn:microsoft.com/office/officeart/2005/8/layout/orgChart1"/>
    <dgm:cxn modelId="{A6D893D7-9986-4532-9070-3E4AF11517AE}" type="presParOf" srcId="{D101D8B7-8CDE-47B0-9EB4-6E9954D095EF}" destId="{9F2F92E9-C7C7-44CA-A949-072DE7DFFC79}" srcOrd="1" destOrd="0" presId="urn:microsoft.com/office/officeart/2005/8/layout/orgChart1"/>
    <dgm:cxn modelId="{F97AA714-5A72-42E8-B251-CF9D26773FF2}" type="presParOf" srcId="{B8FEA971-6650-4A3A-9C38-893A6CA7EF69}" destId="{07099379-2710-4466-8C83-2FE451041AC0}" srcOrd="1" destOrd="0" presId="urn:microsoft.com/office/officeart/2005/8/layout/orgChart1"/>
    <dgm:cxn modelId="{98EF23BB-FC14-4474-9DBA-C07122E46763}" type="presParOf" srcId="{07099379-2710-4466-8C83-2FE451041AC0}" destId="{A8BF5673-AB27-4560-807A-C22E59699C03}" srcOrd="0" destOrd="0" presId="urn:microsoft.com/office/officeart/2005/8/layout/orgChart1"/>
    <dgm:cxn modelId="{5F14940F-344D-43D7-BAFD-D4C0E5424D5F}" type="presParOf" srcId="{07099379-2710-4466-8C83-2FE451041AC0}" destId="{1EF55437-A2AB-4E7A-A89E-99FA2EC63440}" srcOrd="1" destOrd="0" presId="urn:microsoft.com/office/officeart/2005/8/layout/orgChart1"/>
    <dgm:cxn modelId="{9F3CDB09-1E50-4E47-8701-0C99B2887F15}" type="presParOf" srcId="{1EF55437-A2AB-4E7A-A89E-99FA2EC63440}" destId="{7092224D-6021-4321-9D6F-2AD2775F65C1}" srcOrd="0" destOrd="0" presId="urn:microsoft.com/office/officeart/2005/8/layout/orgChart1"/>
    <dgm:cxn modelId="{FDD175DE-08F0-4C5F-BDFA-D0CE7A19C43E}" type="presParOf" srcId="{7092224D-6021-4321-9D6F-2AD2775F65C1}" destId="{C8150F2D-C7AE-46A0-8EBD-0C47BE4A05E5}" srcOrd="0" destOrd="0" presId="urn:microsoft.com/office/officeart/2005/8/layout/orgChart1"/>
    <dgm:cxn modelId="{52B971C2-05CB-4743-886D-01F7F5C4D8D2}" type="presParOf" srcId="{7092224D-6021-4321-9D6F-2AD2775F65C1}" destId="{B0F98397-27CF-4AD3-9ED9-6BA7BF76BFEE}" srcOrd="1" destOrd="0" presId="urn:microsoft.com/office/officeart/2005/8/layout/orgChart1"/>
    <dgm:cxn modelId="{F3E9594D-689E-4BFE-9D0B-B00CFC0D376D}" type="presParOf" srcId="{1EF55437-A2AB-4E7A-A89E-99FA2EC63440}" destId="{1066D74C-5CF2-4112-AD8E-BDA76D0841D6}" srcOrd="1" destOrd="0" presId="urn:microsoft.com/office/officeart/2005/8/layout/orgChart1"/>
    <dgm:cxn modelId="{C6F0EB9D-57B5-44B9-A7E0-71EF4C31F5EA}" type="presParOf" srcId="{1EF55437-A2AB-4E7A-A89E-99FA2EC63440}" destId="{2FB99F19-7AFD-4EC9-BA2F-A19F94C7CC43}" srcOrd="2" destOrd="0" presId="urn:microsoft.com/office/officeart/2005/8/layout/orgChart1"/>
    <dgm:cxn modelId="{663921B8-24D6-4B4B-AF5D-62D73C9001A4}" type="presParOf" srcId="{07099379-2710-4466-8C83-2FE451041AC0}" destId="{38D7E34E-07C7-440C-998A-E46541FD8747}" srcOrd="2" destOrd="0" presId="urn:microsoft.com/office/officeart/2005/8/layout/orgChart1"/>
    <dgm:cxn modelId="{534ECF5B-4B54-48CB-9292-5D78A0F78121}" type="presParOf" srcId="{07099379-2710-4466-8C83-2FE451041AC0}" destId="{C75D1FDD-6CDD-4FC5-B30B-27CC33AB5AAF}" srcOrd="3" destOrd="0" presId="urn:microsoft.com/office/officeart/2005/8/layout/orgChart1"/>
    <dgm:cxn modelId="{0F6B13B3-7940-4C02-B380-EDB816F4B546}" type="presParOf" srcId="{C75D1FDD-6CDD-4FC5-B30B-27CC33AB5AAF}" destId="{7310EF5E-0E45-4E1D-94A3-F07C51C74017}" srcOrd="0" destOrd="0" presId="urn:microsoft.com/office/officeart/2005/8/layout/orgChart1"/>
    <dgm:cxn modelId="{95F5AEC6-93FD-481B-A3F5-4EA7B7DFD3E1}" type="presParOf" srcId="{7310EF5E-0E45-4E1D-94A3-F07C51C74017}" destId="{F8A72148-E56C-4FCE-9997-B17B51B405EF}" srcOrd="0" destOrd="0" presId="urn:microsoft.com/office/officeart/2005/8/layout/orgChart1"/>
    <dgm:cxn modelId="{77CF6533-7B7A-42EF-AA67-D10973940143}" type="presParOf" srcId="{7310EF5E-0E45-4E1D-94A3-F07C51C74017}" destId="{40E58266-336B-4DFF-ABD4-24047537058D}" srcOrd="1" destOrd="0" presId="urn:microsoft.com/office/officeart/2005/8/layout/orgChart1"/>
    <dgm:cxn modelId="{23826C58-68C0-43D3-8C78-950959B82504}" type="presParOf" srcId="{C75D1FDD-6CDD-4FC5-B30B-27CC33AB5AAF}" destId="{EB3F1163-1BE1-4382-9B2E-F7C4BCBF9840}" srcOrd="1" destOrd="0" presId="urn:microsoft.com/office/officeart/2005/8/layout/orgChart1"/>
    <dgm:cxn modelId="{BFAB7E55-4DB7-4D2C-91E2-C68471A376E9}" type="presParOf" srcId="{C75D1FDD-6CDD-4FC5-B30B-27CC33AB5AAF}" destId="{AAACC8A1-9D2B-454D-898F-7B0582AEE13F}" srcOrd="2" destOrd="0" presId="urn:microsoft.com/office/officeart/2005/8/layout/orgChart1"/>
    <dgm:cxn modelId="{4DEBFD10-0772-4C0B-A47F-EB88CB46DA91}" type="presParOf" srcId="{B8FEA971-6650-4A3A-9C38-893A6CA7EF69}" destId="{6E4CC597-25A9-4EDE-B0CC-6A3810C5E3C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7E34E-07C7-440C-998A-E46541FD8747}">
      <dsp:nvSpPr>
        <dsp:cNvPr id="0" name=""/>
        <dsp:cNvSpPr/>
      </dsp:nvSpPr>
      <dsp:spPr>
        <a:xfrm>
          <a:off x="2519604" y="519720"/>
          <a:ext cx="1283563" cy="146140"/>
        </a:xfrm>
        <a:custGeom>
          <a:avLst/>
          <a:gdLst/>
          <a:ahLst/>
          <a:cxnLst/>
          <a:rect l="0" t="0" r="0" b="0"/>
          <a:pathLst>
            <a:path>
              <a:moveTo>
                <a:pt x="0" y="0"/>
              </a:moveTo>
              <a:lnTo>
                <a:pt x="0" y="74365"/>
              </a:lnTo>
              <a:lnTo>
                <a:pt x="1283563" y="74365"/>
              </a:lnTo>
              <a:lnTo>
                <a:pt x="1283563" y="14614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BF5673-AB27-4560-807A-C22E59699C03}">
      <dsp:nvSpPr>
        <dsp:cNvPr id="0" name=""/>
        <dsp:cNvSpPr/>
      </dsp:nvSpPr>
      <dsp:spPr>
        <a:xfrm>
          <a:off x="1242148" y="519720"/>
          <a:ext cx="1277455" cy="143550"/>
        </a:xfrm>
        <a:custGeom>
          <a:avLst/>
          <a:gdLst/>
          <a:ahLst/>
          <a:cxnLst/>
          <a:rect l="0" t="0" r="0" b="0"/>
          <a:pathLst>
            <a:path>
              <a:moveTo>
                <a:pt x="1277455" y="0"/>
              </a:moveTo>
              <a:lnTo>
                <a:pt x="1277455" y="71775"/>
              </a:lnTo>
              <a:lnTo>
                <a:pt x="0" y="71775"/>
              </a:lnTo>
              <a:lnTo>
                <a:pt x="0" y="14355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35E405-B38A-4F60-B0D5-AE24FF454327}">
      <dsp:nvSpPr>
        <dsp:cNvPr id="0" name=""/>
        <dsp:cNvSpPr/>
      </dsp:nvSpPr>
      <dsp:spPr>
        <a:xfrm flipH="1">
          <a:off x="1810398" y="94898"/>
          <a:ext cx="1418411" cy="424822"/>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b="1" kern="1200" dirty="0"/>
            <a:t>Model 1: x_EPA</a:t>
          </a:r>
        </a:p>
        <a:p>
          <a:pPr marL="0" lvl="0" indent="0" algn="l" defTabSz="488950">
            <a:lnSpc>
              <a:spcPct val="90000"/>
            </a:lnSpc>
            <a:spcBef>
              <a:spcPct val="0"/>
            </a:spcBef>
            <a:spcAft>
              <a:spcPct val="35000"/>
            </a:spcAft>
            <a:buNone/>
          </a:pPr>
          <a:r>
            <a:rPr lang="en-US" sz="1100" b="1" kern="1200" dirty="0"/>
            <a:t>Model 2: x_Success</a:t>
          </a:r>
        </a:p>
      </dsp:txBody>
      <dsp:txXfrm>
        <a:off x="1810398" y="94898"/>
        <a:ext cx="1418411" cy="424822"/>
      </dsp:txXfrm>
    </dsp:sp>
    <dsp:sp modelId="{C8150F2D-C7AE-46A0-8EBD-0C47BE4A05E5}">
      <dsp:nvSpPr>
        <dsp:cNvPr id="0" name=""/>
        <dsp:cNvSpPr/>
      </dsp:nvSpPr>
      <dsp:spPr>
        <a:xfrm>
          <a:off x="1896" y="663271"/>
          <a:ext cx="2480504" cy="836879"/>
        </a:xfrm>
        <a:prstGeom prst="rect">
          <a:avLst/>
        </a:prstGeom>
        <a:solidFill>
          <a:schemeClr val="accent1">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Scenario 1: 1st Down &amp; 8+</a:t>
          </a:r>
        </a:p>
        <a:p>
          <a:pPr marL="0" lvl="0" indent="0" algn="ctr" defTabSz="488950">
            <a:lnSpc>
              <a:spcPct val="90000"/>
            </a:lnSpc>
            <a:spcBef>
              <a:spcPct val="0"/>
            </a:spcBef>
            <a:spcAft>
              <a:spcPct val="35000"/>
            </a:spcAft>
            <a:buNone/>
          </a:pPr>
          <a:r>
            <a:rPr lang="en-US" sz="1100" b="1" kern="1200" dirty="0"/>
            <a:t>“Seeking High Upside”</a:t>
          </a:r>
        </a:p>
        <a:p>
          <a:pPr marL="0" lvl="0" indent="0" algn="ctr" defTabSz="488950">
            <a:lnSpc>
              <a:spcPct val="90000"/>
            </a:lnSpc>
            <a:spcBef>
              <a:spcPct val="0"/>
            </a:spcBef>
            <a:spcAft>
              <a:spcPct val="35000"/>
            </a:spcAft>
            <a:buNone/>
          </a:pPr>
          <a:r>
            <a:rPr lang="en-US" sz="1100" kern="1200" dirty="0"/>
            <a:t>Model 1: Scaled(x_EPA)*(.75)</a:t>
          </a:r>
        </a:p>
        <a:p>
          <a:pPr marL="0" lvl="0" indent="0" algn="ctr" defTabSz="488950">
            <a:lnSpc>
              <a:spcPct val="90000"/>
            </a:lnSpc>
            <a:spcBef>
              <a:spcPct val="0"/>
            </a:spcBef>
            <a:spcAft>
              <a:spcPct val="35000"/>
            </a:spcAft>
            <a:buNone/>
          </a:pPr>
          <a:r>
            <a:rPr lang="en-US" sz="1100" kern="1200" dirty="0"/>
            <a:t>Model 2: Scaled(x_Success)*(.25)</a:t>
          </a:r>
        </a:p>
      </dsp:txBody>
      <dsp:txXfrm>
        <a:off x="1896" y="663271"/>
        <a:ext cx="2480504" cy="836879"/>
      </dsp:txXfrm>
    </dsp:sp>
    <dsp:sp modelId="{F8A72148-E56C-4FCE-9997-B17B51B405EF}">
      <dsp:nvSpPr>
        <dsp:cNvPr id="0" name=""/>
        <dsp:cNvSpPr/>
      </dsp:nvSpPr>
      <dsp:spPr>
        <a:xfrm>
          <a:off x="2597486" y="665861"/>
          <a:ext cx="2411360" cy="836876"/>
        </a:xfrm>
        <a:prstGeom prst="rect">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Scenario 2: 3rd Down &amp; 3 or less</a:t>
          </a:r>
        </a:p>
        <a:p>
          <a:pPr marL="0" lvl="0" indent="0" algn="ctr" defTabSz="488950">
            <a:lnSpc>
              <a:spcPct val="90000"/>
            </a:lnSpc>
            <a:spcBef>
              <a:spcPct val="0"/>
            </a:spcBef>
            <a:spcAft>
              <a:spcPct val="35000"/>
            </a:spcAft>
            <a:buNone/>
          </a:pPr>
          <a:r>
            <a:rPr lang="en-US" sz="1100" b="1" kern="1200" dirty="0"/>
            <a:t>“Seeking The Sticks”</a:t>
          </a:r>
        </a:p>
        <a:p>
          <a:pPr marL="0" lvl="0" indent="0" algn="ctr" defTabSz="488950">
            <a:lnSpc>
              <a:spcPct val="90000"/>
            </a:lnSpc>
            <a:spcBef>
              <a:spcPct val="0"/>
            </a:spcBef>
            <a:spcAft>
              <a:spcPct val="35000"/>
            </a:spcAft>
            <a:buNone/>
          </a:pPr>
          <a:r>
            <a:rPr lang="en-US" sz="1100" kern="1200" dirty="0"/>
            <a:t>Model 1: Scaled(x_EPA)*(.25)</a:t>
          </a:r>
        </a:p>
        <a:p>
          <a:pPr marL="0" lvl="0" indent="0" algn="ctr" defTabSz="488950">
            <a:lnSpc>
              <a:spcPct val="90000"/>
            </a:lnSpc>
            <a:spcBef>
              <a:spcPct val="0"/>
            </a:spcBef>
            <a:spcAft>
              <a:spcPct val="35000"/>
            </a:spcAft>
            <a:buNone/>
          </a:pPr>
          <a:r>
            <a:rPr lang="en-US" sz="1100" kern="1200" dirty="0"/>
            <a:t>Model 2: Scaled(x_Success)*(.75)</a:t>
          </a:r>
        </a:p>
      </dsp:txBody>
      <dsp:txXfrm>
        <a:off x="2597486" y="665861"/>
        <a:ext cx="2411360" cy="8368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2634C7-B265-409E-AA51-156A2C90B521}"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328427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634C7-B265-409E-AA51-156A2C90B521}"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189246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634C7-B265-409E-AA51-156A2C90B521}"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353652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634C7-B265-409E-AA51-156A2C90B521}"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301931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634C7-B265-409E-AA51-156A2C90B521}"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93756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634C7-B265-409E-AA51-156A2C90B521}"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87341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634C7-B265-409E-AA51-156A2C90B521}"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355562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634C7-B265-409E-AA51-156A2C90B521}"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103776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634C7-B265-409E-AA51-156A2C90B521}" type="datetimeFigureOut">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291091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634C7-B265-409E-AA51-156A2C90B521}"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409862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634C7-B265-409E-AA51-156A2C90B521}"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DF6EE-9035-43DC-B374-FE888F32A986}" type="slidenum">
              <a:rPr lang="en-US" smtClean="0"/>
              <a:t>‹#›</a:t>
            </a:fld>
            <a:endParaRPr lang="en-US"/>
          </a:p>
        </p:txBody>
      </p:sp>
    </p:spTree>
    <p:extLst>
      <p:ext uri="{BB962C8B-B14F-4D97-AF65-F5344CB8AC3E}">
        <p14:creationId xmlns:p14="http://schemas.microsoft.com/office/powerpoint/2010/main" val="253337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634C7-B265-409E-AA51-156A2C90B521}" type="datetimeFigureOut">
              <a:rPr lang="en-US" smtClean="0"/>
              <a:t>7/25/2021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DF6EE-9035-43DC-B374-FE888F32A986}" type="slidenum">
              <a:rPr lang="en-US" smtClean="0"/>
              <a:t>‹#›</a:t>
            </a:fld>
            <a:endParaRPr lang="en-US"/>
          </a:p>
        </p:txBody>
      </p:sp>
    </p:spTree>
    <p:extLst>
      <p:ext uri="{BB962C8B-B14F-4D97-AF65-F5344CB8AC3E}">
        <p14:creationId xmlns:p14="http://schemas.microsoft.com/office/powerpoint/2010/main" val="19990796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68.png"/><Relationship Id="rId3" Type="http://schemas.openxmlformats.org/officeDocument/2006/relationships/image" Target="../media/image60.png"/><Relationship Id="rId7" Type="http://schemas.openxmlformats.org/officeDocument/2006/relationships/image" Target="../media/image63.png"/><Relationship Id="rId12" Type="http://schemas.openxmlformats.org/officeDocument/2006/relationships/image" Target="../media/image67.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6.png"/><Relationship Id="rId5" Type="http://schemas.openxmlformats.org/officeDocument/2006/relationships/image" Target="../media/image61.png"/><Relationship Id="rId10" Type="http://schemas.openxmlformats.org/officeDocument/2006/relationships/image" Target="../media/image65.png"/><Relationship Id="rId4" Type="http://schemas.openxmlformats.org/officeDocument/2006/relationships/image" Target="../media/image52.png"/><Relationship Id="rId9" Type="http://schemas.openxmlformats.org/officeDocument/2006/relationships/image" Target="../media/image64.png"/></Relationships>
</file>

<file path=ppt/slides/_rels/slide11.xml.rels><?xml version="1.0" encoding="UTF-8" standalone="yes"?>
<Relationships xmlns="http://schemas.openxmlformats.org/package/2006/relationships"><Relationship Id="rId8" Type="http://schemas.openxmlformats.org/officeDocument/2006/relationships/image" Target="../media/image71.tmp"/><Relationship Id="rId3" Type="http://schemas.openxmlformats.org/officeDocument/2006/relationships/image" Target="../media/image21.png"/><Relationship Id="rId7" Type="http://schemas.openxmlformats.org/officeDocument/2006/relationships/image" Target="../media/image70.tmp"/><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69.tmp"/><Relationship Id="rId5" Type="http://schemas.openxmlformats.org/officeDocument/2006/relationships/image" Target="../media/image24.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c/nfl-big-data-bowl-2021/data" TargetMode="External"/><Relationship Id="rId2" Type="http://schemas.openxmlformats.org/officeDocument/2006/relationships/hyperlink" Target="http://breakdownsports.blogspot.com/p/football-fundamentals-offense.html" TargetMode="External"/><Relationship Id="rId1" Type="http://schemas.openxmlformats.org/officeDocument/2006/relationships/slideLayout" Target="../slideLayouts/slideLayout2.xml"/><Relationship Id="rId4" Type="http://schemas.openxmlformats.org/officeDocument/2006/relationships/hyperlink" Target="https://operations.nfl.com/media/3671/big-data-bowl-sterken.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9.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48.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7.png"/><Relationship Id="rId5" Type="http://schemas.openxmlformats.org/officeDocument/2006/relationships/image" Target="../media/image33.png"/><Relationship Id="rId10"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58.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7.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3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34403"/>
            <a:ext cx="12192000" cy="985707"/>
          </a:xfrm>
        </p:spPr>
        <p:txBody>
          <a:bodyPr>
            <a:noAutofit/>
          </a:bodyPr>
          <a:lstStyle/>
          <a:p>
            <a:r>
              <a:rPr lang="en-US" sz="6600" b="1" dirty="0"/>
              <a:t>Analysis of Route Concepts</a:t>
            </a:r>
          </a:p>
        </p:txBody>
      </p:sp>
      <p:sp>
        <p:nvSpPr>
          <p:cNvPr id="3" name="Subtitle 2"/>
          <p:cNvSpPr>
            <a:spLocks noGrp="1"/>
          </p:cNvSpPr>
          <p:nvPr>
            <p:ph type="subTitle" idx="1"/>
          </p:nvPr>
        </p:nvSpPr>
        <p:spPr>
          <a:xfrm>
            <a:off x="5163424" y="3429000"/>
            <a:ext cx="1865152" cy="331364"/>
          </a:xfrm>
        </p:spPr>
        <p:txBody>
          <a:bodyPr>
            <a:normAutofit/>
          </a:bodyPr>
          <a:lstStyle/>
          <a:p>
            <a:r>
              <a:rPr lang="en-US" sz="1600" dirty="0"/>
              <a:t>Joe Andruzzi</a:t>
            </a:r>
          </a:p>
        </p:txBody>
      </p:sp>
      <p:sp>
        <p:nvSpPr>
          <p:cNvPr id="4" name="Subtitle 2">
            <a:extLst>
              <a:ext uri="{FF2B5EF4-FFF2-40B4-BE49-F238E27FC236}">
                <a16:creationId xmlns:a16="http://schemas.microsoft.com/office/drawing/2014/main" id="{34521449-FAA2-44E1-A419-C63BED346C9A}"/>
              </a:ext>
            </a:extLst>
          </p:cNvPr>
          <p:cNvSpPr txBox="1">
            <a:spLocks/>
          </p:cNvSpPr>
          <p:nvPr/>
        </p:nvSpPr>
        <p:spPr>
          <a:xfrm>
            <a:off x="3096935" y="2520110"/>
            <a:ext cx="5998130" cy="3313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i="1" dirty="0"/>
              <a:t>An approach to measuring the effectiveness of different route combinations during the 2020 NFL Season</a:t>
            </a:r>
          </a:p>
        </p:txBody>
      </p:sp>
    </p:spTree>
    <p:extLst>
      <p:ext uri="{BB962C8B-B14F-4D97-AF65-F5344CB8AC3E}">
        <p14:creationId xmlns:p14="http://schemas.microsoft.com/office/powerpoint/2010/main" val="353015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DFB68D2-A535-4E26-BDF8-FBA8D0A3CC9A}"/>
              </a:ext>
            </a:extLst>
          </p:cNvPr>
          <p:cNvSpPr/>
          <p:nvPr/>
        </p:nvSpPr>
        <p:spPr>
          <a:xfrm>
            <a:off x="6119059" y="408310"/>
            <a:ext cx="6034358" cy="642664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B7CF8E-379D-4E95-9B80-1960E6D7ED8F}"/>
              </a:ext>
            </a:extLst>
          </p:cNvPr>
          <p:cNvSpPr/>
          <p:nvPr/>
        </p:nvSpPr>
        <p:spPr>
          <a:xfrm>
            <a:off x="51997" y="406891"/>
            <a:ext cx="6005421" cy="6426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E6BBD-E7FD-432E-AAB0-50CE5486AA39}"/>
              </a:ext>
            </a:extLst>
          </p:cNvPr>
          <p:cNvSpPr>
            <a:spLocks noGrp="1"/>
          </p:cNvSpPr>
          <p:nvPr>
            <p:ph type="title"/>
          </p:nvPr>
        </p:nvSpPr>
        <p:spPr>
          <a:xfrm>
            <a:off x="5001800" y="-869"/>
            <a:ext cx="2234517" cy="371475"/>
          </a:xfrm>
        </p:spPr>
        <p:txBody>
          <a:bodyPr>
            <a:noAutofit/>
          </a:bodyPr>
          <a:lstStyle/>
          <a:p>
            <a:pPr algn="ctr"/>
            <a:r>
              <a:rPr lang="en-US" sz="2000" b="1" u="sng" dirty="0">
                <a:solidFill>
                  <a:srgbClr val="FF0000"/>
                </a:solidFill>
              </a:rPr>
              <a:t>Cover 4</a:t>
            </a:r>
          </a:p>
        </p:txBody>
      </p:sp>
      <p:sp>
        <p:nvSpPr>
          <p:cNvPr id="5" name="TextBox 4">
            <a:extLst>
              <a:ext uri="{FF2B5EF4-FFF2-40B4-BE49-F238E27FC236}">
                <a16:creationId xmlns:a16="http://schemas.microsoft.com/office/drawing/2014/main" id="{15100832-B39F-4B56-9E4A-81B2EBFFB2FA}"/>
              </a:ext>
            </a:extLst>
          </p:cNvPr>
          <p:cNvSpPr txBox="1"/>
          <p:nvPr/>
        </p:nvSpPr>
        <p:spPr>
          <a:xfrm>
            <a:off x="1494803" y="10239"/>
            <a:ext cx="2790826" cy="307777"/>
          </a:xfrm>
          <a:prstGeom prst="rect">
            <a:avLst/>
          </a:prstGeom>
          <a:noFill/>
        </p:spPr>
        <p:txBody>
          <a:bodyPr wrap="square">
            <a:spAutoFit/>
          </a:bodyPr>
          <a:lstStyle/>
          <a:p>
            <a:r>
              <a:rPr lang="en-US" sz="1400" b="1" u="sng" dirty="0"/>
              <a:t>Scenario 1: “Seeking High Upside”</a:t>
            </a:r>
          </a:p>
        </p:txBody>
      </p:sp>
      <p:sp>
        <p:nvSpPr>
          <p:cNvPr id="6" name="TextBox 5">
            <a:extLst>
              <a:ext uri="{FF2B5EF4-FFF2-40B4-BE49-F238E27FC236}">
                <a16:creationId xmlns:a16="http://schemas.microsoft.com/office/drawing/2014/main" id="{8F11179A-CA5D-43F4-9C61-19DCC9798EFC}"/>
              </a:ext>
            </a:extLst>
          </p:cNvPr>
          <p:cNvSpPr txBox="1"/>
          <p:nvPr/>
        </p:nvSpPr>
        <p:spPr>
          <a:xfrm>
            <a:off x="8501139" y="-6539"/>
            <a:ext cx="2702717" cy="307777"/>
          </a:xfrm>
          <a:prstGeom prst="rect">
            <a:avLst/>
          </a:prstGeom>
          <a:noFill/>
        </p:spPr>
        <p:txBody>
          <a:bodyPr wrap="square">
            <a:spAutoFit/>
          </a:bodyPr>
          <a:lstStyle/>
          <a:p>
            <a:r>
              <a:rPr lang="en-US" sz="1400" b="1" u="sng" dirty="0"/>
              <a:t>Scenario 2: “Seeking The Sticks”</a:t>
            </a:r>
          </a:p>
        </p:txBody>
      </p:sp>
      <p:sp>
        <p:nvSpPr>
          <p:cNvPr id="8" name="Frame 7">
            <a:extLst>
              <a:ext uri="{FF2B5EF4-FFF2-40B4-BE49-F238E27FC236}">
                <a16:creationId xmlns:a16="http://schemas.microsoft.com/office/drawing/2014/main" id="{58D463AB-4FF0-4D80-9328-C8109DC7A395}"/>
              </a:ext>
            </a:extLst>
          </p:cNvPr>
          <p:cNvSpPr/>
          <p:nvPr/>
        </p:nvSpPr>
        <p:spPr>
          <a:xfrm>
            <a:off x="6096000" y="347662"/>
            <a:ext cx="6096001"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612F119A-5C34-434F-928A-B59B75CBB17B}"/>
              </a:ext>
            </a:extLst>
          </p:cNvPr>
          <p:cNvSpPr/>
          <p:nvPr/>
        </p:nvSpPr>
        <p:spPr>
          <a:xfrm>
            <a:off x="1" y="347662"/>
            <a:ext cx="6095999"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9A623FDF-664F-41FD-BB60-E6BB03925274}"/>
              </a:ext>
            </a:extLst>
          </p:cNvPr>
          <p:cNvSpPr/>
          <p:nvPr/>
        </p:nvSpPr>
        <p:spPr>
          <a:xfrm>
            <a:off x="0" y="3529488"/>
            <a:ext cx="1219199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9F7D8A-A49C-4E58-AD79-DC9D3BDE1088}"/>
              </a:ext>
            </a:extLst>
          </p:cNvPr>
          <p:cNvSpPr txBox="1"/>
          <p:nvPr/>
        </p:nvSpPr>
        <p:spPr>
          <a:xfrm>
            <a:off x="847437" y="364649"/>
            <a:ext cx="1505540" cy="253916"/>
          </a:xfrm>
          <a:prstGeom prst="rect">
            <a:avLst/>
          </a:prstGeom>
          <a:noFill/>
        </p:spPr>
        <p:txBody>
          <a:bodyPr wrap="none" rtlCol="0">
            <a:spAutoFit/>
          </a:bodyPr>
          <a:lstStyle/>
          <a:p>
            <a:r>
              <a:rPr lang="en-US" sz="1050" b="1" u="sng" dirty="0"/>
              <a:t>Top Two-Man Concepts</a:t>
            </a:r>
          </a:p>
        </p:txBody>
      </p:sp>
      <p:sp>
        <p:nvSpPr>
          <p:cNvPr id="16" name="TextBox 15">
            <a:extLst>
              <a:ext uri="{FF2B5EF4-FFF2-40B4-BE49-F238E27FC236}">
                <a16:creationId xmlns:a16="http://schemas.microsoft.com/office/drawing/2014/main" id="{E48FD3C2-D580-4014-B7A4-79A90A9369DB}"/>
              </a:ext>
            </a:extLst>
          </p:cNvPr>
          <p:cNvSpPr txBox="1"/>
          <p:nvPr/>
        </p:nvSpPr>
        <p:spPr>
          <a:xfrm>
            <a:off x="4204586" y="394330"/>
            <a:ext cx="657552" cy="253916"/>
          </a:xfrm>
          <a:prstGeom prst="rect">
            <a:avLst/>
          </a:prstGeom>
          <a:noFill/>
        </p:spPr>
        <p:txBody>
          <a:bodyPr wrap="none" rtlCol="0">
            <a:spAutoFit/>
          </a:bodyPr>
          <a:lstStyle/>
          <a:p>
            <a:r>
              <a:rPr lang="en-US" sz="1050" b="1" u="sng" dirty="0"/>
              <a:t>The Play</a:t>
            </a:r>
          </a:p>
        </p:txBody>
      </p:sp>
      <p:sp>
        <p:nvSpPr>
          <p:cNvPr id="17" name="TextBox 16">
            <a:extLst>
              <a:ext uri="{FF2B5EF4-FFF2-40B4-BE49-F238E27FC236}">
                <a16:creationId xmlns:a16="http://schemas.microsoft.com/office/drawing/2014/main" id="{3EA7FC06-5ED2-462C-A214-882C0DD3BEA2}"/>
              </a:ext>
            </a:extLst>
          </p:cNvPr>
          <p:cNvSpPr txBox="1"/>
          <p:nvPr/>
        </p:nvSpPr>
        <p:spPr>
          <a:xfrm>
            <a:off x="806560" y="3604853"/>
            <a:ext cx="1587294" cy="253916"/>
          </a:xfrm>
          <a:prstGeom prst="rect">
            <a:avLst/>
          </a:prstGeom>
          <a:noFill/>
        </p:spPr>
        <p:txBody>
          <a:bodyPr wrap="none" rtlCol="0">
            <a:spAutoFit/>
          </a:bodyPr>
          <a:lstStyle/>
          <a:p>
            <a:r>
              <a:rPr lang="en-US" sz="1050" b="1" u="sng" dirty="0"/>
              <a:t>Top Three-Man Concepts</a:t>
            </a:r>
          </a:p>
        </p:txBody>
      </p:sp>
      <p:sp>
        <p:nvSpPr>
          <p:cNvPr id="18" name="TextBox 17">
            <a:extLst>
              <a:ext uri="{FF2B5EF4-FFF2-40B4-BE49-F238E27FC236}">
                <a16:creationId xmlns:a16="http://schemas.microsoft.com/office/drawing/2014/main" id="{E1D8F2D6-D353-4714-9950-EF24D8341A4A}"/>
              </a:ext>
            </a:extLst>
          </p:cNvPr>
          <p:cNvSpPr txBox="1"/>
          <p:nvPr/>
        </p:nvSpPr>
        <p:spPr>
          <a:xfrm>
            <a:off x="4204586" y="3615245"/>
            <a:ext cx="657552" cy="253916"/>
          </a:xfrm>
          <a:prstGeom prst="rect">
            <a:avLst/>
          </a:prstGeom>
          <a:noFill/>
        </p:spPr>
        <p:txBody>
          <a:bodyPr wrap="none" rtlCol="0">
            <a:spAutoFit/>
          </a:bodyPr>
          <a:lstStyle/>
          <a:p>
            <a:r>
              <a:rPr lang="en-US" sz="1050" b="1" u="sng" dirty="0"/>
              <a:t>The Play</a:t>
            </a:r>
          </a:p>
        </p:txBody>
      </p:sp>
      <p:sp>
        <p:nvSpPr>
          <p:cNvPr id="19" name="TextBox 18">
            <a:extLst>
              <a:ext uri="{FF2B5EF4-FFF2-40B4-BE49-F238E27FC236}">
                <a16:creationId xmlns:a16="http://schemas.microsoft.com/office/drawing/2014/main" id="{EDE24F22-837A-4967-B341-F79BD33407F3}"/>
              </a:ext>
            </a:extLst>
          </p:cNvPr>
          <p:cNvSpPr txBox="1"/>
          <p:nvPr/>
        </p:nvSpPr>
        <p:spPr>
          <a:xfrm>
            <a:off x="7044287" y="3604853"/>
            <a:ext cx="1587294" cy="253916"/>
          </a:xfrm>
          <a:prstGeom prst="rect">
            <a:avLst/>
          </a:prstGeom>
          <a:noFill/>
        </p:spPr>
        <p:txBody>
          <a:bodyPr wrap="none" rtlCol="0">
            <a:spAutoFit/>
          </a:bodyPr>
          <a:lstStyle/>
          <a:p>
            <a:r>
              <a:rPr lang="en-US" sz="1050" b="1" u="sng" dirty="0"/>
              <a:t>Top Three-Man Concepts</a:t>
            </a:r>
          </a:p>
        </p:txBody>
      </p:sp>
      <p:sp>
        <p:nvSpPr>
          <p:cNvPr id="20" name="TextBox 19">
            <a:extLst>
              <a:ext uri="{FF2B5EF4-FFF2-40B4-BE49-F238E27FC236}">
                <a16:creationId xmlns:a16="http://schemas.microsoft.com/office/drawing/2014/main" id="{EF088ACA-D885-4EB3-A980-A66ADA396542}"/>
              </a:ext>
            </a:extLst>
          </p:cNvPr>
          <p:cNvSpPr txBox="1"/>
          <p:nvPr/>
        </p:nvSpPr>
        <p:spPr>
          <a:xfrm>
            <a:off x="10486227" y="3621631"/>
            <a:ext cx="657552" cy="253916"/>
          </a:xfrm>
          <a:prstGeom prst="rect">
            <a:avLst/>
          </a:prstGeom>
          <a:noFill/>
        </p:spPr>
        <p:txBody>
          <a:bodyPr wrap="none" rtlCol="0">
            <a:spAutoFit/>
          </a:bodyPr>
          <a:lstStyle/>
          <a:p>
            <a:r>
              <a:rPr lang="en-US" sz="1050" b="1" u="sng" dirty="0"/>
              <a:t>The Play</a:t>
            </a:r>
          </a:p>
        </p:txBody>
      </p:sp>
      <p:sp>
        <p:nvSpPr>
          <p:cNvPr id="21" name="TextBox 20">
            <a:extLst>
              <a:ext uri="{FF2B5EF4-FFF2-40B4-BE49-F238E27FC236}">
                <a16:creationId xmlns:a16="http://schemas.microsoft.com/office/drawing/2014/main" id="{ED9F0035-55E1-4B78-8E04-88640ECF1D05}"/>
              </a:ext>
            </a:extLst>
          </p:cNvPr>
          <p:cNvSpPr txBox="1"/>
          <p:nvPr/>
        </p:nvSpPr>
        <p:spPr>
          <a:xfrm>
            <a:off x="7044287" y="347662"/>
            <a:ext cx="1505540" cy="253916"/>
          </a:xfrm>
          <a:prstGeom prst="rect">
            <a:avLst/>
          </a:prstGeom>
          <a:noFill/>
        </p:spPr>
        <p:txBody>
          <a:bodyPr wrap="none" rtlCol="0">
            <a:spAutoFit/>
          </a:bodyPr>
          <a:lstStyle/>
          <a:p>
            <a:r>
              <a:rPr lang="en-US" sz="1050" b="1" u="sng" dirty="0"/>
              <a:t>Top Two-Man Concepts</a:t>
            </a:r>
          </a:p>
        </p:txBody>
      </p:sp>
      <p:sp>
        <p:nvSpPr>
          <p:cNvPr id="22" name="TextBox 21">
            <a:extLst>
              <a:ext uri="{FF2B5EF4-FFF2-40B4-BE49-F238E27FC236}">
                <a16:creationId xmlns:a16="http://schemas.microsoft.com/office/drawing/2014/main" id="{8630B703-4709-4DED-9E87-4FF71DFD02B5}"/>
              </a:ext>
            </a:extLst>
          </p:cNvPr>
          <p:cNvSpPr txBox="1"/>
          <p:nvPr/>
        </p:nvSpPr>
        <p:spPr>
          <a:xfrm>
            <a:off x="10356730" y="368867"/>
            <a:ext cx="657552" cy="253916"/>
          </a:xfrm>
          <a:prstGeom prst="rect">
            <a:avLst/>
          </a:prstGeom>
          <a:noFill/>
        </p:spPr>
        <p:txBody>
          <a:bodyPr wrap="none" rtlCol="0">
            <a:spAutoFit/>
          </a:bodyPr>
          <a:lstStyle/>
          <a:p>
            <a:r>
              <a:rPr lang="en-US" sz="1050" b="1" u="sng" dirty="0"/>
              <a:t>The Play</a:t>
            </a:r>
          </a:p>
        </p:txBody>
      </p:sp>
      <p:pic>
        <p:nvPicPr>
          <p:cNvPr id="7" name="Picture 6" descr="A picture containing text, road, screen, scoreboard&#10;&#10;Description automatically generated">
            <a:extLst>
              <a:ext uri="{FF2B5EF4-FFF2-40B4-BE49-F238E27FC236}">
                <a16:creationId xmlns:a16="http://schemas.microsoft.com/office/drawing/2014/main" id="{0F3B6FA6-C4FC-4215-A999-811DEBA35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425" y="618565"/>
            <a:ext cx="3064329" cy="1817352"/>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985AB52D-9662-4934-9D24-E1B74A262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1" y="635342"/>
            <a:ext cx="3041864" cy="1800575"/>
          </a:xfrm>
          <a:prstGeom prst="rect">
            <a:avLst/>
          </a:prstGeom>
        </p:spPr>
      </p:pic>
      <p:pic>
        <p:nvPicPr>
          <p:cNvPr id="24" name="Picture 23" descr="A picture containing text, green&#10;&#10;Description automatically generated">
            <a:extLst>
              <a:ext uri="{FF2B5EF4-FFF2-40B4-BE49-F238E27FC236}">
                <a16:creationId xmlns:a16="http://schemas.microsoft.com/office/drawing/2014/main" id="{D41F4054-6D8C-4456-915D-047FF064D1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0705" y="633178"/>
            <a:ext cx="2953236" cy="1802740"/>
          </a:xfrm>
          <a:prstGeom prst="rect">
            <a:avLst/>
          </a:prstGeom>
        </p:spPr>
      </p:pic>
      <p:pic>
        <p:nvPicPr>
          <p:cNvPr id="26" name="Picture 25" descr="Graphical user interface&#10;&#10;Description automatically generated">
            <a:extLst>
              <a:ext uri="{FF2B5EF4-FFF2-40B4-BE49-F238E27FC236}">
                <a16:creationId xmlns:a16="http://schemas.microsoft.com/office/drawing/2014/main" id="{3D78070E-C698-4FB4-B7D6-1DFEB078BA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0647" y="618565"/>
            <a:ext cx="2926611" cy="1817352"/>
          </a:xfrm>
          <a:prstGeom prst="rect">
            <a:avLst/>
          </a:prstGeom>
        </p:spPr>
      </p:pic>
      <p:pic>
        <p:nvPicPr>
          <p:cNvPr id="28" name="Picture 27" descr="A screenshot of a computer&#10;&#10;Description automatically generated with low confidence">
            <a:extLst>
              <a:ext uri="{FF2B5EF4-FFF2-40B4-BE49-F238E27FC236}">
                <a16:creationId xmlns:a16="http://schemas.microsoft.com/office/drawing/2014/main" id="{08125CB1-108C-4497-AD3D-753E3DA14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97" y="3875546"/>
            <a:ext cx="3096420" cy="1459850"/>
          </a:xfrm>
          <a:prstGeom prst="rect">
            <a:avLst/>
          </a:prstGeom>
        </p:spPr>
      </p:pic>
      <p:pic>
        <p:nvPicPr>
          <p:cNvPr id="30" name="Picture 29" descr="A picture containing text, road, screen, black&#10;&#10;Description automatically generated">
            <a:extLst>
              <a:ext uri="{FF2B5EF4-FFF2-40B4-BE49-F238E27FC236}">
                <a16:creationId xmlns:a16="http://schemas.microsoft.com/office/drawing/2014/main" id="{55506A93-C0B8-478F-B3A5-BD8222C190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7997" y="3875546"/>
            <a:ext cx="3355282" cy="1470303"/>
          </a:xfrm>
          <a:prstGeom prst="rect">
            <a:avLst/>
          </a:prstGeom>
        </p:spPr>
      </p:pic>
      <p:pic>
        <p:nvPicPr>
          <p:cNvPr id="31" name="Picture 30" descr="A screenshot of a computer&#10;&#10;Description automatically generated with medium confidence">
            <a:extLst>
              <a:ext uri="{FF2B5EF4-FFF2-40B4-BE49-F238E27FC236}">
                <a16:creationId xmlns:a16="http://schemas.microsoft.com/office/drawing/2014/main" id="{A6FE06AF-5047-4A97-9FC6-79471C5D50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9998" y="3875546"/>
            <a:ext cx="2908322" cy="1459851"/>
          </a:xfrm>
          <a:prstGeom prst="rect">
            <a:avLst/>
          </a:prstGeom>
        </p:spPr>
      </p:pic>
      <p:pic>
        <p:nvPicPr>
          <p:cNvPr id="33" name="Picture 32" descr="Graphical user interface&#10;&#10;Description automatically generated with medium confidence">
            <a:extLst>
              <a:ext uri="{FF2B5EF4-FFF2-40B4-BE49-F238E27FC236}">
                <a16:creationId xmlns:a16="http://schemas.microsoft.com/office/drawing/2014/main" id="{9F55497C-57E4-4542-AB9A-7B8224D856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03278" y="3867326"/>
            <a:ext cx="2623450" cy="1478524"/>
          </a:xfrm>
          <a:prstGeom prst="rect">
            <a:avLst/>
          </a:prstGeom>
        </p:spPr>
      </p:pic>
      <p:sp>
        <p:nvSpPr>
          <p:cNvPr id="34" name="TextBox 33">
            <a:extLst>
              <a:ext uri="{FF2B5EF4-FFF2-40B4-BE49-F238E27FC236}">
                <a16:creationId xmlns:a16="http://schemas.microsoft.com/office/drawing/2014/main" id="{94DBC43C-9BE6-4EAB-ABBB-BE6F855702F5}"/>
              </a:ext>
            </a:extLst>
          </p:cNvPr>
          <p:cNvSpPr txBox="1"/>
          <p:nvPr/>
        </p:nvSpPr>
        <p:spPr>
          <a:xfrm>
            <a:off x="68690" y="2478159"/>
            <a:ext cx="2597546" cy="646331"/>
          </a:xfrm>
          <a:prstGeom prst="rect">
            <a:avLst/>
          </a:prstGeom>
          <a:noFill/>
        </p:spPr>
        <p:txBody>
          <a:bodyPr wrap="square" rtlCol="0" anchor="ctr">
            <a:spAutoFit/>
          </a:bodyPr>
          <a:lstStyle/>
          <a:p>
            <a:pPr algn="ctr"/>
            <a:r>
              <a:rPr lang="en-US" sz="1400" b="1" u="sng" dirty="0"/>
              <a:t>Analysis</a:t>
            </a:r>
          </a:p>
          <a:p>
            <a:r>
              <a:rPr lang="en-US" sz="1100" dirty="0"/>
              <a:t>Deep Cross + Go – you could have guessed it.</a:t>
            </a:r>
          </a:p>
        </p:txBody>
      </p:sp>
      <p:sp>
        <p:nvSpPr>
          <p:cNvPr id="35" name="TextBox 34">
            <a:extLst>
              <a:ext uri="{FF2B5EF4-FFF2-40B4-BE49-F238E27FC236}">
                <a16:creationId xmlns:a16="http://schemas.microsoft.com/office/drawing/2014/main" id="{F5A9F9CD-2ECA-4780-BC5E-23F4E4839597}"/>
              </a:ext>
            </a:extLst>
          </p:cNvPr>
          <p:cNvSpPr txBox="1"/>
          <p:nvPr/>
        </p:nvSpPr>
        <p:spPr>
          <a:xfrm>
            <a:off x="38583" y="5430060"/>
            <a:ext cx="2598671" cy="815608"/>
          </a:xfrm>
          <a:prstGeom prst="rect">
            <a:avLst/>
          </a:prstGeom>
          <a:noFill/>
        </p:spPr>
        <p:txBody>
          <a:bodyPr wrap="square" rtlCol="0" anchor="ctr">
            <a:spAutoFit/>
          </a:bodyPr>
          <a:lstStyle/>
          <a:p>
            <a:pPr algn="ctr"/>
            <a:r>
              <a:rPr lang="en-US" sz="1400" b="1" u="sng" dirty="0"/>
              <a:t>Analysis</a:t>
            </a:r>
          </a:p>
          <a:p>
            <a:r>
              <a:rPr lang="en-US" sz="1100" dirty="0"/>
              <a:t>Just crown the Deep Cross + double Go combination – appears to be optimal in many different scenarios.</a:t>
            </a:r>
          </a:p>
        </p:txBody>
      </p:sp>
      <p:sp>
        <p:nvSpPr>
          <p:cNvPr id="36" name="TextBox 35">
            <a:extLst>
              <a:ext uri="{FF2B5EF4-FFF2-40B4-BE49-F238E27FC236}">
                <a16:creationId xmlns:a16="http://schemas.microsoft.com/office/drawing/2014/main" id="{F303BB53-56B2-4B4A-A6FC-B93C5D7BC32F}"/>
              </a:ext>
            </a:extLst>
          </p:cNvPr>
          <p:cNvSpPr txBox="1"/>
          <p:nvPr/>
        </p:nvSpPr>
        <p:spPr>
          <a:xfrm>
            <a:off x="6123762" y="2402366"/>
            <a:ext cx="2925891" cy="984885"/>
          </a:xfrm>
          <a:prstGeom prst="rect">
            <a:avLst/>
          </a:prstGeom>
          <a:noFill/>
        </p:spPr>
        <p:txBody>
          <a:bodyPr wrap="square" rtlCol="0" anchor="ctr">
            <a:spAutoFit/>
          </a:bodyPr>
          <a:lstStyle/>
          <a:p>
            <a:pPr algn="ctr"/>
            <a:r>
              <a:rPr lang="en-US" sz="1400" b="1" u="sng" dirty="0"/>
              <a:t>Analysis</a:t>
            </a:r>
          </a:p>
          <a:p>
            <a:r>
              <a:rPr lang="en-US" sz="1100" dirty="0"/>
              <a:t>If you’re lucky enough to have a defense run Cover 4 on 3rd and short - Dual Out routes from opposite slots appear optimal in many variations – with the double drag close by. </a:t>
            </a:r>
          </a:p>
        </p:txBody>
      </p:sp>
      <p:sp>
        <p:nvSpPr>
          <p:cNvPr id="37" name="TextBox 36">
            <a:extLst>
              <a:ext uri="{FF2B5EF4-FFF2-40B4-BE49-F238E27FC236}">
                <a16:creationId xmlns:a16="http://schemas.microsoft.com/office/drawing/2014/main" id="{4E477871-C20A-45FC-96B9-7A5DCD86A455}"/>
              </a:ext>
            </a:extLst>
          </p:cNvPr>
          <p:cNvSpPr txBox="1"/>
          <p:nvPr/>
        </p:nvSpPr>
        <p:spPr>
          <a:xfrm>
            <a:off x="6152801" y="5407618"/>
            <a:ext cx="2785628" cy="815608"/>
          </a:xfrm>
          <a:prstGeom prst="rect">
            <a:avLst/>
          </a:prstGeom>
          <a:noFill/>
        </p:spPr>
        <p:txBody>
          <a:bodyPr wrap="square" rtlCol="0" anchor="ctr">
            <a:spAutoFit/>
          </a:bodyPr>
          <a:lstStyle/>
          <a:p>
            <a:pPr algn="ctr"/>
            <a:r>
              <a:rPr lang="en-US" sz="1400" b="1" u="sng" dirty="0"/>
              <a:t>Analysis</a:t>
            </a:r>
          </a:p>
          <a:p>
            <a:r>
              <a:rPr lang="en-US" sz="1100" dirty="0"/>
              <a:t>Go, Hitch, Hitch – Interesting wrinkle compared to other short-yardage 3-man concepts.</a:t>
            </a:r>
          </a:p>
        </p:txBody>
      </p:sp>
      <p:sp>
        <p:nvSpPr>
          <p:cNvPr id="38" name="TextBox 37">
            <a:extLst>
              <a:ext uri="{FF2B5EF4-FFF2-40B4-BE49-F238E27FC236}">
                <a16:creationId xmlns:a16="http://schemas.microsoft.com/office/drawing/2014/main" id="{782AEBEF-539F-48CF-A4AA-7B4DEB519C9E}"/>
              </a:ext>
            </a:extLst>
          </p:cNvPr>
          <p:cNvSpPr txBox="1"/>
          <p:nvPr/>
        </p:nvSpPr>
        <p:spPr>
          <a:xfrm>
            <a:off x="3354645" y="2422777"/>
            <a:ext cx="2633786" cy="338554"/>
          </a:xfrm>
          <a:prstGeom prst="rect">
            <a:avLst/>
          </a:prstGeom>
          <a:noFill/>
        </p:spPr>
        <p:txBody>
          <a:bodyPr wrap="square" rtlCol="0">
            <a:spAutoFit/>
          </a:bodyPr>
          <a:lstStyle/>
          <a:p>
            <a:r>
              <a:rPr lang="en-US" sz="1600" b="1" u="sng" dirty="0"/>
              <a:t>Exploring other variables</a:t>
            </a:r>
          </a:p>
        </p:txBody>
      </p:sp>
      <p:sp>
        <p:nvSpPr>
          <p:cNvPr id="39" name="TextBox 38">
            <a:extLst>
              <a:ext uri="{FF2B5EF4-FFF2-40B4-BE49-F238E27FC236}">
                <a16:creationId xmlns:a16="http://schemas.microsoft.com/office/drawing/2014/main" id="{61FB9BA9-BA1E-4D0F-B2B3-7FE88921747A}"/>
              </a:ext>
            </a:extLst>
          </p:cNvPr>
          <p:cNvSpPr txBox="1"/>
          <p:nvPr/>
        </p:nvSpPr>
        <p:spPr>
          <a:xfrm>
            <a:off x="9673574" y="2408557"/>
            <a:ext cx="2633786" cy="338554"/>
          </a:xfrm>
          <a:prstGeom prst="rect">
            <a:avLst/>
          </a:prstGeom>
          <a:noFill/>
        </p:spPr>
        <p:txBody>
          <a:bodyPr wrap="square" rtlCol="0">
            <a:spAutoFit/>
          </a:bodyPr>
          <a:lstStyle/>
          <a:p>
            <a:r>
              <a:rPr lang="en-US" sz="1600" b="1" u="sng" dirty="0"/>
              <a:t>Exploring other variables</a:t>
            </a:r>
          </a:p>
        </p:txBody>
      </p:sp>
      <p:sp>
        <p:nvSpPr>
          <p:cNvPr id="40" name="TextBox 39">
            <a:extLst>
              <a:ext uri="{FF2B5EF4-FFF2-40B4-BE49-F238E27FC236}">
                <a16:creationId xmlns:a16="http://schemas.microsoft.com/office/drawing/2014/main" id="{6B679F1A-2129-4A91-80E0-9C0809C3009B}"/>
              </a:ext>
            </a:extLst>
          </p:cNvPr>
          <p:cNvSpPr txBox="1"/>
          <p:nvPr/>
        </p:nvSpPr>
        <p:spPr>
          <a:xfrm>
            <a:off x="3423632" y="5390039"/>
            <a:ext cx="2633786" cy="338554"/>
          </a:xfrm>
          <a:prstGeom prst="rect">
            <a:avLst/>
          </a:prstGeom>
          <a:noFill/>
        </p:spPr>
        <p:txBody>
          <a:bodyPr wrap="square" rtlCol="0">
            <a:spAutoFit/>
          </a:bodyPr>
          <a:lstStyle/>
          <a:p>
            <a:r>
              <a:rPr lang="en-US" sz="1600" b="1" u="sng" dirty="0"/>
              <a:t>Exploring other variables</a:t>
            </a:r>
          </a:p>
        </p:txBody>
      </p:sp>
      <p:sp>
        <p:nvSpPr>
          <p:cNvPr id="41" name="TextBox 40">
            <a:extLst>
              <a:ext uri="{FF2B5EF4-FFF2-40B4-BE49-F238E27FC236}">
                <a16:creationId xmlns:a16="http://schemas.microsoft.com/office/drawing/2014/main" id="{41541D49-98D5-4CDB-AC39-2998E89FC4A8}"/>
              </a:ext>
            </a:extLst>
          </p:cNvPr>
          <p:cNvSpPr txBox="1"/>
          <p:nvPr/>
        </p:nvSpPr>
        <p:spPr>
          <a:xfrm>
            <a:off x="9615895" y="5417669"/>
            <a:ext cx="2633786" cy="338554"/>
          </a:xfrm>
          <a:prstGeom prst="rect">
            <a:avLst/>
          </a:prstGeom>
          <a:noFill/>
        </p:spPr>
        <p:txBody>
          <a:bodyPr wrap="square" rtlCol="0">
            <a:spAutoFit/>
          </a:bodyPr>
          <a:lstStyle/>
          <a:p>
            <a:r>
              <a:rPr lang="en-US" sz="1600" b="1" u="sng" dirty="0"/>
              <a:t>Exploring other variables</a:t>
            </a:r>
          </a:p>
        </p:txBody>
      </p:sp>
      <p:pic>
        <p:nvPicPr>
          <p:cNvPr id="43" name="Picture 42" descr="A screenshot of a computer&#10;&#10;Description automatically generated with medium confidence">
            <a:extLst>
              <a:ext uri="{FF2B5EF4-FFF2-40B4-BE49-F238E27FC236}">
                <a16:creationId xmlns:a16="http://schemas.microsoft.com/office/drawing/2014/main" id="{99C3388B-09A7-4D67-87D0-C0395E92E2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50905" y="5715537"/>
            <a:ext cx="3175823" cy="394383"/>
          </a:xfrm>
          <a:prstGeom prst="rect">
            <a:avLst/>
          </a:prstGeom>
        </p:spPr>
      </p:pic>
      <p:pic>
        <p:nvPicPr>
          <p:cNvPr id="45" name="Picture 44" descr="A screenshot of a computer&#10;&#10;Description automatically generated with medium confidence">
            <a:extLst>
              <a:ext uri="{FF2B5EF4-FFF2-40B4-BE49-F238E27FC236}">
                <a16:creationId xmlns:a16="http://schemas.microsoft.com/office/drawing/2014/main" id="{0A80BB81-BB79-4B12-8CDC-A59D335EDF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03532" y="5731076"/>
            <a:ext cx="3236412" cy="380754"/>
          </a:xfrm>
          <a:prstGeom prst="rect">
            <a:avLst/>
          </a:prstGeom>
        </p:spPr>
      </p:pic>
      <p:pic>
        <p:nvPicPr>
          <p:cNvPr id="47" name="Picture 46" descr="Text&#10;&#10;Description automatically generated">
            <a:extLst>
              <a:ext uri="{FF2B5EF4-FFF2-40B4-BE49-F238E27FC236}">
                <a16:creationId xmlns:a16="http://schemas.microsoft.com/office/drawing/2014/main" id="{4AF028EC-7327-4A8F-AF6B-4B95CE8989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98707" y="2766496"/>
            <a:ext cx="3139613" cy="355686"/>
          </a:xfrm>
          <a:prstGeom prst="rect">
            <a:avLst/>
          </a:prstGeom>
        </p:spPr>
      </p:pic>
      <p:pic>
        <p:nvPicPr>
          <p:cNvPr id="49" name="Picture 48" descr="Text&#10;&#10;Description automatically generated">
            <a:extLst>
              <a:ext uri="{FF2B5EF4-FFF2-40B4-BE49-F238E27FC236}">
                <a16:creationId xmlns:a16="http://schemas.microsoft.com/office/drawing/2014/main" id="{06056C7C-B0DF-4E3A-BB41-1E7B8BA8AB4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33691" y="2755332"/>
            <a:ext cx="3104474" cy="336711"/>
          </a:xfrm>
          <a:prstGeom prst="rect">
            <a:avLst/>
          </a:prstGeom>
        </p:spPr>
      </p:pic>
    </p:spTree>
    <p:extLst>
      <p:ext uri="{BB962C8B-B14F-4D97-AF65-F5344CB8AC3E}">
        <p14:creationId xmlns:p14="http://schemas.microsoft.com/office/powerpoint/2010/main" val="143434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2559-1553-493A-A063-680C20A00245}"/>
              </a:ext>
            </a:extLst>
          </p:cNvPr>
          <p:cNvSpPr>
            <a:spLocks noGrp="1"/>
          </p:cNvSpPr>
          <p:nvPr>
            <p:ph type="title"/>
          </p:nvPr>
        </p:nvSpPr>
        <p:spPr>
          <a:xfrm>
            <a:off x="5843523" y="-5388"/>
            <a:ext cx="4018326" cy="842890"/>
          </a:xfrm>
        </p:spPr>
        <p:txBody>
          <a:bodyPr>
            <a:normAutofit/>
          </a:bodyPr>
          <a:lstStyle/>
          <a:p>
            <a:r>
              <a:rPr lang="en-US" u="sng" dirty="0"/>
              <a:t>The Deep Cross</a:t>
            </a:r>
          </a:p>
        </p:txBody>
      </p:sp>
      <p:sp>
        <p:nvSpPr>
          <p:cNvPr id="4" name="Title 1">
            <a:extLst>
              <a:ext uri="{FF2B5EF4-FFF2-40B4-BE49-F238E27FC236}">
                <a16:creationId xmlns:a16="http://schemas.microsoft.com/office/drawing/2014/main" id="{5CB169C6-445B-4494-8FD0-67DA146B7E7B}"/>
              </a:ext>
            </a:extLst>
          </p:cNvPr>
          <p:cNvSpPr txBox="1">
            <a:spLocks/>
          </p:cNvSpPr>
          <p:nvPr/>
        </p:nvSpPr>
        <p:spPr>
          <a:xfrm>
            <a:off x="3724015" y="931179"/>
            <a:ext cx="3691854" cy="58982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pic>
        <p:nvPicPr>
          <p:cNvPr id="5" name="Picture 4" descr="A picture containing text, green&#10;&#10;Description automatically generated">
            <a:extLst>
              <a:ext uri="{FF2B5EF4-FFF2-40B4-BE49-F238E27FC236}">
                <a16:creationId xmlns:a16="http://schemas.microsoft.com/office/drawing/2014/main" id="{E6B91BF6-BADD-48F6-809B-930BE1B29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510"/>
            <a:ext cx="3067547" cy="1872519"/>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EDE6C9AA-5E10-4319-8B32-CB7AFC0CD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1029"/>
            <a:ext cx="3067548" cy="1714576"/>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6E2D6BA6-249B-46F8-AFD3-AD01B7F383A1}"/>
              </a:ext>
            </a:extLst>
          </p:cNvPr>
          <p:cNvPicPr>
            <a:picLocks noChangeAspect="1"/>
          </p:cNvPicPr>
          <p:nvPr/>
        </p:nvPicPr>
        <p:blipFill rotWithShape="1">
          <a:blip r:embed="rId4">
            <a:extLst>
              <a:ext uri="{28A0092B-C50C-407E-A947-70E740481C1C}">
                <a14:useLocalDpi xmlns:a14="http://schemas.microsoft.com/office/drawing/2010/main" val="0"/>
              </a:ext>
            </a:extLst>
          </a:blip>
          <a:srcRect t="1933"/>
          <a:stretch/>
        </p:blipFill>
        <p:spPr>
          <a:xfrm>
            <a:off x="-1" y="3605605"/>
            <a:ext cx="3067546" cy="1691158"/>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2821CF5A-E862-495B-A547-BC0175E6E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277023"/>
            <a:ext cx="3067546" cy="1580977"/>
          </a:xfrm>
          <a:prstGeom prst="rect">
            <a:avLst/>
          </a:prstGeom>
        </p:spPr>
      </p:pic>
      <p:sp>
        <p:nvSpPr>
          <p:cNvPr id="12" name="Frame 11">
            <a:extLst>
              <a:ext uri="{FF2B5EF4-FFF2-40B4-BE49-F238E27FC236}">
                <a16:creationId xmlns:a16="http://schemas.microsoft.com/office/drawing/2014/main" id="{371A3691-D470-4FF0-A710-20324535344A}"/>
              </a:ext>
            </a:extLst>
          </p:cNvPr>
          <p:cNvSpPr/>
          <p:nvPr/>
        </p:nvSpPr>
        <p:spPr>
          <a:xfrm>
            <a:off x="3819421" y="866644"/>
            <a:ext cx="7455159" cy="842890"/>
          </a:xfrm>
          <a:prstGeom prst="frame">
            <a:avLst>
              <a:gd name="adj1" fmla="val 435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9993DB8-DD09-40A4-AFDA-C1D62D2C76E1}"/>
              </a:ext>
            </a:extLst>
          </p:cNvPr>
          <p:cNvSpPr txBox="1"/>
          <p:nvPr/>
        </p:nvSpPr>
        <p:spPr>
          <a:xfrm>
            <a:off x="4327847" y="945445"/>
            <a:ext cx="7343192" cy="646331"/>
          </a:xfrm>
          <a:prstGeom prst="rect">
            <a:avLst/>
          </a:prstGeom>
          <a:noFill/>
        </p:spPr>
        <p:txBody>
          <a:bodyPr wrap="square" rtlCol="0">
            <a:spAutoFit/>
          </a:bodyPr>
          <a:lstStyle/>
          <a:p>
            <a:r>
              <a:rPr lang="en-US" dirty="0"/>
              <a:t>You saw it, the Deep Cross showed up as the optimal target in many variations – against all defensive coverages.</a:t>
            </a:r>
          </a:p>
        </p:txBody>
      </p:sp>
      <p:sp>
        <p:nvSpPr>
          <p:cNvPr id="14" name="Frame 13">
            <a:extLst>
              <a:ext uri="{FF2B5EF4-FFF2-40B4-BE49-F238E27FC236}">
                <a16:creationId xmlns:a16="http://schemas.microsoft.com/office/drawing/2014/main" id="{2DD3E2E1-46CE-4273-B538-A3D2F90B39A2}"/>
              </a:ext>
            </a:extLst>
          </p:cNvPr>
          <p:cNvSpPr/>
          <p:nvPr/>
        </p:nvSpPr>
        <p:spPr>
          <a:xfrm>
            <a:off x="-4" y="-20695"/>
            <a:ext cx="3067546" cy="6878695"/>
          </a:xfrm>
          <a:prstGeom prst="frame">
            <a:avLst>
              <a:gd name="adj1" fmla="val 255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40B8A8F1-39C5-49BF-BB15-4A7FAFBFCB59}"/>
              </a:ext>
            </a:extLst>
          </p:cNvPr>
          <p:cNvSpPr/>
          <p:nvPr/>
        </p:nvSpPr>
        <p:spPr>
          <a:xfrm>
            <a:off x="3227708" y="1891029"/>
            <a:ext cx="2720086" cy="4705715"/>
          </a:xfrm>
          <a:prstGeom prst="frame">
            <a:avLst>
              <a:gd name="adj1" fmla="val 193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640767FC-8668-47F9-A310-49650CE0F667}"/>
              </a:ext>
            </a:extLst>
          </p:cNvPr>
          <p:cNvSpPr txBox="1"/>
          <p:nvPr/>
        </p:nvSpPr>
        <p:spPr>
          <a:xfrm>
            <a:off x="3310995" y="2298240"/>
            <a:ext cx="2385130" cy="1354217"/>
          </a:xfrm>
          <a:prstGeom prst="rect">
            <a:avLst/>
          </a:prstGeom>
          <a:noFill/>
        </p:spPr>
        <p:txBody>
          <a:bodyPr wrap="square">
            <a:spAutoFit/>
          </a:bodyPr>
          <a:lstStyle/>
          <a:p>
            <a:r>
              <a:rPr lang="en-US" sz="1200" dirty="0"/>
              <a:t>If you’re still not sold – we can use a simple metric called EPAOE to further confirm that the Deep Cross is the most effective route.</a:t>
            </a:r>
          </a:p>
          <a:p>
            <a:endParaRPr lang="en-US" sz="1400" dirty="0"/>
          </a:p>
          <a:p>
            <a:r>
              <a:rPr lang="en-US" sz="1000" dirty="0"/>
              <a:t>EPAOE = EPA on the play – (Average EPA the offensive team generally produces)</a:t>
            </a:r>
          </a:p>
        </p:txBody>
      </p:sp>
      <p:sp>
        <p:nvSpPr>
          <p:cNvPr id="19" name="Title 1">
            <a:extLst>
              <a:ext uri="{FF2B5EF4-FFF2-40B4-BE49-F238E27FC236}">
                <a16:creationId xmlns:a16="http://schemas.microsoft.com/office/drawing/2014/main" id="{6829F3CA-687F-47FE-9B3B-2FD3D5D59F51}"/>
              </a:ext>
            </a:extLst>
          </p:cNvPr>
          <p:cNvSpPr txBox="1">
            <a:spLocks/>
          </p:cNvSpPr>
          <p:nvPr/>
        </p:nvSpPr>
        <p:spPr>
          <a:xfrm>
            <a:off x="3378153" y="1809920"/>
            <a:ext cx="2547800" cy="675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u="sng" dirty="0"/>
              <a:t>The Deep Cross - EPOE</a:t>
            </a:r>
          </a:p>
        </p:txBody>
      </p:sp>
      <p:sp>
        <p:nvSpPr>
          <p:cNvPr id="21" name="TextBox 20">
            <a:extLst>
              <a:ext uri="{FF2B5EF4-FFF2-40B4-BE49-F238E27FC236}">
                <a16:creationId xmlns:a16="http://schemas.microsoft.com/office/drawing/2014/main" id="{84F469FD-9502-48EE-8B66-E29133FAE41F}"/>
              </a:ext>
            </a:extLst>
          </p:cNvPr>
          <p:cNvSpPr txBox="1"/>
          <p:nvPr/>
        </p:nvSpPr>
        <p:spPr>
          <a:xfrm>
            <a:off x="3310995" y="3867303"/>
            <a:ext cx="1016852" cy="1631216"/>
          </a:xfrm>
          <a:prstGeom prst="rect">
            <a:avLst/>
          </a:prstGeom>
          <a:noFill/>
        </p:spPr>
        <p:txBody>
          <a:bodyPr wrap="square">
            <a:spAutoFit/>
          </a:bodyPr>
          <a:lstStyle/>
          <a:p>
            <a:r>
              <a:rPr lang="en-US" sz="1000" dirty="0"/>
              <a:t>Compared to all targeted routes on 2-man concepts – the Deep Cross had the highest EPAOE/play by nearly .13 over the next closest!</a:t>
            </a:r>
          </a:p>
        </p:txBody>
      </p:sp>
      <p:sp>
        <p:nvSpPr>
          <p:cNvPr id="23" name="Arrow: Right 22">
            <a:extLst>
              <a:ext uri="{FF2B5EF4-FFF2-40B4-BE49-F238E27FC236}">
                <a16:creationId xmlns:a16="http://schemas.microsoft.com/office/drawing/2014/main" id="{273E058F-0862-44F0-8C36-3F7CDBFDB23A}"/>
              </a:ext>
            </a:extLst>
          </p:cNvPr>
          <p:cNvSpPr/>
          <p:nvPr/>
        </p:nvSpPr>
        <p:spPr>
          <a:xfrm>
            <a:off x="5994729" y="3867303"/>
            <a:ext cx="315190" cy="407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ame 24">
            <a:extLst>
              <a:ext uri="{FF2B5EF4-FFF2-40B4-BE49-F238E27FC236}">
                <a16:creationId xmlns:a16="http://schemas.microsoft.com/office/drawing/2014/main" id="{8AD5F445-C8BE-4C53-BFE0-230D3A191379}"/>
              </a:ext>
            </a:extLst>
          </p:cNvPr>
          <p:cNvSpPr/>
          <p:nvPr/>
        </p:nvSpPr>
        <p:spPr>
          <a:xfrm>
            <a:off x="6333330" y="1891029"/>
            <a:ext cx="2741422" cy="4717350"/>
          </a:xfrm>
          <a:prstGeom prst="frame">
            <a:avLst>
              <a:gd name="adj1" fmla="val 193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6" name="Picture 25" descr="A screenshot of a phone&#10;&#10;Description automatically generated with low confidence">
            <a:extLst>
              <a:ext uri="{FF2B5EF4-FFF2-40B4-BE49-F238E27FC236}">
                <a16:creationId xmlns:a16="http://schemas.microsoft.com/office/drawing/2014/main" id="{93B860F9-C0FE-4B2D-86D0-BD4FA1471211}"/>
              </a:ext>
            </a:extLst>
          </p:cNvPr>
          <p:cNvPicPr/>
          <p:nvPr/>
        </p:nvPicPr>
        <p:blipFill>
          <a:blip r:embed="rId6">
            <a:extLst>
              <a:ext uri="{28A0092B-C50C-407E-A947-70E740481C1C}">
                <a14:useLocalDpi xmlns:a14="http://schemas.microsoft.com/office/drawing/2010/main" val="0"/>
              </a:ext>
            </a:extLst>
          </a:blip>
          <a:stretch>
            <a:fillRect/>
          </a:stretch>
        </p:blipFill>
        <p:spPr>
          <a:xfrm>
            <a:off x="4395696" y="3732355"/>
            <a:ext cx="1459284" cy="2746361"/>
          </a:xfrm>
          <a:prstGeom prst="rect">
            <a:avLst/>
          </a:prstGeom>
        </p:spPr>
      </p:pic>
      <p:pic>
        <p:nvPicPr>
          <p:cNvPr id="27" name="Picture 26" descr="Text&#10;&#10;Description automatically generated">
            <a:extLst>
              <a:ext uri="{FF2B5EF4-FFF2-40B4-BE49-F238E27FC236}">
                <a16:creationId xmlns:a16="http://schemas.microsoft.com/office/drawing/2014/main" id="{D51C450E-76A8-444A-A171-70DA8C55401F}"/>
              </a:ext>
            </a:extLst>
          </p:cNvPr>
          <p:cNvPicPr/>
          <p:nvPr/>
        </p:nvPicPr>
        <p:blipFill>
          <a:blip r:embed="rId7">
            <a:extLst>
              <a:ext uri="{28A0092B-C50C-407E-A947-70E740481C1C}">
                <a14:useLocalDpi xmlns:a14="http://schemas.microsoft.com/office/drawing/2010/main" val="0"/>
              </a:ext>
            </a:extLst>
          </a:blip>
          <a:stretch>
            <a:fillRect/>
          </a:stretch>
        </p:blipFill>
        <p:spPr>
          <a:xfrm>
            <a:off x="6702351" y="2317718"/>
            <a:ext cx="1997516" cy="2250176"/>
          </a:xfrm>
          <a:prstGeom prst="rect">
            <a:avLst/>
          </a:prstGeom>
        </p:spPr>
      </p:pic>
      <p:sp>
        <p:nvSpPr>
          <p:cNvPr id="28" name="Title 1">
            <a:extLst>
              <a:ext uri="{FF2B5EF4-FFF2-40B4-BE49-F238E27FC236}">
                <a16:creationId xmlns:a16="http://schemas.microsoft.com/office/drawing/2014/main" id="{5A8F2F72-3602-44BD-BF8C-05F95C9C13B3}"/>
              </a:ext>
            </a:extLst>
          </p:cNvPr>
          <p:cNvSpPr txBox="1">
            <a:spLocks/>
          </p:cNvSpPr>
          <p:nvPr/>
        </p:nvSpPr>
        <p:spPr>
          <a:xfrm>
            <a:off x="6440808" y="1805523"/>
            <a:ext cx="2547800" cy="675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u="sng" dirty="0"/>
              <a:t>Top EPOE 2-Man concepts</a:t>
            </a:r>
          </a:p>
        </p:txBody>
      </p:sp>
      <p:sp>
        <p:nvSpPr>
          <p:cNvPr id="29" name="TextBox 28">
            <a:extLst>
              <a:ext uri="{FF2B5EF4-FFF2-40B4-BE49-F238E27FC236}">
                <a16:creationId xmlns:a16="http://schemas.microsoft.com/office/drawing/2014/main" id="{78AC36B2-C91A-4B26-9CF2-7C7557E53EE9}"/>
              </a:ext>
            </a:extLst>
          </p:cNvPr>
          <p:cNvSpPr txBox="1"/>
          <p:nvPr/>
        </p:nvSpPr>
        <p:spPr>
          <a:xfrm>
            <a:off x="6601582" y="4770082"/>
            <a:ext cx="2226251" cy="1169551"/>
          </a:xfrm>
          <a:prstGeom prst="rect">
            <a:avLst/>
          </a:prstGeom>
          <a:noFill/>
        </p:spPr>
        <p:txBody>
          <a:bodyPr wrap="square">
            <a:spAutoFit/>
          </a:bodyPr>
          <a:lstStyle/>
          <a:p>
            <a:r>
              <a:rPr lang="en-US" sz="1000" dirty="0"/>
              <a:t>The Deep Cross + Post had shown to be the best Cover 1 beater in my model, now we confirm its effectiveness with the highest EPAOE per play.</a:t>
            </a:r>
          </a:p>
          <a:p>
            <a:endParaRPr lang="en-US" sz="1000" dirty="0"/>
          </a:p>
          <a:p>
            <a:r>
              <a:rPr lang="en-US" sz="1000" dirty="0"/>
              <a:t>The Deep Cross route appears in 6/10 of the top EPAOE combinations.</a:t>
            </a:r>
          </a:p>
        </p:txBody>
      </p:sp>
      <p:sp>
        <p:nvSpPr>
          <p:cNvPr id="30" name="Frame 29">
            <a:extLst>
              <a:ext uri="{FF2B5EF4-FFF2-40B4-BE49-F238E27FC236}">
                <a16:creationId xmlns:a16="http://schemas.microsoft.com/office/drawing/2014/main" id="{648CCA93-90BE-4FE5-ACCE-A186EF44CDF1}"/>
              </a:ext>
            </a:extLst>
          </p:cNvPr>
          <p:cNvSpPr/>
          <p:nvPr/>
        </p:nvSpPr>
        <p:spPr>
          <a:xfrm>
            <a:off x="9422437" y="1891030"/>
            <a:ext cx="2720086" cy="4717350"/>
          </a:xfrm>
          <a:prstGeom prst="frame">
            <a:avLst>
              <a:gd name="adj1" fmla="val 193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Right 30">
            <a:extLst>
              <a:ext uri="{FF2B5EF4-FFF2-40B4-BE49-F238E27FC236}">
                <a16:creationId xmlns:a16="http://schemas.microsoft.com/office/drawing/2014/main" id="{CBB94C63-2088-443D-AB1B-D4D745423F53}"/>
              </a:ext>
            </a:extLst>
          </p:cNvPr>
          <p:cNvSpPr/>
          <p:nvPr/>
        </p:nvSpPr>
        <p:spPr>
          <a:xfrm>
            <a:off x="9107247" y="3867303"/>
            <a:ext cx="315190" cy="407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a:extLst>
              <a:ext uri="{FF2B5EF4-FFF2-40B4-BE49-F238E27FC236}">
                <a16:creationId xmlns:a16="http://schemas.microsoft.com/office/drawing/2014/main" id="{6148C238-0452-4121-831A-9F539ACCFB20}"/>
              </a:ext>
            </a:extLst>
          </p:cNvPr>
          <p:cNvSpPr txBox="1">
            <a:spLocks/>
          </p:cNvSpPr>
          <p:nvPr/>
        </p:nvSpPr>
        <p:spPr>
          <a:xfrm>
            <a:off x="9861849" y="1891029"/>
            <a:ext cx="1841262" cy="5121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u="sng" dirty="0"/>
              <a:t>Deep Cross + Post</a:t>
            </a:r>
          </a:p>
        </p:txBody>
      </p:sp>
      <p:sp>
        <p:nvSpPr>
          <p:cNvPr id="33" name="TextBox 32">
            <a:extLst>
              <a:ext uri="{FF2B5EF4-FFF2-40B4-BE49-F238E27FC236}">
                <a16:creationId xmlns:a16="http://schemas.microsoft.com/office/drawing/2014/main" id="{5E350465-B424-47C1-81A2-2B0C5B8FCCD6}"/>
              </a:ext>
            </a:extLst>
          </p:cNvPr>
          <p:cNvSpPr txBox="1"/>
          <p:nvPr/>
        </p:nvSpPr>
        <p:spPr>
          <a:xfrm>
            <a:off x="9567766" y="2312801"/>
            <a:ext cx="2613979" cy="400110"/>
          </a:xfrm>
          <a:prstGeom prst="rect">
            <a:avLst/>
          </a:prstGeom>
          <a:noFill/>
        </p:spPr>
        <p:txBody>
          <a:bodyPr wrap="square">
            <a:spAutoFit/>
          </a:bodyPr>
          <a:lstStyle/>
          <a:p>
            <a:r>
              <a:rPr lang="en-US" sz="1000" dirty="0"/>
              <a:t>Who’s running this foolproof optimal 2-man concept? Let’s look at the top 10 teams.</a:t>
            </a:r>
          </a:p>
        </p:txBody>
      </p:sp>
      <p:pic>
        <p:nvPicPr>
          <p:cNvPr id="34" name="Picture 33" descr="A screenshot of a phone&#10;&#10;Description automatically generated with medium confidence">
            <a:extLst>
              <a:ext uri="{FF2B5EF4-FFF2-40B4-BE49-F238E27FC236}">
                <a16:creationId xmlns:a16="http://schemas.microsoft.com/office/drawing/2014/main" id="{A2FEF4CD-5C6C-4B68-A554-AD4A2DCCD9C9}"/>
              </a:ext>
            </a:extLst>
          </p:cNvPr>
          <p:cNvPicPr/>
          <p:nvPr/>
        </p:nvPicPr>
        <p:blipFill>
          <a:blip r:embed="rId8">
            <a:extLst>
              <a:ext uri="{28A0092B-C50C-407E-A947-70E740481C1C}">
                <a14:useLocalDpi xmlns:a14="http://schemas.microsoft.com/office/drawing/2010/main" val="0"/>
              </a:ext>
            </a:extLst>
          </a:blip>
          <a:stretch>
            <a:fillRect/>
          </a:stretch>
        </p:blipFill>
        <p:spPr>
          <a:xfrm>
            <a:off x="9861849" y="2809476"/>
            <a:ext cx="1781175" cy="2400300"/>
          </a:xfrm>
          <a:prstGeom prst="rect">
            <a:avLst/>
          </a:prstGeom>
        </p:spPr>
      </p:pic>
      <p:sp>
        <p:nvSpPr>
          <p:cNvPr id="35" name="TextBox 34">
            <a:extLst>
              <a:ext uri="{FF2B5EF4-FFF2-40B4-BE49-F238E27FC236}">
                <a16:creationId xmlns:a16="http://schemas.microsoft.com/office/drawing/2014/main" id="{DA83E3BF-CBE8-429F-B76E-C2B0693E75A3}"/>
              </a:ext>
            </a:extLst>
          </p:cNvPr>
          <p:cNvSpPr txBox="1"/>
          <p:nvPr/>
        </p:nvSpPr>
        <p:spPr>
          <a:xfrm>
            <a:off x="9498500" y="5250835"/>
            <a:ext cx="2507872" cy="1323439"/>
          </a:xfrm>
          <a:prstGeom prst="rect">
            <a:avLst/>
          </a:prstGeom>
          <a:noFill/>
        </p:spPr>
        <p:txBody>
          <a:bodyPr wrap="square">
            <a:spAutoFit/>
          </a:bodyPr>
          <a:lstStyle/>
          <a:p>
            <a:r>
              <a:rPr lang="en-US" sz="1000" dirty="0"/>
              <a:t>What’re the odds that the top 10 teams that run this concept all have a positive EPAOE/play? What if I told you the Jets are on the forefront of this combination?</a:t>
            </a:r>
          </a:p>
          <a:p>
            <a:endParaRPr lang="en-US" sz="1000" dirty="0"/>
          </a:p>
          <a:p>
            <a:r>
              <a:rPr lang="en-US" sz="1000" dirty="0"/>
              <a:t>With a sample size of 123, I would love to see that number larger, but this stands out given the data we have.</a:t>
            </a:r>
          </a:p>
        </p:txBody>
      </p:sp>
    </p:spTree>
    <p:extLst>
      <p:ext uri="{BB962C8B-B14F-4D97-AF65-F5344CB8AC3E}">
        <p14:creationId xmlns:p14="http://schemas.microsoft.com/office/powerpoint/2010/main" val="16752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0218F-4428-44A1-806F-4CC420CF229E}"/>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Findings</a:t>
            </a:r>
            <a:endParaRPr lang="en-US" sz="4000">
              <a:solidFill>
                <a:srgbClr val="FFFFFF"/>
              </a:solidFill>
            </a:endParaRPr>
          </a:p>
        </p:txBody>
      </p:sp>
      <p:sp>
        <p:nvSpPr>
          <p:cNvPr id="3" name="Content Placeholder 2">
            <a:extLst>
              <a:ext uri="{FF2B5EF4-FFF2-40B4-BE49-F238E27FC236}">
                <a16:creationId xmlns:a16="http://schemas.microsoft.com/office/drawing/2014/main" id="{F69D865D-19C6-487A-A229-D05A161F1E43}"/>
              </a:ext>
            </a:extLst>
          </p:cNvPr>
          <p:cNvSpPr>
            <a:spLocks noGrp="1"/>
          </p:cNvSpPr>
          <p:nvPr>
            <p:ph idx="1"/>
          </p:nvPr>
        </p:nvSpPr>
        <p:spPr>
          <a:xfrm>
            <a:off x="4037826" y="10138"/>
            <a:ext cx="8151126" cy="6837723"/>
          </a:xfrm>
        </p:spPr>
        <p:txBody>
          <a:bodyPr anchor="t">
            <a:normAutofit/>
          </a:bodyPr>
          <a:lstStyle/>
          <a:p>
            <a:pPr marL="0" indent="0" algn="ctr">
              <a:buNone/>
            </a:pPr>
            <a:endParaRPr lang="en-US" sz="2000" b="1" u="sng" dirty="0"/>
          </a:p>
          <a:p>
            <a:pPr marL="0" indent="0" algn="ctr">
              <a:buNone/>
            </a:pPr>
            <a:r>
              <a:rPr lang="en-US" sz="2000" b="1" u="sng" dirty="0"/>
              <a:t>“Seeking High Upside” </a:t>
            </a:r>
            <a:endParaRPr lang="en-US" sz="2000" dirty="0"/>
          </a:p>
          <a:p>
            <a:r>
              <a:rPr lang="en-US" sz="2000" dirty="0"/>
              <a:t>Nearly all optimal “Seeking High Upside” combinations incorporated a Deep Cross, and then complimented it with a deep route - Post, Go or Corner. Intuitively, the success of this play makes sense, as it forces the target side safety to make a choice – and he will most likely take on the deeper route, leaving the Deep Cross open.</a:t>
            </a:r>
            <a:r>
              <a:rPr lang="en-GB" sz="2000" dirty="0"/>
              <a:t> The jury is still out for the Deep Cross as we wait for a larger sample size, but preliminary results appear positive. </a:t>
            </a:r>
            <a:endParaRPr lang="en-US" sz="800" dirty="0"/>
          </a:p>
          <a:p>
            <a:pPr marL="0" indent="0" algn="ctr">
              <a:buNone/>
            </a:pPr>
            <a:endParaRPr lang="en-US" sz="2000" b="1" u="sng" dirty="0"/>
          </a:p>
          <a:p>
            <a:pPr marL="0" indent="0" algn="ctr">
              <a:buNone/>
            </a:pPr>
            <a:r>
              <a:rPr lang="en-US" sz="2000" b="1" u="sng" dirty="0"/>
              <a:t>“Seeking The Sticks” </a:t>
            </a:r>
            <a:endParaRPr lang="en-US" sz="2000" dirty="0"/>
          </a:p>
          <a:p>
            <a:r>
              <a:rPr lang="en-US" sz="2000" dirty="0"/>
              <a:t>The optimal short yardage play appeared to be running dual opposing Drag routes from the slot in obvious man-to-man situations like Cover 0 or Cover 1. The dual Drag make sense, as crossing routes are very popular against man-to-man. Another optimal combination would be running dual Hitches from opposing slots. Running Hitches from the slot is a great way to find open spaces in the middle of the field – a very simple, yet effective concept.</a:t>
            </a:r>
          </a:p>
          <a:p>
            <a:endParaRPr lang="en-US" sz="2000" dirty="0"/>
          </a:p>
        </p:txBody>
      </p:sp>
    </p:spTree>
    <p:extLst>
      <p:ext uri="{BB962C8B-B14F-4D97-AF65-F5344CB8AC3E}">
        <p14:creationId xmlns:p14="http://schemas.microsoft.com/office/powerpoint/2010/main" val="291972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0218F-4428-44A1-806F-4CC420CF229E}"/>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Limitations &amp; Future work</a:t>
            </a:r>
          </a:p>
        </p:txBody>
      </p:sp>
      <p:sp>
        <p:nvSpPr>
          <p:cNvPr id="3" name="Content Placeholder 2">
            <a:extLst>
              <a:ext uri="{FF2B5EF4-FFF2-40B4-BE49-F238E27FC236}">
                <a16:creationId xmlns:a16="http://schemas.microsoft.com/office/drawing/2014/main" id="{F69D865D-19C6-487A-A229-D05A161F1E43}"/>
              </a:ext>
            </a:extLst>
          </p:cNvPr>
          <p:cNvSpPr>
            <a:spLocks noGrp="1"/>
          </p:cNvSpPr>
          <p:nvPr>
            <p:ph idx="1"/>
          </p:nvPr>
        </p:nvSpPr>
        <p:spPr>
          <a:xfrm>
            <a:off x="4037826" y="10138"/>
            <a:ext cx="8151126" cy="6837723"/>
          </a:xfrm>
        </p:spPr>
        <p:txBody>
          <a:bodyPr anchor="t">
            <a:normAutofit/>
          </a:bodyPr>
          <a:lstStyle/>
          <a:p>
            <a:pPr marL="0" indent="0" algn="ctr">
              <a:buNone/>
            </a:pPr>
            <a:endParaRPr lang="en-US" sz="2000" b="1" u="sng" dirty="0"/>
          </a:p>
          <a:p>
            <a:pPr marL="0" indent="0" algn="ctr">
              <a:buNone/>
            </a:pPr>
            <a:r>
              <a:rPr lang="en-US" sz="2000" b="1" u="sng" dirty="0"/>
              <a:t>Limitations &amp; Future Work</a:t>
            </a:r>
          </a:p>
          <a:p>
            <a:pPr marL="0" indent="0" algn="ctr">
              <a:buNone/>
            </a:pPr>
            <a:endParaRPr lang="en-US" sz="2000" dirty="0"/>
          </a:p>
          <a:p>
            <a:r>
              <a:rPr lang="en-US" sz="2000" dirty="0"/>
              <a:t>The obvious limitation is not enough data – small sample sizes will always be a challenge. As the sample increases, the picture will become clearer.</a:t>
            </a:r>
          </a:p>
          <a:p>
            <a:pPr marL="0" indent="0">
              <a:buNone/>
            </a:pPr>
            <a:endParaRPr lang="en-US" sz="2000" dirty="0"/>
          </a:p>
          <a:p>
            <a:r>
              <a:rPr lang="en-US" sz="2000" dirty="0"/>
              <a:t>Tracking data – having the ability to use spatial data throughout the play would vastly improve this research. Evaluating route combinations based on spacing and separation would be optimal.</a:t>
            </a:r>
          </a:p>
          <a:p>
            <a:pPr marL="0" indent="0">
              <a:buNone/>
            </a:pPr>
            <a:endParaRPr lang="en-US" sz="2000" dirty="0"/>
          </a:p>
          <a:p>
            <a:r>
              <a:rPr lang="en-US" sz="2000" dirty="0"/>
              <a:t>Time – Increased research time will improve the quality of work, perhaps 2-3 months as opposed to 1 month. Combinatorial analysis is a daunting task, especially with so many confounding variables.</a:t>
            </a:r>
          </a:p>
          <a:p>
            <a:pPr marL="0" indent="0" algn="ctr">
              <a:buNone/>
            </a:pPr>
            <a:endParaRPr lang="en-US" sz="2000" b="1" u="sng" dirty="0"/>
          </a:p>
        </p:txBody>
      </p:sp>
    </p:spTree>
    <p:extLst>
      <p:ext uri="{BB962C8B-B14F-4D97-AF65-F5344CB8AC3E}">
        <p14:creationId xmlns:p14="http://schemas.microsoft.com/office/powerpoint/2010/main" val="337038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0218F-4428-44A1-806F-4CC420CF229E}"/>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Sources</a:t>
            </a:r>
          </a:p>
        </p:txBody>
      </p:sp>
      <p:sp>
        <p:nvSpPr>
          <p:cNvPr id="3" name="Content Placeholder 2">
            <a:extLst>
              <a:ext uri="{FF2B5EF4-FFF2-40B4-BE49-F238E27FC236}">
                <a16:creationId xmlns:a16="http://schemas.microsoft.com/office/drawing/2014/main" id="{F69D865D-19C6-487A-A229-D05A161F1E43}"/>
              </a:ext>
            </a:extLst>
          </p:cNvPr>
          <p:cNvSpPr>
            <a:spLocks noGrp="1"/>
          </p:cNvSpPr>
          <p:nvPr>
            <p:ph idx="1"/>
          </p:nvPr>
        </p:nvSpPr>
        <p:spPr>
          <a:xfrm>
            <a:off x="4037826" y="10138"/>
            <a:ext cx="8151126" cy="6837723"/>
          </a:xfrm>
        </p:spPr>
        <p:txBody>
          <a:bodyPr anchor="t">
            <a:normAutofit/>
          </a:bodyPr>
          <a:lstStyle/>
          <a:p>
            <a:pPr marL="0" indent="0" algn="ctr">
              <a:buNone/>
            </a:pPr>
            <a:endParaRPr lang="en-US" sz="2000" b="1" u="sng" dirty="0"/>
          </a:p>
          <a:p>
            <a:pPr marL="0" indent="0" algn="ctr">
              <a:buNone/>
            </a:pPr>
            <a:r>
              <a:rPr lang="en-US" sz="2000" b="1" u="sng" dirty="0"/>
              <a:t>Sources</a:t>
            </a:r>
          </a:p>
          <a:p>
            <a:pPr marL="0" indent="0" algn="ctr">
              <a:buNone/>
            </a:pPr>
            <a:endParaRPr lang="en-US" sz="2000" dirty="0"/>
          </a:p>
          <a:p>
            <a:r>
              <a:rPr lang="en-US" sz="2000" b="1" u="sng" dirty="0">
                <a:hlinkClick r:id="rId2">
                  <a:extLst>
                    <a:ext uri="{A12FA001-AC4F-418D-AE19-62706E023703}">
                      <ahyp:hlinkClr xmlns:ahyp="http://schemas.microsoft.com/office/drawing/2018/hyperlinkcolor" val="tx"/>
                    </a:ext>
                  </a:extLst>
                </a:hlinkClick>
              </a:rPr>
              <a:t>http://breakdownsports.blogspot.com/p/football-fundamentals-offense.html</a:t>
            </a:r>
            <a:endParaRPr lang="en-US" sz="2000" b="1" u="sng" dirty="0"/>
          </a:p>
          <a:p>
            <a:r>
              <a:rPr lang="en-US" sz="2000" b="1" u="sng" dirty="0">
                <a:hlinkClick r:id="rId3">
                  <a:extLst>
                    <a:ext uri="{A12FA001-AC4F-418D-AE19-62706E023703}">
                      <ahyp:hlinkClr xmlns:ahyp="http://schemas.microsoft.com/office/drawing/2018/hyperlinkcolor" val="tx"/>
                    </a:ext>
                  </a:extLst>
                </a:hlinkClick>
              </a:rPr>
              <a:t>https://www.kaggle.com/c/nfl-big-data-bowl-2021/data</a:t>
            </a:r>
            <a:endParaRPr lang="en-US" sz="2000" b="1" u="sng" dirty="0"/>
          </a:p>
          <a:p>
            <a:r>
              <a:rPr lang="en-US" sz="2000" b="1" u="sng" dirty="0">
                <a:hlinkClick r:id="rId4">
                  <a:extLst>
                    <a:ext uri="{A12FA001-AC4F-418D-AE19-62706E023703}">
                      <ahyp:hlinkClr xmlns:ahyp="http://schemas.microsoft.com/office/drawing/2018/hyperlinkcolor" val="tx"/>
                    </a:ext>
                  </a:extLst>
                </a:hlinkClick>
              </a:rPr>
              <a:t>https://operations.nfl.com/media/3671/big-data-bowl-sterken.pdf</a:t>
            </a:r>
            <a:endParaRPr lang="en-US" sz="2000" b="1" u="sng" dirty="0"/>
          </a:p>
          <a:p>
            <a:r>
              <a:rPr lang="en-US" sz="2000" b="1" u="sng" dirty="0"/>
              <a:t>https://www.tacklefootballplaymaker.com/app/</a:t>
            </a:r>
          </a:p>
          <a:p>
            <a:pPr marL="0" indent="0" algn="ctr">
              <a:buNone/>
            </a:pPr>
            <a:endParaRPr lang="en-US" sz="2000" b="1" u="sng" dirty="0"/>
          </a:p>
        </p:txBody>
      </p:sp>
    </p:spTree>
    <p:extLst>
      <p:ext uri="{BB962C8B-B14F-4D97-AF65-F5344CB8AC3E}">
        <p14:creationId xmlns:p14="http://schemas.microsoft.com/office/powerpoint/2010/main" val="287754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31371" y="95430"/>
            <a:ext cx="5789154" cy="400110"/>
          </a:xfrm>
          <a:prstGeom prst="rect">
            <a:avLst/>
          </a:prstGeom>
          <a:noFill/>
        </p:spPr>
        <p:txBody>
          <a:bodyPr wrap="square" rtlCol="0">
            <a:spAutoFit/>
          </a:bodyPr>
          <a:lstStyle/>
          <a:p>
            <a:r>
              <a:rPr lang="en-US" sz="2000" u="sng" dirty="0"/>
              <a:t>Creating Expected X &amp; Y Depth Target Coordinates</a:t>
            </a:r>
          </a:p>
        </p:txBody>
      </p:sp>
      <p:sp>
        <p:nvSpPr>
          <p:cNvPr id="9" name="TextBox 8"/>
          <p:cNvSpPr txBox="1"/>
          <p:nvPr/>
        </p:nvSpPr>
        <p:spPr>
          <a:xfrm>
            <a:off x="5725966" y="495540"/>
            <a:ext cx="5893091"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t>Using 2018 Big Data Bowl tracking data, we can use a model to create expected X and Y target locations for each route – estimates are based on position, player alignment, and other features.</a:t>
            </a:r>
          </a:p>
          <a:p>
            <a:endParaRPr lang="en-US" sz="1200" dirty="0"/>
          </a:p>
          <a:p>
            <a:pPr marL="285750" indent="-285750">
              <a:buFont typeface="Arial" panose="020B0604020202020204" pitchFamily="34" charset="0"/>
              <a:buChar char="•"/>
            </a:pPr>
            <a:r>
              <a:rPr lang="en-US" sz="1200" dirty="0"/>
              <a:t>This information will only be used to help include backside routes when evaluating all route combinations – otherwise this process would need to be done manually.</a:t>
            </a:r>
          </a:p>
          <a:p>
            <a:endParaRPr lang="en-US" sz="1200" dirty="0"/>
          </a:p>
          <a:p>
            <a:pPr marL="285750" indent="-285750">
              <a:buFont typeface="Arial" panose="020B0604020202020204" pitchFamily="34" charset="0"/>
              <a:buChar char="•"/>
            </a:pPr>
            <a:r>
              <a:rPr lang="en-US" sz="1200" dirty="0"/>
              <a:t>Eligible combinations will include all routes that are on the same side as the targeted player, or any backside route that has an expected location within 20 yards of the targeted route. </a:t>
            </a:r>
            <a:r>
              <a:rPr lang="en-US" sz="1000" dirty="0"/>
              <a:t>(20 yards - same assumption made by Sterken’s 2018 RouteNet paper)</a:t>
            </a:r>
          </a:p>
        </p:txBody>
      </p:sp>
      <p:sp>
        <p:nvSpPr>
          <p:cNvPr id="12" name="TextBox 11"/>
          <p:cNvSpPr txBox="1"/>
          <p:nvPr/>
        </p:nvSpPr>
        <p:spPr>
          <a:xfrm>
            <a:off x="5288121" y="6280573"/>
            <a:ext cx="6903879" cy="415498"/>
          </a:xfrm>
          <a:prstGeom prst="rect">
            <a:avLst/>
          </a:prstGeom>
          <a:noFill/>
        </p:spPr>
        <p:txBody>
          <a:bodyPr wrap="square" rtlCol="0">
            <a:spAutoFit/>
          </a:bodyPr>
          <a:lstStyle/>
          <a:p>
            <a:pPr algn="ctr"/>
            <a:r>
              <a:rPr lang="en-US" sz="1050" i="1" dirty="0"/>
              <a:t>This is the POV for the right side of the formation – Expected Coordinates are subject to change based on position, alignment, and other various factors</a:t>
            </a:r>
          </a:p>
        </p:txBody>
      </p:sp>
      <p:pic>
        <p:nvPicPr>
          <p:cNvPr id="3" name="Picture 2" descr="Chart, scatter chart&#10;&#10;Description automatically generated">
            <a:extLst>
              <a:ext uri="{FF2B5EF4-FFF2-40B4-BE49-F238E27FC236}">
                <a16:creationId xmlns:a16="http://schemas.microsoft.com/office/drawing/2014/main" id="{41A66A74-4E25-4D1C-880E-873E59086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397" y="2755591"/>
            <a:ext cx="6725415" cy="3502334"/>
          </a:xfrm>
          <a:prstGeom prst="rect">
            <a:avLst/>
          </a:prstGeom>
          <a:solidFill>
            <a:schemeClr val="tx1"/>
          </a:solidFill>
        </p:spPr>
      </p:pic>
      <p:pic>
        <p:nvPicPr>
          <p:cNvPr id="11" name="Picture 10" descr="Table&#10;&#10;Description automatically generated">
            <a:extLst>
              <a:ext uri="{FF2B5EF4-FFF2-40B4-BE49-F238E27FC236}">
                <a16:creationId xmlns:a16="http://schemas.microsoft.com/office/drawing/2014/main" id="{D16EA187-93E3-43A6-A339-7FAF8E8E8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335922" cy="6858000"/>
          </a:xfrm>
          <a:prstGeom prst="rect">
            <a:avLst/>
          </a:prstGeom>
        </p:spPr>
      </p:pic>
      <p:sp>
        <p:nvSpPr>
          <p:cNvPr id="13" name="Frame 12">
            <a:extLst>
              <a:ext uri="{FF2B5EF4-FFF2-40B4-BE49-F238E27FC236}">
                <a16:creationId xmlns:a16="http://schemas.microsoft.com/office/drawing/2014/main" id="{59633FCD-ABA4-4207-A03E-FA2BA2708C88}"/>
              </a:ext>
            </a:extLst>
          </p:cNvPr>
          <p:cNvSpPr/>
          <p:nvPr/>
        </p:nvSpPr>
        <p:spPr>
          <a:xfrm>
            <a:off x="5524500" y="66675"/>
            <a:ext cx="6296025" cy="2597276"/>
          </a:xfrm>
          <a:prstGeom prst="frame">
            <a:avLst>
              <a:gd name="adj1" fmla="val 261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2779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29279" y="-53424"/>
            <a:ext cx="1505540" cy="253916"/>
          </a:xfrm>
          <a:prstGeom prst="rect">
            <a:avLst/>
          </a:prstGeom>
          <a:noFill/>
        </p:spPr>
        <p:txBody>
          <a:bodyPr wrap="none" rtlCol="0">
            <a:spAutoFit/>
          </a:bodyPr>
          <a:lstStyle/>
          <a:p>
            <a:r>
              <a:rPr lang="en-US" sz="1050" b="1" u="sng" dirty="0"/>
              <a:t>Top Two-Man Concepts</a:t>
            </a:r>
          </a:p>
        </p:txBody>
      </p:sp>
      <p:sp>
        <p:nvSpPr>
          <p:cNvPr id="11" name="TextBox 10"/>
          <p:cNvSpPr txBox="1"/>
          <p:nvPr/>
        </p:nvSpPr>
        <p:spPr>
          <a:xfrm>
            <a:off x="3260550" y="-53424"/>
            <a:ext cx="1777900" cy="253916"/>
          </a:xfrm>
          <a:prstGeom prst="rect">
            <a:avLst/>
          </a:prstGeom>
          <a:noFill/>
        </p:spPr>
        <p:txBody>
          <a:bodyPr wrap="square" rtlCol="0">
            <a:spAutoFit/>
          </a:bodyPr>
          <a:lstStyle/>
          <a:p>
            <a:r>
              <a:rPr lang="en-US" sz="1050" b="1" u="sng" dirty="0"/>
              <a:t>Top Three-Man</a:t>
            </a:r>
            <a:r>
              <a:rPr lang="en-US" sz="1000" b="1" u="sng" dirty="0"/>
              <a:t> Concepts</a:t>
            </a:r>
          </a:p>
        </p:txBody>
      </p:sp>
      <p:sp>
        <p:nvSpPr>
          <p:cNvPr id="64" name="TextBox 63">
            <a:extLst>
              <a:ext uri="{FF2B5EF4-FFF2-40B4-BE49-F238E27FC236}">
                <a16:creationId xmlns:a16="http://schemas.microsoft.com/office/drawing/2014/main" id="{19055D6E-10B4-49FC-9E30-0265CC5390AB}"/>
              </a:ext>
            </a:extLst>
          </p:cNvPr>
          <p:cNvSpPr txBox="1"/>
          <p:nvPr/>
        </p:nvSpPr>
        <p:spPr>
          <a:xfrm>
            <a:off x="7924039" y="943844"/>
            <a:ext cx="1912687" cy="307777"/>
          </a:xfrm>
          <a:prstGeom prst="rect">
            <a:avLst/>
          </a:prstGeom>
          <a:noFill/>
        </p:spPr>
        <p:txBody>
          <a:bodyPr wrap="square" rtlCol="0">
            <a:spAutoFit/>
          </a:bodyPr>
          <a:lstStyle/>
          <a:p>
            <a:r>
              <a:rPr lang="en-US" sz="1400" u="sng" dirty="0"/>
              <a:t>Removed Observations</a:t>
            </a:r>
          </a:p>
        </p:txBody>
      </p:sp>
      <p:sp>
        <p:nvSpPr>
          <p:cNvPr id="65" name="TextBox 64">
            <a:extLst>
              <a:ext uri="{FF2B5EF4-FFF2-40B4-BE49-F238E27FC236}">
                <a16:creationId xmlns:a16="http://schemas.microsoft.com/office/drawing/2014/main" id="{11FB3E30-2AEA-47E1-BE89-F631BDB14F04}"/>
              </a:ext>
            </a:extLst>
          </p:cNvPr>
          <p:cNvSpPr txBox="1"/>
          <p:nvPr/>
        </p:nvSpPr>
        <p:spPr>
          <a:xfrm>
            <a:off x="5744165" y="1369996"/>
            <a:ext cx="56769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Play contains Spike/Kneel/Throw away/Screen</a:t>
            </a:r>
          </a:p>
          <a:p>
            <a:pPr marL="285750" indent="-285750">
              <a:buFont typeface="Arial" panose="020B0604020202020204" pitchFamily="34" charset="0"/>
              <a:buChar char="•"/>
            </a:pPr>
            <a:r>
              <a:rPr lang="en-US" sz="1200" dirty="0"/>
              <a:t>Play contains Sack or receiver fumble (Skews EPA)</a:t>
            </a:r>
          </a:p>
          <a:p>
            <a:pPr marL="285750" indent="-285750">
              <a:buFont typeface="Arial" panose="020B0604020202020204" pitchFamily="34" charset="0"/>
              <a:buChar char="•"/>
            </a:pPr>
            <a:r>
              <a:rPr lang="en-US" sz="1200" dirty="0"/>
              <a:t>Play containing receiver positions other than: WR, TE, RB/FB</a:t>
            </a:r>
          </a:p>
          <a:p>
            <a:pPr marL="285750" indent="-285750">
              <a:buFont typeface="Arial" panose="020B0604020202020204" pitchFamily="34" charset="0"/>
              <a:buChar char="•"/>
            </a:pPr>
            <a:r>
              <a:rPr lang="en-US" sz="1200" dirty="0"/>
              <a:t>Trick plays – Flea Flicker, Other, RB/WR Pass, WR Reverse Pass, Double Reverse Pass</a:t>
            </a:r>
          </a:p>
          <a:p>
            <a:pPr marL="285750" indent="-285750">
              <a:buFont typeface="Arial" panose="020B0604020202020204" pitchFamily="34" charset="0"/>
              <a:buChar char="•"/>
            </a:pPr>
            <a:r>
              <a:rPr lang="en-US" sz="1200" dirty="0"/>
              <a:t>Unique/Rare route combinations where sample size is &lt; 80 for Two-Man Concepts and &lt; 75 for Three-Man Concepts</a:t>
            </a:r>
          </a:p>
          <a:p>
            <a:pPr marL="285750" indent="-285750">
              <a:buFont typeface="Arial" panose="020B0604020202020204" pitchFamily="34" charset="0"/>
              <a:buChar char="•"/>
            </a:pPr>
            <a:endParaRPr lang="en-US" sz="1200" dirty="0"/>
          </a:p>
        </p:txBody>
      </p:sp>
      <p:sp>
        <p:nvSpPr>
          <p:cNvPr id="66" name="TextBox 65">
            <a:extLst>
              <a:ext uri="{FF2B5EF4-FFF2-40B4-BE49-F238E27FC236}">
                <a16:creationId xmlns:a16="http://schemas.microsoft.com/office/drawing/2014/main" id="{2EFE050E-1D25-4891-B49A-17B386769A68}"/>
              </a:ext>
            </a:extLst>
          </p:cNvPr>
          <p:cNvSpPr txBox="1"/>
          <p:nvPr/>
        </p:nvSpPr>
        <p:spPr>
          <a:xfrm>
            <a:off x="8196243" y="3110890"/>
            <a:ext cx="1437033" cy="307777"/>
          </a:xfrm>
          <a:prstGeom prst="rect">
            <a:avLst/>
          </a:prstGeom>
          <a:noFill/>
        </p:spPr>
        <p:txBody>
          <a:bodyPr wrap="square" rtlCol="0">
            <a:spAutoFit/>
          </a:bodyPr>
          <a:lstStyle/>
          <a:p>
            <a:r>
              <a:rPr lang="en-US" sz="1400" u="sng" dirty="0"/>
              <a:t>Removed Routes</a:t>
            </a:r>
          </a:p>
        </p:txBody>
      </p:sp>
      <p:sp>
        <p:nvSpPr>
          <p:cNvPr id="67" name="TextBox 66">
            <a:extLst>
              <a:ext uri="{FF2B5EF4-FFF2-40B4-BE49-F238E27FC236}">
                <a16:creationId xmlns:a16="http://schemas.microsoft.com/office/drawing/2014/main" id="{ABBF9D85-6128-4D9D-851A-800CCF69D4AC}"/>
              </a:ext>
            </a:extLst>
          </p:cNvPr>
          <p:cNvSpPr txBox="1"/>
          <p:nvPr/>
        </p:nvSpPr>
        <p:spPr>
          <a:xfrm>
            <a:off x="5573046" y="3421392"/>
            <a:ext cx="6339321"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t>“Run Fakes” – play labeled play-action, and route was removed from dataset</a:t>
            </a:r>
          </a:p>
          <a:p>
            <a:pPr marL="285750" indent="-285750">
              <a:buFont typeface="Arial" panose="020B0604020202020204" pitchFamily="34" charset="0"/>
              <a:buChar char="•"/>
            </a:pPr>
            <a:r>
              <a:rPr lang="en-US" sz="1200" dirty="0"/>
              <a:t>“Blocking” – route was removed from dataset</a:t>
            </a:r>
          </a:p>
        </p:txBody>
      </p:sp>
      <p:pic>
        <p:nvPicPr>
          <p:cNvPr id="70" name="Picture 69" descr="Table&#10;&#10;Description automatically generated">
            <a:extLst>
              <a:ext uri="{FF2B5EF4-FFF2-40B4-BE49-F238E27FC236}">
                <a16:creationId xmlns:a16="http://schemas.microsoft.com/office/drawing/2014/main" id="{ADB957B8-4C8A-4EB5-A103-75A61212F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983" y="140220"/>
            <a:ext cx="2717352" cy="6732750"/>
          </a:xfrm>
          <a:prstGeom prst="rect">
            <a:avLst/>
          </a:prstGeom>
        </p:spPr>
      </p:pic>
      <p:pic>
        <p:nvPicPr>
          <p:cNvPr id="79" name="Picture 78" descr="Table&#10;&#10;Description automatically generated">
            <a:extLst>
              <a:ext uri="{FF2B5EF4-FFF2-40B4-BE49-F238E27FC236}">
                <a16:creationId xmlns:a16="http://schemas.microsoft.com/office/drawing/2014/main" id="{FA58F26D-1383-4D07-BEF5-BAE9E4A8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3" y="125249"/>
            <a:ext cx="2636440" cy="6747721"/>
          </a:xfrm>
          <a:prstGeom prst="rect">
            <a:avLst/>
          </a:prstGeom>
        </p:spPr>
      </p:pic>
      <p:sp>
        <p:nvSpPr>
          <p:cNvPr id="81" name="Frame 80">
            <a:extLst>
              <a:ext uri="{FF2B5EF4-FFF2-40B4-BE49-F238E27FC236}">
                <a16:creationId xmlns:a16="http://schemas.microsoft.com/office/drawing/2014/main" id="{52A360D6-FAF3-4E40-A0A2-42B86FFF5A25}"/>
              </a:ext>
            </a:extLst>
          </p:cNvPr>
          <p:cNvSpPr/>
          <p:nvPr/>
        </p:nvSpPr>
        <p:spPr>
          <a:xfrm>
            <a:off x="5424108" y="817303"/>
            <a:ext cx="6681206" cy="2151298"/>
          </a:xfrm>
          <a:prstGeom prst="frame">
            <a:avLst>
              <a:gd name="adj1" fmla="val 308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Frame 81">
            <a:extLst>
              <a:ext uri="{FF2B5EF4-FFF2-40B4-BE49-F238E27FC236}">
                <a16:creationId xmlns:a16="http://schemas.microsoft.com/office/drawing/2014/main" id="{3B13A546-D1FD-48D1-AFF4-8697C090ACED}"/>
              </a:ext>
            </a:extLst>
          </p:cNvPr>
          <p:cNvSpPr/>
          <p:nvPr/>
        </p:nvSpPr>
        <p:spPr>
          <a:xfrm>
            <a:off x="5424108" y="3036129"/>
            <a:ext cx="6681206" cy="1109452"/>
          </a:xfrm>
          <a:prstGeom prst="frame">
            <a:avLst>
              <a:gd name="adj1" fmla="val 663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06967FA6-BCBC-471B-ABDE-C08A3E01F880}"/>
              </a:ext>
            </a:extLst>
          </p:cNvPr>
          <p:cNvSpPr txBox="1"/>
          <p:nvPr/>
        </p:nvSpPr>
        <p:spPr>
          <a:xfrm>
            <a:off x="7678259" y="153218"/>
            <a:ext cx="2352018" cy="461665"/>
          </a:xfrm>
          <a:prstGeom prst="rect">
            <a:avLst/>
          </a:prstGeom>
          <a:noFill/>
        </p:spPr>
        <p:txBody>
          <a:bodyPr wrap="square" rtlCol="0">
            <a:spAutoFit/>
          </a:bodyPr>
          <a:lstStyle/>
          <a:p>
            <a:pPr algn="ctr"/>
            <a:r>
              <a:rPr lang="en-US" sz="2400" u="sng" dirty="0"/>
              <a:t>Data Preparation</a:t>
            </a:r>
          </a:p>
        </p:txBody>
      </p:sp>
      <p:sp>
        <p:nvSpPr>
          <p:cNvPr id="22" name="TextBox 21">
            <a:extLst>
              <a:ext uri="{FF2B5EF4-FFF2-40B4-BE49-F238E27FC236}">
                <a16:creationId xmlns:a16="http://schemas.microsoft.com/office/drawing/2014/main" id="{AAC631EE-C44B-4151-B4D2-D793DB9924F9}"/>
              </a:ext>
            </a:extLst>
          </p:cNvPr>
          <p:cNvSpPr txBox="1"/>
          <p:nvPr/>
        </p:nvSpPr>
        <p:spPr>
          <a:xfrm>
            <a:off x="5740111" y="4306985"/>
            <a:ext cx="1674861" cy="307777"/>
          </a:xfrm>
          <a:prstGeom prst="rect">
            <a:avLst/>
          </a:prstGeom>
          <a:noFill/>
        </p:spPr>
        <p:txBody>
          <a:bodyPr wrap="square" rtlCol="0">
            <a:spAutoFit/>
          </a:bodyPr>
          <a:lstStyle/>
          <a:p>
            <a:r>
              <a:rPr lang="en-US" sz="1400" u="sng" dirty="0"/>
              <a:t>Data Transformation</a:t>
            </a:r>
          </a:p>
        </p:txBody>
      </p:sp>
      <p:sp>
        <p:nvSpPr>
          <p:cNvPr id="23" name="Frame 22">
            <a:extLst>
              <a:ext uri="{FF2B5EF4-FFF2-40B4-BE49-F238E27FC236}">
                <a16:creationId xmlns:a16="http://schemas.microsoft.com/office/drawing/2014/main" id="{BD077045-5486-4101-A051-34C046F87735}"/>
              </a:ext>
            </a:extLst>
          </p:cNvPr>
          <p:cNvSpPr/>
          <p:nvPr/>
        </p:nvSpPr>
        <p:spPr>
          <a:xfrm>
            <a:off x="5424108" y="4193720"/>
            <a:ext cx="6681206" cy="2664280"/>
          </a:xfrm>
          <a:prstGeom prst="frame">
            <a:avLst>
              <a:gd name="adj1" fmla="val 318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5" name="Picture 24" descr="A picture containing text, scoreboard&#10;&#10;Description automatically generated">
            <a:extLst>
              <a:ext uri="{FF2B5EF4-FFF2-40B4-BE49-F238E27FC236}">
                <a16:creationId xmlns:a16="http://schemas.microsoft.com/office/drawing/2014/main" id="{31E15821-EC75-46ED-86BD-8359E871E4A3}"/>
              </a:ext>
            </a:extLst>
          </p:cNvPr>
          <p:cNvPicPr/>
          <p:nvPr/>
        </p:nvPicPr>
        <p:blipFill>
          <a:blip r:embed="rId4">
            <a:extLst>
              <a:ext uri="{28A0092B-C50C-407E-A947-70E740481C1C}">
                <a14:useLocalDpi xmlns:a14="http://schemas.microsoft.com/office/drawing/2010/main" val="0"/>
              </a:ext>
            </a:extLst>
          </a:blip>
          <a:stretch>
            <a:fillRect/>
          </a:stretch>
        </p:blipFill>
        <p:spPr>
          <a:xfrm>
            <a:off x="8196243" y="4552459"/>
            <a:ext cx="3392907" cy="895401"/>
          </a:xfrm>
          <a:prstGeom prst="rect">
            <a:avLst/>
          </a:prstGeom>
        </p:spPr>
      </p:pic>
      <p:pic>
        <p:nvPicPr>
          <p:cNvPr id="28" name="Picture 27" descr="Graphical user interface, text, application&#10;&#10;Description automatically generated">
            <a:extLst>
              <a:ext uri="{FF2B5EF4-FFF2-40B4-BE49-F238E27FC236}">
                <a16:creationId xmlns:a16="http://schemas.microsoft.com/office/drawing/2014/main" id="{022B4825-A307-421D-B682-53536244D226}"/>
              </a:ext>
            </a:extLst>
          </p:cNvPr>
          <p:cNvPicPr/>
          <p:nvPr/>
        </p:nvPicPr>
        <p:blipFill>
          <a:blip r:embed="rId5">
            <a:extLst>
              <a:ext uri="{28A0092B-C50C-407E-A947-70E740481C1C}">
                <a14:useLocalDpi xmlns:a14="http://schemas.microsoft.com/office/drawing/2010/main" val="0"/>
              </a:ext>
            </a:extLst>
          </a:blip>
          <a:stretch>
            <a:fillRect/>
          </a:stretch>
        </p:blipFill>
        <p:spPr>
          <a:xfrm>
            <a:off x="7924039" y="6017261"/>
            <a:ext cx="4060271" cy="572129"/>
          </a:xfrm>
          <a:prstGeom prst="rect">
            <a:avLst/>
          </a:prstGeom>
        </p:spPr>
      </p:pic>
      <p:sp>
        <p:nvSpPr>
          <p:cNvPr id="2" name="Arrow: Down 1">
            <a:extLst>
              <a:ext uri="{FF2B5EF4-FFF2-40B4-BE49-F238E27FC236}">
                <a16:creationId xmlns:a16="http://schemas.microsoft.com/office/drawing/2014/main" id="{B840C9FA-0941-4CB2-9EA4-6A563586F390}"/>
              </a:ext>
            </a:extLst>
          </p:cNvPr>
          <p:cNvSpPr/>
          <p:nvPr/>
        </p:nvSpPr>
        <p:spPr>
          <a:xfrm>
            <a:off x="9836726" y="5574604"/>
            <a:ext cx="382010" cy="302611"/>
          </a:xfrm>
          <a:prstGeom prst="downArrow">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68F65D5-ED4A-428F-94C8-83CFAF1B94A6}"/>
              </a:ext>
            </a:extLst>
          </p:cNvPr>
          <p:cNvSpPr txBox="1"/>
          <p:nvPr/>
        </p:nvSpPr>
        <p:spPr>
          <a:xfrm>
            <a:off x="5503247" y="4633379"/>
            <a:ext cx="2692996" cy="2123658"/>
          </a:xfrm>
          <a:prstGeom prst="rect">
            <a:avLst/>
          </a:prstGeom>
          <a:noFill/>
        </p:spPr>
        <p:txBody>
          <a:bodyPr wrap="square" rtlCol="0">
            <a:spAutoFit/>
          </a:bodyPr>
          <a:lstStyle/>
          <a:p>
            <a:r>
              <a:rPr lang="en-US" sz="1100" dirty="0"/>
              <a:t>The data is “melted” to focus on all potential route combinations for each play – I believe this is the best method to isolate certain route pairs/trios, even in complex formations.</a:t>
            </a:r>
          </a:p>
          <a:p>
            <a:endParaRPr lang="en-US" sz="1100" dirty="0"/>
          </a:p>
          <a:p>
            <a:r>
              <a:rPr lang="en-US" sz="1100" dirty="0"/>
              <a:t>Potential interaction routes will be any route that begins on the same side of the targeted receiver, or any backside route that has an expected location within 20 yards of the receiver.</a:t>
            </a:r>
          </a:p>
          <a:p>
            <a:endParaRPr lang="en-US" sz="1100" dirty="0"/>
          </a:p>
        </p:txBody>
      </p:sp>
      <p:sp>
        <p:nvSpPr>
          <p:cNvPr id="31" name="TextBox 30">
            <a:extLst>
              <a:ext uri="{FF2B5EF4-FFF2-40B4-BE49-F238E27FC236}">
                <a16:creationId xmlns:a16="http://schemas.microsoft.com/office/drawing/2014/main" id="{C5E7C72C-543E-421A-A78D-716B10969F2B}"/>
              </a:ext>
            </a:extLst>
          </p:cNvPr>
          <p:cNvSpPr txBox="1"/>
          <p:nvPr/>
        </p:nvSpPr>
        <p:spPr>
          <a:xfrm>
            <a:off x="7997595" y="4268320"/>
            <a:ext cx="4060271" cy="415498"/>
          </a:xfrm>
          <a:prstGeom prst="rect">
            <a:avLst/>
          </a:prstGeom>
          <a:noFill/>
        </p:spPr>
        <p:txBody>
          <a:bodyPr wrap="square" rtlCol="0">
            <a:spAutoFit/>
          </a:bodyPr>
          <a:lstStyle/>
          <a:p>
            <a:r>
              <a:rPr lang="en-US" sz="1000" i="1" dirty="0"/>
              <a:t>An example of a melted frame, isolating all potential two-man concepts </a:t>
            </a:r>
          </a:p>
          <a:p>
            <a:endParaRPr lang="en-US" sz="1100" dirty="0"/>
          </a:p>
        </p:txBody>
      </p:sp>
    </p:spTree>
    <p:extLst>
      <p:ext uri="{BB962C8B-B14F-4D97-AF65-F5344CB8AC3E}">
        <p14:creationId xmlns:p14="http://schemas.microsoft.com/office/powerpoint/2010/main" val="242216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8BFC67-DB6D-48F0-A32A-A57D86B3485F}"/>
              </a:ext>
            </a:extLst>
          </p:cNvPr>
          <p:cNvSpPr txBox="1"/>
          <p:nvPr/>
        </p:nvSpPr>
        <p:spPr>
          <a:xfrm>
            <a:off x="3800648" y="852838"/>
            <a:ext cx="885636" cy="307777"/>
          </a:xfrm>
          <a:prstGeom prst="rect">
            <a:avLst/>
          </a:prstGeom>
          <a:noFill/>
        </p:spPr>
        <p:txBody>
          <a:bodyPr wrap="square" rtlCol="0">
            <a:spAutoFit/>
          </a:bodyPr>
          <a:lstStyle/>
          <a:p>
            <a:r>
              <a:rPr lang="en-US" sz="1400" u="sng" dirty="0"/>
              <a:t>2 Models</a:t>
            </a:r>
          </a:p>
        </p:txBody>
      </p:sp>
      <p:sp>
        <p:nvSpPr>
          <p:cNvPr id="5" name="Frame 4">
            <a:extLst>
              <a:ext uri="{FF2B5EF4-FFF2-40B4-BE49-F238E27FC236}">
                <a16:creationId xmlns:a16="http://schemas.microsoft.com/office/drawing/2014/main" id="{9012172E-745F-4EFB-87AB-855D45601BCD}"/>
              </a:ext>
            </a:extLst>
          </p:cNvPr>
          <p:cNvSpPr/>
          <p:nvPr/>
        </p:nvSpPr>
        <p:spPr>
          <a:xfrm>
            <a:off x="232915" y="657837"/>
            <a:ext cx="7740311" cy="1667562"/>
          </a:xfrm>
          <a:prstGeom prst="frame">
            <a:avLst>
              <a:gd name="adj1" fmla="val 435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485FEF1-FFAB-4456-A148-8FB81ACD81C1}"/>
              </a:ext>
            </a:extLst>
          </p:cNvPr>
          <p:cNvSpPr txBox="1"/>
          <p:nvPr/>
        </p:nvSpPr>
        <p:spPr>
          <a:xfrm>
            <a:off x="605844" y="1748599"/>
            <a:ext cx="5490156"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a:t>“Success” = When Actual Yards Gained &gt;= Yards-to-go</a:t>
            </a:r>
          </a:p>
          <a:p>
            <a:pPr marL="285750" indent="-285750">
              <a:buFont typeface="Arial" panose="020B0604020202020204" pitchFamily="34" charset="0"/>
              <a:buChar char="•"/>
            </a:pPr>
            <a:r>
              <a:rPr lang="en-US" sz="1100" dirty="0"/>
              <a:t>“EPA” = Sports Info Solutions Expected Points Added metric</a:t>
            </a:r>
          </a:p>
        </p:txBody>
      </p:sp>
      <p:sp>
        <p:nvSpPr>
          <p:cNvPr id="7" name="TextBox 6">
            <a:extLst>
              <a:ext uri="{FF2B5EF4-FFF2-40B4-BE49-F238E27FC236}">
                <a16:creationId xmlns:a16="http://schemas.microsoft.com/office/drawing/2014/main" id="{709C114B-F4D9-4216-9F75-568E881720B8}"/>
              </a:ext>
            </a:extLst>
          </p:cNvPr>
          <p:cNvSpPr txBox="1"/>
          <p:nvPr/>
        </p:nvSpPr>
        <p:spPr>
          <a:xfrm>
            <a:off x="370371" y="1100723"/>
            <a:ext cx="6372766" cy="430887"/>
          </a:xfrm>
          <a:prstGeom prst="rect">
            <a:avLst/>
          </a:prstGeom>
          <a:noFill/>
        </p:spPr>
        <p:txBody>
          <a:bodyPr wrap="square" rtlCol="0">
            <a:spAutoFit/>
          </a:bodyPr>
          <a:lstStyle/>
          <a:p>
            <a:r>
              <a:rPr lang="en-US" sz="1100" dirty="0"/>
              <a:t>A single metric evaluation system to identify optimal route combinations is not sufficient – Instead, 2 metrics will be used: EPA for “High upside” &amp; First down/Yards-to-go success for “High Reliability”.</a:t>
            </a:r>
          </a:p>
        </p:txBody>
      </p:sp>
      <p:sp>
        <p:nvSpPr>
          <p:cNvPr id="8" name="TextBox 7">
            <a:extLst>
              <a:ext uri="{FF2B5EF4-FFF2-40B4-BE49-F238E27FC236}">
                <a16:creationId xmlns:a16="http://schemas.microsoft.com/office/drawing/2014/main" id="{8058F442-27B8-4185-A3B5-F5648620C0E6}"/>
              </a:ext>
            </a:extLst>
          </p:cNvPr>
          <p:cNvSpPr txBox="1"/>
          <p:nvPr/>
        </p:nvSpPr>
        <p:spPr>
          <a:xfrm>
            <a:off x="370371" y="1526580"/>
            <a:ext cx="6372766" cy="261610"/>
          </a:xfrm>
          <a:prstGeom prst="rect">
            <a:avLst/>
          </a:prstGeom>
          <a:noFill/>
        </p:spPr>
        <p:txBody>
          <a:bodyPr wrap="square" rtlCol="0">
            <a:spAutoFit/>
          </a:bodyPr>
          <a:lstStyle/>
          <a:p>
            <a:r>
              <a:rPr lang="en-US" sz="1100" dirty="0"/>
              <a:t>2 Models will be used – One to predict “EPA”,  and the other to predict “Success” </a:t>
            </a:r>
          </a:p>
        </p:txBody>
      </p:sp>
      <p:sp>
        <p:nvSpPr>
          <p:cNvPr id="9" name="Frame 8">
            <a:extLst>
              <a:ext uri="{FF2B5EF4-FFF2-40B4-BE49-F238E27FC236}">
                <a16:creationId xmlns:a16="http://schemas.microsoft.com/office/drawing/2014/main" id="{0195FBEF-45FD-4147-B803-B229C6E6C763}"/>
              </a:ext>
            </a:extLst>
          </p:cNvPr>
          <p:cNvSpPr/>
          <p:nvPr/>
        </p:nvSpPr>
        <p:spPr>
          <a:xfrm>
            <a:off x="232915" y="2419578"/>
            <a:ext cx="7740311" cy="1759973"/>
          </a:xfrm>
          <a:prstGeom prst="frame">
            <a:avLst>
              <a:gd name="adj1" fmla="val 367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CBACE7AE-B97A-44B0-B186-7F3DB0260C93}"/>
              </a:ext>
            </a:extLst>
          </p:cNvPr>
          <p:cNvSpPr txBox="1"/>
          <p:nvPr/>
        </p:nvSpPr>
        <p:spPr>
          <a:xfrm>
            <a:off x="1190340" y="2525571"/>
            <a:ext cx="882918" cy="307777"/>
          </a:xfrm>
          <a:prstGeom prst="rect">
            <a:avLst/>
          </a:prstGeom>
          <a:noFill/>
        </p:spPr>
        <p:txBody>
          <a:bodyPr wrap="square" rtlCol="0">
            <a:spAutoFit/>
          </a:bodyPr>
          <a:lstStyle/>
          <a:p>
            <a:r>
              <a:rPr lang="en-US" sz="1400" u="sng" dirty="0"/>
              <a:t>Scenarios</a:t>
            </a:r>
          </a:p>
        </p:txBody>
      </p:sp>
      <p:sp>
        <p:nvSpPr>
          <p:cNvPr id="11" name="TextBox 10">
            <a:extLst>
              <a:ext uri="{FF2B5EF4-FFF2-40B4-BE49-F238E27FC236}">
                <a16:creationId xmlns:a16="http://schemas.microsoft.com/office/drawing/2014/main" id="{E63DE214-2962-4E9C-858E-C796554B6E24}"/>
              </a:ext>
            </a:extLst>
          </p:cNvPr>
          <p:cNvSpPr txBox="1"/>
          <p:nvPr/>
        </p:nvSpPr>
        <p:spPr>
          <a:xfrm>
            <a:off x="370371" y="2810894"/>
            <a:ext cx="2634086" cy="1277273"/>
          </a:xfrm>
          <a:prstGeom prst="rect">
            <a:avLst/>
          </a:prstGeom>
          <a:noFill/>
        </p:spPr>
        <p:txBody>
          <a:bodyPr wrap="square" rtlCol="0">
            <a:spAutoFit/>
          </a:bodyPr>
          <a:lstStyle/>
          <a:p>
            <a:r>
              <a:rPr lang="en-US" sz="1100" dirty="0"/>
              <a:t>Using the 2 expected values, we will run 2 different scenarios on each defensive coverage to show how different combinations provide value when the situation changes. We will weigh EPA and Success differently depending on the situation.</a:t>
            </a:r>
          </a:p>
        </p:txBody>
      </p:sp>
      <p:sp>
        <p:nvSpPr>
          <p:cNvPr id="13" name="TextBox 12">
            <a:extLst>
              <a:ext uri="{FF2B5EF4-FFF2-40B4-BE49-F238E27FC236}">
                <a16:creationId xmlns:a16="http://schemas.microsoft.com/office/drawing/2014/main" id="{3268D63F-5278-49F7-B992-38EF8A804D6C}"/>
              </a:ext>
            </a:extLst>
          </p:cNvPr>
          <p:cNvSpPr txBox="1"/>
          <p:nvPr/>
        </p:nvSpPr>
        <p:spPr>
          <a:xfrm>
            <a:off x="3567900" y="0"/>
            <a:ext cx="5905045" cy="646331"/>
          </a:xfrm>
          <a:prstGeom prst="rect">
            <a:avLst/>
          </a:prstGeom>
          <a:noFill/>
        </p:spPr>
        <p:txBody>
          <a:bodyPr wrap="square" rtlCol="0">
            <a:spAutoFit/>
          </a:bodyPr>
          <a:lstStyle/>
          <a:p>
            <a:r>
              <a:rPr lang="en-US" sz="3600" u="sng" dirty="0"/>
              <a:t>Modeling &amp; Determining Value</a:t>
            </a:r>
          </a:p>
        </p:txBody>
      </p:sp>
      <p:sp>
        <p:nvSpPr>
          <p:cNvPr id="14" name="Frame 13">
            <a:extLst>
              <a:ext uri="{FF2B5EF4-FFF2-40B4-BE49-F238E27FC236}">
                <a16:creationId xmlns:a16="http://schemas.microsoft.com/office/drawing/2014/main" id="{4855D134-8461-4550-95AF-FB64AFEABBE4}"/>
              </a:ext>
            </a:extLst>
          </p:cNvPr>
          <p:cNvSpPr/>
          <p:nvPr/>
        </p:nvSpPr>
        <p:spPr>
          <a:xfrm>
            <a:off x="8059978" y="646331"/>
            <a:ext cx="3970133" cy="6031360"/>
          </a:xfrm>
          <a:prstGeom prst="frame">
            <a:avLst>
              <a:gd name="adj1" fmla="val 17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5" name="Diagram 14">
            <a:extLst>
              <a:ext uri="{FF2B5EF4-FFF2-40B4-BE49-F238E27FC236}">
                <a16:creationId xmlns:a16="http://schemas.microsoft.com/office/drawing/2014/main" id="{0A1F38C4-9F0F-4861-A2D8-115E38415872}"/>
              </a:ext>
            </a:extLst>
          </p:cNvPr>
          <p:cNvGraphicFramePr/>
          <p:nvPr>
            <p:extLst>
              <p:ext uri="{D42A27DB-BD31-4B8C-83A1-F6EECF244321}">
                <p14:modId xmlns:p14="http://schemas.microsoft.com/office/powerpoint/2010/main" val="2846655771"/>
              </p:ext>
            </p:extLst>
          </p:nvPr>
        </p:nvGraphicFramePr>
        <p:xfrm>
          <a:off x="2867190" y="2493118"/>
          <a:ext cx="5039208" cy="1595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5F436972-5C76-4A22-88CF-03255617796E}"/>
              </a:ext>
            </a:extLst>
          </p:cNvPr>
          <p:cNvSpPr txBox="1"/>
          <p:nvPr/>
        </p:nvSpPr>
        <p:spPr>
          <a:xfrm>
            <a:off x="8350200" y="1188026"/>
            <a:ext cx="3833491" cy="338554"/>
          </a:xfrm>
          <a:prstGeom prst="rect">
            <a:avLst/>
          </a:prstGeom>
          <a:noFill/>
        </p:spPr>
        <p:txBody>
          <a:bodyPr wrap="square" rtlCol="0">
            <a:spAutoFit/>
          </a:bodyPr>
          <a:lstStyle/>
          <a:p>
            <a:r>
              <a:rPr lang="en-US" sz="1600" b="1" u="sng" dirty="0"/>
              <a:t>Features Used for EPA &amp; Success Models</a:t>
            </a:r>
          </a:p>
        </p:txBody>
      </p:sp>
      <p:sp>
        <p:nvSpPr>
          <p:cNvPr id="17" name="TextBox 16">
            <a:extLst>
              <a:ext uri="{FF2B5EF4-FFF2-40B4-BE49-F238E27FC236}">
                <a16:creationId xmlns:a16="http://schemas.microsoft.com/office/drawing/2014/main" id="{8DBCD916-F4DB-4869-B6C2-5D3D91CA757F}"/>
              </a:ext>
            </a:extLst>
          </p:cNvPr>
          <p:cNvSpPr txBox="1"/>
          <p:nvPr/>
        </p:nvSpPr>
        <p:spPr>
          <a:xfrm>
            <a:off x="8194456" y="1541316"/>
            <a:ext cx="1924287" cy="4924425"/>
          </a:xfrm>
          <a:prstGeom prst="rect">
            <a:avLst/>
          </a:prstGeom>
          <a:noFill/>
        </p:spPr>
        <p:txBody>
          <a:bodyPr wrap="square" rtlCol="0">
            <a:spAutoFit/>
          </a:bodyPr>
          <a:lstStyle/>
          <a:p>
            <a:pPr algn="ctr"/>
            <a:r>
              <a:rPr lang="en-US" sz="1400" b="1" u="sng" dirty="0"/>
              <a:t>Two-Man Concepts</a:t>
            </a:r>
          </a:p>
          <a:p>
            <a:pPr marL="285750" indent="-285750">
              <a:buFontTx/>
              <a:buChar char="-"/>
            </a:pPr>
            <a:r>
              <a:rPr lang="en-US" sz="1050" dirty="0"/>
              <a:t>Coverage Type</a:t>
            </a:r>
          </a:p>
          <a:p>
            <a:pPr marL="285750" indent="-285750">
              <a:buFontTx/>
              <a:buChar char="-"/>
            </a:pPr>
            <a:r>
              <a:rPr lang="en-US" sz="1050" dirty="0"/>
              <a:t>Target Route</a:t>
            </a:r>
          </a:p>
          <a:p>
            <a:pPr marL="285750" indent="-285750">
              <a:buFontTx/>
              <a:buChar char="-"/>
            </a:pPr>
            <a:r>
              <a:rPr lang="en-US" sz="1050" dirty="0"/>
              <a:t>Down</a:t>
            </a:r>
          </a:p>
          <a:p>
            <a:pPr marL="285750" indent="-285750">
              <a:buFontTx/>
              <a:buChar char="-"/>
            </a:pPr>
            <a:r>
              <a:rPr lang="en-US" sz="1050" dirty="0"/>
              <a:t>Distance Bin (8+,  8-3, &lt;3)</a:t>
            </a:r>
          </a:p>
          <a:p>
            <a:pPr marL="285750" indent="-285750">
              <a:buFontTx/>
              <a:buChar char="-"/>
            </a:pPr>
            <a:r>
              <a:rPr lang="en-US" sz="1050" dirty="0"/>
              <a:t>QB Rollout (1/0)</a:t>
            </a:r>
          </a:p>
          <a:p>
            <a:pPr marL="285750" indent="-285750">
              <a:buFontTx/>
              <a:buChar char="-"/>
            </a:pPr>
            <a:r>
              <a:rPr lang="en-US" sz="1050" dirty="0"/>
              <a:t>Shotgun (1/0)</a:t>
            </a:r>
          </a:p>
          <a:p>
            <a:pPr marL="285750" indent="-285750">
              <a:buFontTx/>
              <a:buChar char="-"/>
            </a:pPr>
            <a:r>
              <a:rPr lang="en-US" sz="1050" dirty="0"/>
              <a:t>Play Action (1/0)</a:t>
            </a:r>
          </a:p>
          <a:p>
            <a:pPr marL="285750" indent="-285750">
              <a:buFontTx/>
              <a:buChar char="-"/>
            </a:pPr>
            <a:r>
              <a:rPr lang="en-US" sz="1050" dirty="0"/>
              <a:t>Target Location #</a:t>
            </a:r>
          </a:p>
          <a:p>
            <a:pPr marL="285750" indent="-285750">
              <a:buFontTx/>
              <a:buChar char="-"/>
            </a:pPr>
            <a:r>
              <a:rPr lang="en-US" sz="1050" dirty="0"/>
              <a:t>Redzone (1/0)</a:t>
            </a:r>
          </a:p>
          <a:p>
            <a:pPr marL="285750" indent="-285750">
              <a:buFontTx/>
              <a:buChar char="-"/>
            </a:pPr>
            <a:r>
              <a:rPr lang="en-US" sz="1050" dirty="0"/>
              <a:t>Complementary Route</a:t>
            </a:r>
          </a:p>
          <a:p>
            <a:pPr marL="285750" indent="-285750">
              <a:buFontTx/>
              <a:buChar char="-"/>
            </a:pPr>
            <a:r>
              <a:rPr lang="en-US" sz="1050" dirty="0"/>
              <a:t>Complementary Route Position</a:t>
            </a:r>
          </a:p>
          <a:p>
            <a:pPr marL="285750" indent="-285750">
              <a:buFontTx/>
              <a:buChar char="-"/>
            </a:pPr>
            <a:r>
              <a:rPr lang="en-US" sz="1050" dirty="0"/>
              <a:t>Complementary Route on Target Side (1/0)</a:t>
            </a:r>
          </a:p>
          <a:p>
            <a:pPr marL="285750" indent="-285750">
              <a:buFontTx/>
              <a:buChar char="-"/>
            </a:pPr>
            <a:r>
              <a:rPr lang="en-US" sz="1050" dirty="0"/>
              <a:t>Complementary Route Location #</a:t>
            </a:r>
          </a:p>
          <a:p>
            <a:pPr marL="285750" indent="-285750">
              <a:buFontTx/>
              <a:buChar char="-"/>
            </a:pPr>
            <a:r>
              <a:rPr lang="en-US" sz="1050" dirty="0"/>
              <a:t>Routes Group (Target Route + Complementary Route)</a:t>
            </a:r>
          </a:p>
          <a:p>
            <a:pPr marL="285750" indent="-285750">
              <a:buFontTx/>
              <a:buChar char="-"/>
            </a:pPr>
            <a:r>
              <a:rPr lang="en-US" sz="1050" dirty="0"/>
              <a:t>Positions Group (Target Position + Complementary Route Position)</a:t>
            </a:r>
          </a:p>
          <a:p>
            <a:pPr marL="285750" indent="-285750">
              <a:buFontTx/>
              <a:buChar char="-"/>
            </a:pPr>
            <a:endParaRPr lang="en-US" sz="1100" dirty="0"/>
          </a:p>
          <a:p>
            <a:pPr marL="285750" indent="-285750">
              <a:buFontTx/>
              <a:buChar char="-"/>
            </a:pPr>
            <a:endParaRPr lang="en-US" sz="1100" dirty="0"/>
          </a:p>
          <a:p>
            <a:pPr marL="285750" indent="-285750">
              <a:buFontTx/>
              <a:buChar char="-"/>
            </a:pPr>
            <a:endParaRPr lang="en-US" sz="1100" dirty="0"/>
          </a:p>
          <a:p>
            <a:pPr marL="285750" indent="-285750">
              <a:buFontTx/>
              <a:buChar char="-"/>
            </a:pPr>
            <a:endParaRPr lang="en-US" sz="1200" dirty="0"/>
          </a:p>
          <a:p>
            <a:pPr marL="285750" indent="-285750">
              <a:buFontTx/>
              <a:buChar char="-"/>
            </a:pPr>
            <a:endParaRPr lang="en-US" sz="1200" dirty="0"/>
          </a:p>
          <a:p>
            <a:pPr marL="285750" indent="-285750">
              <a:buFontTx/>
              <a:buChar char="-"/>
            </a:pPr>
            <a:endParaRPr lang="en-US" sz="1200" dirty="0"/>
          </a:p>
        </p:txBody>
      </p:sp>
      <p:sp>
        <p:nvSpPr>
          <p:cNvPr id="18" name="TextBox 17">
            <a:extLst>
              <a:ext uri="{FF2B5EF4-FFF2-40B4-BE49-F238E27FC236}">
                <a16:creationId xmlns:a16="http://schemas.microsoft.com/office/drawing/2014/main" id="{B90FA972-7078-44B6-94BF-27F273554749}"/>
              </a:ext>
            </a:extLst>
          </p:cNvPr>
          <p:cNvSpPr txBox="1"/>
          <p:nvPr/>
        </p:nvSpPr>
        <p:spPr>
          <a:xfrm>
            <a:off x="9334657" y="876514"/>
            <a:ext cx="1489206" cy="307777"/>
          </a:xfrm>
          <a:prstGeom prst="rect">
            <a:avLst/>
          </a:prstGeom>
          <a:noFill/>
        </p:spPr>
        <p:txBody>
          <a:bodyPr wrap="square" rtlCol="0">
            <a:spAutoFit/>
          </a:bodyPr>
          <a:lstStyle/>
          <a:p>
            <a:r>
              <a:rPr lang="en-US" sz="1400" b="1" dirty="0"/>
              <a:t>Model: </a:t>
            </a:r>
            <a:r>
              <a:rPr lang="en-US" sz="1400" dirty="0" err="1"/>
              <a:t>Catboost</a:t>
            </a:r>
            <a:endParaRPr lang="en-US" sz="1400" dirty="0"/>
          </a:p>
        </p:txBody>
      </p:sp>
      <p:sp>
        <p:nvSpPr>
          <p:cNvPr id="21" name="TextBox 20">
            <a:extLst>
              <a:ext uri="{FF2B5EF4-FFF2-40B4-BE49-F238E27FC236}">
                <a16:creationId xmlns:a16="http://schemas.microsoft.com/office/drawing/2014/main" id="{2BE466C6-6E2A-4CC7-97FE-CB239FBCF8FE}"/>
              </a:ext>
            </a:extLst>
          </p:cNvPr>
          <p:cNvSpPr txBox="1"/>
          <p:nvPr/>
        </p:nvSpPr>
        <p:spPr>
          <a:xfrm>
            <a:off x="10048465" y="1541316"/>
            <a:ext cx="1924287" cy="6055504"/>
          </a:xfrm>
          <a:prstGeom prst="rect">
            <a:avLst/>
          </a:prstGeom>
          <a:noFill/>
        </p:spPr>
        <p:txBody>
          <a:bodyPr wrap="square" rtlCol="0">
            <a:spAutoFit/>
          </a:bodyPr>
          <a:lstStyle/>
          <a:p>
            <a:pPr algn="ctr"/>
            <a:r>
              <a:rPr lang="en-US" sz="1400" b="1" u="sng" dirty="0"/>
              <a:t>Three-Man Concepts</a:t>
            </a:r>
          </a:p>
          <a:p>
            <a:pPr marL="285750" indent="-285750">
              <a:buFontTx/>
              <a:buChar char="-"/>
            </a:pPr>
            <a:r>
              <a:rPr lang="en-US" sz="1050" dirty="0"/>
              <a:t>Coverage Type</a:t>
            </a:r>
          </a:p>
          <a:p>
            <a:pPr marL="285750" indent="-285750">
              <a:buFontTx/>
              <a:buChar char="-"/>
            </a:pPr>
            <a:r>
              <a:rPr lang="en-US" sz="1050" dirty="0"/>
              <a:t>Target Route</a:t>
            </a:r>
          </a:p>
          <a:p>
            <a:pPr marL="285750" indent="-285750">
              <a:buFontTx/>
              <a:buChar char="-"/>
            </a:pPr>
            <a:r>
              <a:rPr lang="en-US" sz="1050" dirty="0"/>
              <a:t>Down</a:t>
            </a:r>
          </a:p>
          <a:p>
            <a:pPr marL="285750" indent="-285750">
              <a:buFontTx/>
              <a:buChar char="-"/>
            </a:pPr>
            <a:r>
              <a:rPr lang="en-US" sz="1050" dirty="0"/>
              <a:t>Distance Bin (8+,  8-3, &lt;3)</a:t>
            </a:r>
          </a:p>
          <a:p>
            <a:pPr marL="285750" indent="-285750">
              <a:buFontTx/>
              <a:buChar char="-"/>
            </a:pPr>
            <a:r>
              <a:rPr lang="en-US" sz="1050" dirty="0"/>
              <a:t>QB Rollout (1/0)</a:t>
            </a:r>
          </a:p>
          <a:p>
            <a:pPr marL="285750" indent="-285750">
              <a:buFontTx/>
              <a:buChar char="-"/>
            </a:pPr>
            <a:r>
              <a:rPr lang="en-US" sz="1050" dirty="0"/>
              <a:t>Shotgun (1/0)</a:t>
            </a:r>
          </a:p>
          <a:p>
            <a:pPr marL="285750" indent="-285750">
              <a:buFontTx/>
              <a:buChar char="-"/>
            </a:pPr>
            <a:r>
              <a:rPr lang="en-US" sz="1050" dirty="0"/>
              <a:t>Play Action (1/0)</a:t>
            </a:r>
          </a:p>
          <a:p>
            <a:pPr marL="285750" indent="-285750">
              <a:buFontTx/>
              <a:buChar char="-"/>
            </a:pPr>
            <a:r>
              <a:rPr lang="en-US" sz="1050" dirty="0"/>
              <a:t>Target Location #</a:t>
            </a:r>
          </a:p>
          <a:p>
            <a:pPr marL="285750" indent="-285750">
              <a:buFontTx/>
              <a:buChar char="-"/>
            </a:pPr>
            <a:r>
              <a:rPr lang="en-US" sz="1050" dirty="0"/>
              <a:t>Redzone (1/0)</a:t>
            </a:r>
          </a:p>
          <a:p>
            <a:pPr marL="285750" indent="-285750">
              <a:buFontTx/>
              <a:buChar char="-"/>
            </a:pPr>
            <a:r>
              <a:rPr lang="en-US" sz="1050" dirty="0"/>
              <a:t>Complementary Route 1</a:t>
            </a:r>
          </a:p>
          <a:p>
            <a:pPr marL="285750" indent="-285750">
              <a:buFontTx/>
              <a:buChar char="-"/>
            </a:pPr>
            <a:r>
              <a:rPr lang="en-US" sz="1050" dirty="0"/>
              <a:t>Complementary Route Position 1</a:t>
            </a:r>
          </a:p>
          <a:p>
            <a:pPr marL="285750" indent="-285750">
              <a:buFontTx/>
              <a:buChar char="-"/>
            </a:pPr>
            <a:r>
              <a:rPr lang="en-US" sz="1050" dirty="0"/>
              <a:t>Complementary Route 1 on Target Side (1/0)</a:t>
            </a:r>
          </a:p>
          <a:p>
            <a:pPr marL="285750" indent="-285750">
              <a:buFontTx/>
              <a:buChar char="-"/>
            </a:pPr>
            <a:r>
              <a:rPr lang="en-US" sz="1050" dirty="0"/>
              <a:t>Complementary Route1 Location #</a:t>
            </a:r>
          </a:p>
          <a:p>
            <a:pPr marL="285750" indent="-285750">
              <a:buFontTx/>
              <a:buChar char="-"/>
            </a:pPr>
            <a:r>
              <a:rPr lang="en-US" sz="1050" dirty="0"/>
              <a:t>Complementary Route 2</a:t>
            </a:r>
          </a:p>
          <a:p>
            <a:pPr marL="285750" indent="-285750">
              <a:buFontTx/>
              <a:buChar char="-"/>
            </a:pPr>
            <a:r>
              <a:rPr lang="en-US" sz="1050" dirty="0"/>
              <a:t>Complementary Route Position 2</a:t>
            </a:r>
          </a:p>
          <a:p>
            <a:pPr marL="285750" indent="-285750">
              <a:buFontTx/>
              <a:buChar char="-"/>
            </a:pPr>
            <a:r>
              <a:rPr lang="en-US" sz="1050" dirty="0"/>
              <a:t>Complementary Route 2 on Target Side (1/0)</a:t>
            </a:r>
          </a:p>
          <a:p>
            <a:pPr marL="285750" indent="-285750">
              <a:buFontTx/>
              <a:buChar char="-"/>
            </a:pPr>
            <a:r>
              <a:rPr lang="en-US" sz="1050" dirty="0"/>
              <a:t>Complementary Route 2 Location #</a:t>
            </a:r>
          </a:p>
          <a:p>
            <a:pPr marL="285750" indent="-285750">
              <a:buFontTx/>
              <a:buChar char="-"/>
            </a:pPr>
            <a:r>
              <a:rPr lang="en-US" sz="1050" dirty="0"/>
              <a:t>Routes Group (Target Route + Comp Route 1 + Comp Route 2)</a:t>
            </a:r>
          </a:p>
          <a:p>
            <a:pPr marL="285750" indent="-285750">
              <a:buFontTx/>
              <a:buChar char="-"/>
            </a:pPr>
            <a:r>
              <a:rPr lang="en-US" sz="1050" dirty="0"/>
              <a:t>Positions Group (Target Pos + Comp Route1 Pos + + Comp Route 2 Pos)</a:t>
            </a:r>
          </a:p>
          <a:p>
            <a:pPr marL="285750" indent="-285750">
              <a:buFontTx/>
              <a:buChar char="-"/>
            </a:pPr>
            <a:endParaRPr lang="en-US" sz="1100" dirty="0"/>
          </a:p>
          <a:p>
            <a:pPr marL="285750" indent="-285750">
              <a:buFontTx/>
              <a:buChar char="-"/>
            </a:pPr>
            <a:endParaRPr lang="en-US" sz="1100" dirty="0"/>
          </a:p>
          <a:p>
            <a:pPr marL="285750" indent="-285750">
              <a:buFontTx/>
              <a:buChar char="-"/>
            </a:pPr>
            <a:endParaRPr lang="en-US" sz="1100" dirty="0"/>
          </a:p>
          <a:p>
            <a:pPr marL="285750" indent="-285750">
              <a:buFontTx/>
              <a:buChar char="-"/>
            </a:pPr>
            <a:endParaRPr lang="en-US" sz="1200" dirty="0"/>
          </a:p>
          <a:p>
            <a:pPr marL="285750" indent="-285750">
              <a:buFontTx/>
              <a:buChar char="-"/>
            </a:pPr>
            <a:endParaRPr lang="en-US" sz="1200" dirty="0"/>
          </a:p>
          <a:p>
            <a:pPr marL="285750" indent="-285750">
              <a:buFontTx/>
              <a:buChar char="-"/>
            </a:pPr>
            <a:endParaRPr lang="en-US" sz="1200" dirty="0"/>
          </a:p>
        </p:txBody>
      </p:sp>
      <p:sp>
        <p:nvSpPr>
          <p:cNvPr id="22" name="Frame 21">
            <a:extLst>
              <a:ext uri="{FF2B5EF4-FFF2-40B4-BE49-F238E27FC236}">
                <a16:creationId xmlns:a16="http://schemas.microsoft.com/office/drawing/2014/main" id="{43D1C9C4-B8C5-43F4-842E-823941F11E61}"/>
              </a:ext>
            </a:extLst>
          </p:cNvPr>
          <p:cNvSpPr/>
          <p:nvPr/>
        </p:nvSpPr>
        <p:spPr>
          <a:xfrm>
            <a:off x="232915" y="5568717"/>
            <a:ext cx="7740311" cy="1108973"/>
          </a:xfrm>
          <a:prstGeom prst="frame">
            <a:avLst>
              <a:gd name="adj1" fmla="val 576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153595A7-7B26-4CA4-9C32-E0696738DB4A}"/>
              </a:ext>
            </a:extLst>
          </p:cNvPr>
          <p:cNvSpPr txBox="1"/>
          <p:nvPr/>
        </p:nvSpPr>
        <p:spPr>
          <a:xfrm>
            <a:off x="480784" y="5995741"/>
            <a:ext cx="7315199" cy="600164"/>
          </a:xfrm>
          <a:prstGeom prst="rect">
            <a:avLst/>
          </a:prstGeom>
          <a:noFill/>
        </p:spPr>
        <p:txBody>
          <a:bodyPr wrap="square" rtlCol="0">
            <a:spAutoFit/>
          </a:bodyPr>
          <a:lstStyle/>
          <a:p>
            <a:r>
              <a:rPr lang="en-US" sz="1100" dirty="0"/>
              <a:t>After we train the models, we will attempt to determine what other factors can improve route combination effectiveness by going through thousands of different scenarios - changing position groups, adding play-action, changing receiver alignment and much more.</a:t>
            </a:r>
          </a:p>
        </p:txBody>
      </p:sp>
      <p:sp>
        <p:nvSpPr>
          <p:cNvPr id="24" name="TextBox 23">
            <a:extLst>
              <a:ext uri="{FF2B5EF4-FFF2-40B4-BE49-F238E27FC236}">
                <a16:creationId xmlns:a16="http://schemas.microsoft.com/office/drawing/2014/main" id="{D2845077-24AA-48DB-ABBF-DE085FAF988D}"/>
              </a:ext>
            </a:extLst>
          </p:cNvPr>
          <p:cNvSpPr txBox="1"/>
          <p:nvPr/>
        </p:nvSpPr>
        <p:spPr>
          <a:xfrm>
            <a:off x="1966504" y="5676458"/>
            <a:ext cx="4553919" cy="307777"/>
          </a:xfrm>
          <a:prstGeom prst="rect">
            <a:avLst/>
          </a:prstGeom>
          <a:noFill/>
        </p:spPr>
        <p:txBody>
          <a:bodyPr wrap="square" rtlCol="0">
            <a:spAutoFit/>
          </a:bodyPr>
          <a:lstStyle/>
          <a:p>
            <a:r>
              <a:rPr lang="en-US" sz="1400" u="sng" dirty="0"/>
              <a:t>Brute Force – Optimal Position Groups, Alignment and more</a:t>
            </a:r>
          </a:p>
        </p:txBody>
      </p:sp>
      <p:sp>
        <p:nvSpPr>
          <p:cNvPr id="25" name="Frame 24">
            <a:extLst>
              <a:ext uri="{FF2B5EF4-FFF2-40B4-BE49-F238E27FC236}">
                <a16:creationId xmlns:a16="http://schemas.microsoft.com/office/drawing/2014/main" id="{2BF9B856-75A3-4CD5-AA34-1061C4608466}"/>
              </a:ext>
            </a:extLst>
          </p:cNvPr>
          <p:cNvSpPr/>
          <p:nvPr/>
        </p:nvSpPr>
        <p:spPr>
          <a:xfrm>
            <a:off x="226276" y="4222515"/>
            <a:ext cx="7740311" cy="1292333"/>
          </a:xfrm>
          <a:prstGeom prst="frame">
            <a:avLst>
              <a:gd name="adj1" fmla="val 53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62233A6A-B85A-481B-BD19-0BC28487A3B6}"/>
              </a:ext>
            </a:extLst>
          </p:cNvPr>
          <p:cNvSpPr txBox="1"/>
          <p:nvPr/>
        </p:nvSpPr>
        <p:spPr>
          <a:xfrm>
            <a:off x="3474582" y="4341761"/>
            <a:ext cx="1537761" cy="307777"/>
          </a:xfrm>
          <a:prstGeom prst="rect">
            <a:avLst/>
          </a:prstGeom>
          <a:noFill/>
        </p:spPr>
        <p:txBody>
          <a:bodyPr wrap="square" rtlCol="0">
            <a:spAutoFit/>
          </a:bodyPr>
          <a:lstStyle/>
          <a:p>
            <a:r>
              <a:rPr lang="en-US" sz="1400" u="sng" dirty="0"/>
              <a:t>Determining Value</a:t>
            </a:r>
          </a:p>
        </p:txBody>
      </p:sp>
      <p:sp>
        <p:nvSpPr>
          <p:cNvPr id="27" name="TextBox 26">
            <a:extLst>
              <a:ext uri="{FF2B5EF4-FFF2-40B4-BE49-F238E27FC236}">
                <a16:creationId xmlns:a16="http://schemas.microsoft.com/office/drawing/2014/main" id="{794B1C83-CB28-4645-AD89-8881706DF684}"/>
              </a:ext>
            </a:extLst>
          </p:cNvPr>
          <p:cNvSpPr txBox="1"/>
          <p:nvPr/>
        </p:nvSpPr>
        <p:spPr>
          <a:xfrm>
            <a:off x="370371" y="4649538"/>
            <a:ext cx="7425613" cy="600164"/>
          </a:xfrm>
          <a:prstGeom prst="rect">
            <a:avLst/>
          </a:prstGeom>
          <a:noFill/>
        </p:spPr>
        <p:txBody>
          <a:bodyPr wrap="square" rtlCol="0">
            <a:spAutoFit/>
          </a:bodyPr>
          <a:lstStyle/>
          <a:p>
            <a:r>
              <a:rPr lang="en-US" sz="1100" dirty="0"/>
              <a:t>To determine a route combinations value, the assumption will be that both routes in two-man concepts and all three routes in three-man concepts will have quality value across the board – when the 1st read breaks down, it is assumed that the 2</a:t>
            </a:r>
            <a:r>
              <a:rPr lang="en-US" sz="1100" baseline="30000" dirty="0"/>
              <a:t>nd</a:t>
            </a:r>
            <a:r>
              <a:rPr lang="en-US" sz="1100" dirty="0"/>
              <a:t> read and/or 3</a:t>
            </a:r>
            <a:r>
              <a:rPr lang="en-US" sz="1100" baseline="30000" dirty="0"/>
              <a:t>rd</a:t>
            </a:r>
            <a:r>
              <a:rPr lang="en-US" sz="1100" dirty="0"/>
              <a:t> read will also have a high value, thus making the route combination as foolproof as possible.</a:t>
            </a:r>
          </a:p>
        </p:txBody>
      </p:sp>
    </p:spTree>
    <p:extLst>
      <p:ext uri="{BB962C8B-B14F-4D97-AF65-F5344CB8AC3E}">
        <p14:creationId xmlns:p14="http://schemas.microsoft.com/office/powerpoint/2010/main" val="308616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DFB68D2-A535-4E26-BDF8-FBA8D0A3CC9A}"/>
              </a:ext>
            </a:extLst>
          </p:cNvPr>
          <p:cNvSpPr/>
          <p:nvPr/>
        </p:nvSpPr>
        <p:spPr>
          <a:xfrm>
            <a:off x="6153481" y="381092"/>
            <a:ext cx="6005870" cy="6435060"/>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B7CF8E-379D-4E95-9B80-1960E6D7ED8F}"/>
              </a:ext>
            </a:extLst>
          </p:cNvPr>
          <p:cNvSpPr/>
          <p:nvPr/>
        </p:nvSpPr>
        <p:spPr>
          <a:xfrm>
            <a:off x="60386" y="406891"/>
            <a:ext cx="6005421" cy="6426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 name="Title 1">
            <a:extLst>
              <a:ext uri="{FF2B5EF4-FFF2-40B4-BE49-F238E27FC236}">
                <a16:creationId xmlns:a16="http://schemas.microsoft.com/office/drawing/2014/main" id="{7A4E6BBD-E7FD-432E-AAB0-50CE5486AA39}"/>
              </a:ext>
            </a:extLst>
          </p:cNvPr>
          <p:cNvSpPr>
            <a:spLocks noGrp="1"/>
          </p:cNvSpPr>
          <p:nvPr>
            <p:ph type="title"/>
          </p:nvPr>
        </p:nvSpPr>
        <p:spPr>
          <a:xfrm>
            <a:off x="5169834" y="-31155"/>
            <a:ext cx="1939326" cy="371475"/>
          </a:xfrm>
        </p:spPr>
        <p:txBody>
          <a:bodyPr>
            <a:noAutofit/>
          </a:bodyPr>
          <a:lstStyle/>
          <a:p>
            <a:pPr algn="ctr"/>
            <a:r>
              <a:rPr lang="en-US" sz="2000" b="1" u="sng" dirty="0">
                <a:solidFill>
                  <a:srgbClr val="FF0000"/>
                </a:solidFill>
              </a:rPr>
              <a:t>Cover 0</a:t>
            </a:r>
          </a:p>
        </p:txBody>
      </p:sp>
      <p:sp>
        <p:nvSpPr>
          <p:cNvPr id="5" name="TextBox 4">
            <a:extLst>
              <a:ext uri="{FF2B5EF4-FFF2-40B4-BE49-F238E27FC236}">
                <a16:creationId xmlns:a16="http://schemas.microsoft.com/office/drawing/2014/main" id="{15100832-B39F-4B56-9E4A-81B2EBFFB2FA}"/>
              </a:ext>
            </a:extLst>
          </p:cNvPr>
          <p:cNvSpPr txBox="1"/>
          <p:nvPr/>
        </p:nvSpPr>
        <p:spPr>
          <a:xfrm>
            <a:off x="1494803" y="10239"/>
            <a:ext cx="2790826" cy="307777"/>
          </a:xfrm>
          <a:prstGeom prst="rect">
            <a:avLst/>
          </a:prstGeom>
          <a:noFill/>
        </p:spPr>
        <p:txBody>
          <a:bodyPr wrap="square">
            <a:spAutoFit/>
          </a:bodyPr>
          <a:lstStyle/>
          <a:p>
            <a:r>
              <a:rPr lang="en-US" sz="1400" b="1" u="sng" dirty="0"/>
              <a:t>Scenario 1: “Seeking High Upside”</a:t>
            </a:r>
          </a:p>
        </p:txBody>
      </p:sp>
      <p:sp>
        <p:nvSpPr>
          <p:cNvPr id="6" name="TextBox 5">
            <a:extLst>
              <a:ext uri="{FF2B5EF4-FFF2-40B4-BE49-F238E27FC236}">
                <a16:creationId xmlns:a16="http://schemas.microsoft.com/office/drawing/2014/main" id="{8F11179A-CA5D-43F4-9C61-19DCC9798EFC}"/>
              </a:ext>
            </a:extLst>
          </p:cNvPr>
          <p:cNvSpPr txBox="1"/>
          <p:nvPr/>
        </p:nvSpPr>
        <p:spPr>
          <a:xfrm>
            <a:off x="7967664" y="0"/>
            <a:ext cx="2702717" cy="307777"/>
          </a:xfrm>
          <a:prstGeom prst="rect">
            <a:avLst/>
          </a:prstGeom>
          <a:noFill/>
        </p:spPr>
        <p:txBody>
          <a:bodyPr wrap="square">
            <a:spAutoFit/>
          </a:bodyPr>
          <a:lstStyle/>
          <a:p>
            <a:r>
              <a:rPr lang="en-US" sz="1400" b="1" u="sng" dirty="0"/>
              <a:t>Scenario 2: “Seeking The Sticks”</a:t>
            </a:r>
          </a:p>
        </p:txBody>
      </p:sp>
      <p:sp>
        <p:nvSpPr>
          <p:cNvPr id="8" name="Frame 7">
            <a:extLst>
              <a:ext uri="{FF2B5EF4-FFF2-40B4-BE49-F238E27FC236}">
                <a16:creationId xmlns:a16="http://schemas.microsoft.com/office/drawing/2014/main" id="{58D463AB-4FF0-4D80-9328-C8109DC7A395}"/>
              </a:ext>
            </a:extLst>
          </p:cNvPr>
          <p:cNvSpPr/>
          <p:nvPr/>
        </p:nvSpPr>
        <p:spPr>
          <a:xfrm>
            <a:off x="6096000" y="347662"/>
            <a:ext cx="6096001"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612F119A-5C34-434F-928A-B59B75CBB17B}"/>
              </a:ext>
            </a:extLst>
          </p:cNvPr>
          <p:cNvSpPr/>
          <p:nvPr/>
        </p:nvSpPr>
        <p:spPr>
          <a:xfrm>
            <a:off x="1" y="347662"/>
            <a:ext cx="6095999"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9A623FDF-664F-41FD-BB60-E6BB03925274}"/>
              </a:ext>
            </a:extLst>
          </p:cNvPr>
          <p:cNvSpPr/>
          <p:nvPr/>
        </p:nvSpPr>
        <p:spPr>
          <a:xfrm>
            <a:off x="0" y="3529488"/>
            <a:ext cx="1219199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9F7D8A-A49C-4E58-AD79-DC9D3BDE1088}"/>
              </a:ext>
            </a:extLst>
          </p:cNvPr>
          <p:cNvSpPr txBox="1"/>
          <p:nvPr/>
        </p:nvSpPr>
        <p:spPr>
          <a:xfrm>
            <a:off x="742034" y="449804"/>
            <a:ext cx="1505540" cy="253916"/>
          </a:xfrm>
          <a:prstGeom prst="rect">
            <a:avLst/>
          </a:prstGeom>
          <a:noFill/>
        </p:spPr>
        <p:txBody>
          <a:bodyPr wrap="none" rtlCol="0">
            <a:spAutoFit/>
          </a:bodyPr>
          <a:lstStyle/>
          <a:p>
            <a:r>
              <a:rPr lang="en-US" sz="1050" b="1" u="sng" dirty="0"/>
              <a:t>Top Two-Man Concepts</a:t>
            </a:r>
          </a:p>
        </p:txBody>
      </p:sp>
      <p:sp>
        <p:nvSpPr>
          <p:cNvPr id="16" name="TextBox 15">
            <a:extLst>
              <a:ext uri="{FF2B5EF4-FFF2-40B4-BE49-F238E27FC236}">
                <a16:creationId xmlns:a16="http://schemas.microsoft.com/office/drawing/2014/main" id="{E48FD3C2-D580-4014-B7A4-79A90A9369DB}"/>
              </a:ext>
            </a:extLst>
          </p:cNvPr>
          <p:cNvSpPr txBox="1"/>
          <p:nvPr/>
        </p:nvSpPr>
        <p:spPr>
          <a:xfrm>
            <a:off x="4230987" y="449804"/>
            <a:ext cx="657552" cy="253916"/>
          </a:xfrm>
          <a:prstGeom prst="rect">
            <a:avLst/>
          </a:prstGeom>
          <a:noFill/>
        </p:spPr>
        <p:txBody>
          <a:bodyPr wrap="none" rtlCol="0">
            <a:spAutoFit/>
          </a:bodyPr>
          <a:lstStyle/>
          <a:p>
            <a:r>
              <a:rPr lang="en-US" sz="1050" b="1" u="sng" dirty="0"/>
              <a:t>The Play</a:t>
            </a:r>
          </a:p>
        </p:txBody>
      </p:sp>
      <p:sp>
        <p:nvSpPr>
          <p:cNvPr id="17" name="TextBox 16">
            <a:extLst>
              <a:ext uri="{FF2B5EF4-FFF2-40B4-BE49-F238E27FC236}">
                <a16:creationId xmlns:a16="http://schemas.microsoft.com/office/drawing/2014/main" id="{3EA7FC06-5ED2-462C-A214-882C0DD3BEA2}"/>
              </a:ext>
            </a:extLst>
          </p:cNvPr>
          <p:cNvSpPr txBox="1"/>
          <p:nvPr/>
        </p:nvSpPr>
        <p:spPr>
          <a:xfrm>
            <a:off x="698445" y="3581952"/>
            <a:ext cx="1587294" cy="253916"/>
          </a:xfrm>
          <a:prstGeom prst="rect">
            <a:avLst/>
          </a:prstGeom>
          <a:noFill/>
        </p:spPr>
        <p:txBody>
          <a:bodyPr wrap="none" rtlCol="0">
            <a:spAutoFit/>
          </a:bodyPr>
          <a:lstStyle/>
          <a:p>
            <a:r>
              <a:rPr lang="en-US" sz="1050" b="1" u="sng" dirty="0"/>
              <a:t>Top Three-Man Concepts</a:t>
            </a:r>
          </a:p>
        </p:txBody>
      </p:sp>
      <p:sp>
        <p:nvSpPr>
          <p:cNvPr id="18" name="TextBox 17">
            <a:extLst>
              <a:ext uri="{FF2B5EF4-FFF2-40B4-BE49-F238E27FC236}">
                <a16:creationId xmlns:a16="http://schemas.microsoft.com/office/drawing/2014/main" id="{E1D8F2D6-D353-4714-9950-EF24D8341A4A}"/>
              </a:ext>
            </a:extLst>
          </p:cNvPr>
          <p:cNvSpPr txBox="1"/>
          <p:nvPr/>
        </p:nvSpPr>
        <p:spPr>
          <a:xfrm>
            <a:off x="4246096" y="3588716"/>
            <a:ext cx="657552" cy="253916"/>
          </a:xfrm>
          <a:prstGeom prst="rect">
            <a:avLst/>
          </a:prstGeom>
          <a:noFill/>
        </p:spPr>
        <p:txBody>
          <a:bodyPr wrap="none" rtlCol="0">
            <a:spAutoFit/>
          </a:bodyPr>
          <a:lstStyle/>
          <a:p>
            <a:r>
              <a:rPr lang="en-US" sz="1050" b="1" u="sng" dirty="0"/>
              <a:t>The Play</a:t>
            </a:r>
          </a:p>
        </p:txBody>
      </p:sp>
      <p:sp>
        <p:nvSpPr>
          <p:cNvPr id="19" name="TextBox 18">
            <a:extLst>
              <a:ext uri="{FF2B5EF4-FFF2-40B4-BE49-F238E27FC236}">
                <a16:creationId xmlns:a16="http://schemas.microsoft.com/office/drawing/2014/main" id="{EDE24F22-837A-4967-B341-F79BD33407F3}"/>
              </a:ext>
            </a:extLst>
          </p:cNvPr>
          <p:cNvSpPr txBox="1"/>
          <p:nvPr/>
        </p:nvSpPr>
        <p:spPr>
          <a:xfrm>
            <a:off x="6864005" y="3575207"/>
            <a:ext cx="1587294" cy="253916"/>
          </a:xfrm>
          <a:prstGeom prst="rect">
            <a:avLst/>
          </a:prstGeom>
          <a:noFill/>
        </p:spPr>
        <p:txBody>
          <a:bodyPr wrap="none" rtlCol="0">
            <a:spAutoFit/>
          </a:bodyPr>
          <a:lstStyle/>
          <a:p>
            <a:r>
              <a:rPr lang="en-US" sz="1050" b="1" u="sng" dirty="0"/>
              <a:t>Top Three-Man Concepts</a:t>
            </a:r>
          </a:p>
        </p:txBody>
      </p:sp>
      <p:sp>
        <p:nvSpPr>
          <p:cNvPr id="20" name="TextBox 19">
            <a:extLst>
              <a:ext uri="{FF2B5EF4-FFF2-40B4-BE49-F238E27FC236}">
                <a16:creationId xmlns:a16="http://schemas.microsoft.com/office/drawing/2014/main" id="{EF088ACA-D885-4EB3-A980-A66ADA396542}"/>
              </a:ext>
            </a:extLst>
          </p:cNvPr>
          <p:cNvSpPr txBox="1"/>
          <p:nvPr/>
        </p:nvSpPr>
        <p:spPr>
          <a:xfrm>
            <a:off x="10341605" y="3588716"/>
            <a:ext cx="657552" cy="253916"/>
          </a:xfrm>
          <a:prstGeom prst="rect">
            <a:avLst/>
          </a:prstGeom>
          <a:noFill/>
        </p:spPr>
        <p:txBody>
          <a:bodyPr wrap="none" rtlCol="0">
            <a:spAutoFit/>
          </a:bodyPr>
          <a:lstStyle/>
          <a:p>
            <a:r>
              <a:rPr lang="en-US" sz="1050" b="1" u="sng" dirty="0"/>
              <a:t>The Play</a:t>
            </a:r>
          </a:p>
        </p:txBody>
      </p:sp>
      <p:sp>
        <p:nvSpPr>
          <p:cNvPr id="21" name="TextBox 20">
            <a:extLst>
              <a:ext uri="{FF2B5EF4-FFF2-40B4-BE49-F238E27FC236}">
                <a16:creationId xmlns:a16="http://schemas.microsoft.com/office/drawing/2014/main" id="{ED9F0035-55E1-4B78-8E04-88640ECF1D05}"/>
              </a:ext>
            </a:extLst>
          </p:cNvPr>
          <p:cNvSpPr txBox="1"/>
          <p:nvPr/>
        </p:nvSpPr>
        <p:spPr>
          <a:xfrm>
            <a:off x="6867036" y="381092"/>
            <a:ext cx="1505540" cy="253916"/>
          </a:xfrm>
          <a:prstGeom prst="rect">
            <a:avLst/>
          </a:prstGeom>
          <a:noFill/>
        </p:spPr>
        <p:txBody>
          <a:bodyPr wrap="none" rtlCol="0">
            <a:spAutoFit/>
          </a:bodyPr>
          <a:lstStyle/>
          <a:p>
            <a:r>
              <a:rPr lang="en-US" sz="1050" b="1" u="sng" dirty="0"/>
              <a:t>Top Two-Man Concepts</a:t>
            </a:r>
          </a:p>
        </p:txBody>
      </p:sp>
      <p:sp>
        <p:nvSpPr>
          <p:cNvPr id="22" name="TextBox 21">
            <a:extLst>
              <a:ext uri="{FF2B5EF4-FFF2-40B4-BE49-F238E27FC236}">
                <a16:creationId xmlns:a16="http://schemas.microsoft.com/office/drawing/2014/main" id="{8630B703-4709-4DED-9E87-4FF71DFD02B5}"/>
              </a:ext>
            </a:extLst>
          </p:cNvPr>
          <p:cNvSpPr txBox="1"/>
          <p:nvPr/>
        </p:nvSpPr>
        <p:spPr>
          <a:xfrm>
            <a:off x="10272141" y="427110"/>
            <a:ext cx="657552" cy="253916"/>
          </a:xfrm>
          <a:prstGeom prst="rect">
            <a:avLst/>
          </a:prstGeom>
          <a:noFill/>
        </p:spPr>
        <p:txBody>
          <a:bodyPr wrap="none" rtlCol="0">
            <a:spAutoFit/>
          </a:bodyPr>
          <a:lstStyle/>
          <a:p>
            <a:r>
              <a:rPr lang="en-US" sz="1050" b="1" u="sng" dirty="0"/>
              <a:t>The Play</a:t>
            </a:r>
          </a:p>
        </p:txBody>
      </p:sp>
      <p:pic>
        <p:nvPicPr>
          <p:cNvPr id="4" name="Picture 3" descr="A screenshot of a computer&#10;&#10;Description automatically generated with low confidence">
            <a:extLst>
              <a:ext uri="{FF2B5EF4-FFF2-40B4-BE49-F238E27FC236}">
                <a16:creationId xmlns:a16="http://schemas.microsoft.com/office/drawing/2014/main" id="{8C280F03-5652-4F7C-8181-39322691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847" y="651644"/>
            <a:ext cx="2874378" cy="1754316"/>
          </a:xfrm>
          <a:prstGeom prst="rect">
            <a:avLst/>
          </a:prstGeom>
        </p:spPr>
      </p:pic>
      <p:pic>
        <p:nvPicPr>
          <p:cNvPr id="10" name="Picture 9" descr="Table&#10;&#10;Description automatically generated">
            <a:extLst>
              <a:ext uri="{FF2B5EF4-FFF2-40B4-BE49-F238E27FC236}">
                <a16:creationId xmlns:a16="http://schemas.microsoft.com/office/drawing/2014/main" id="{DF85CFCB-E2B6-4565-A7FC-6640686F33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0" y="680681"/>
            <a:ext cx="2925891" cy="1712083"/>
          </a:xfrm>
          <a:prstGeom prst="rect">
            <a:avLst/>
          </a:prstGeom>
        </p:spPr>
      </p:pic>
      <p:pic>
        <p:nvPicPr>
          <p:cNvPr id="23" name="Picture 22" descr="Graphical user interface&#10;&#10;Description automatically generated">
            <a:extLst>
              <a:ext uri="{FF2B5EF4-FFF2-40B4-BE49-F238E27FC236}">
                <a16:creationId xmlns:a16="http://schemas.microsoft.com/office/drawing/2014/main" id="{2ACA1712-5F60-4D55-BD7E-9FD13CBE08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225" y="651644"/>
            <a:ext cx="3104041" cy="1754317"/>
          </a:xfrm>
          <a:prstGeom prst="rect">
            <a:avLst/>
          </a:prstGeom>
        </p:spPr>
      </p:pic>
      <p:pic>
        <p:nvPicPr>
          <p:cNvPr id="26" name="Picture 25" descr="Graphical user interface&#10;&#10;Description automatically generated with medium confidence">
            <a:extLst>
              <a:ext uri="{FF2B5EF4-FFF2-40B4-BE49-F238E27FC236}">
                <a16:creationId xmlns:a16="http://schemas.microsoft.com/office/drawing/2014/main" id="{63D55DB9-1541-406C-9CA6-4AE63C246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5451" y="679507"/>
            <a:ext cx="3067816" cy="1714433"/>
          </a:xfrm>
          <a:prstGeom prst="rect">
            <a:avLst/>
          </a:prstGeom>
        </p:spPr>
      </p:pic>
      <p:pic>
        <p:nvPicPr>
          <p:cNvPr id="33" name="Picture 32" descr="Table&#10;&#10;Description automatically generated with medium confidence">
            <a:extLst>
              <a:ext uri="{FF2B5EF4-FFF2-40B4-BE49-F238E27FC236}">
                <a16:creationId xmlns:a16="http://schemas.microsoft.com/office/drawing/2014/main" id="{C1FE20ED-C3BB-4D63-8DDB-35DB3D7221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9244" y="3851483"/>
            <a:ext cx="3026763" cy="1418615"/>
          </a:xfrm>
          <a:prstGeom prst="rect">
            <a:avLst/>
          </a:prstGeom>
        </p:spPr>
      </p:pic>
      <p:pic>
        <p:nvPicPr>
          <p:cNvPr id="35" name="Picture 34" descr="Table&#10;&#10;Description automatically generated">
            <a:extLst>
              <a:ext uri="{FF2B5EF4-FFF2-40B4-BE49-F238E27FC236}">
                <a16:creationId xmlns:a16="http://schemas.microsoft.com/office/drawing/2014/main" id="{DD184656-4C4D-419D-BFE8-2EDE244F07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86" y="3851483"/>
            <a:ext cx="3047588" cy="1409762"/>
          </a:xfrm>
          <a:prstGeom prst="rect">
            <a:avLst/>
          </a:prstGeom>
        </p:spPr>
      </p:pic>
      <p:pic>
        <p:nvPicPr>
          <p:cNvPr id="37" name="Picture 36" descr="A screenshot of a computer&#10;&#10;Description automatically generated with medium confidence">
            <a:extLst>
              <a:ext uri="{FF2B5EF4-FFF2-40B4-BE49-F238E27FC236}">
                <a16:creationId xmlns:a16="http://schemas.microsoft.com/office/drawing/2014/main" id="{11EDFFF1-7CE2-4370-AB50-03880CA675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7974" y="3851483"/>
            <a:ext cx="2925293" cy="1409763"/>
          </a:xfrm>
          <a:prstGeom prst="rect">
            <a:avLst/>
          </a:prstGeom>
        </p:spPr>
      </p:pic>
      <p:pic>
        <p:nvPicPr>
          <p:cNvPr id="39" name="Picture 38" descr="Graphical user interface&#10;&#10;Description automatically generated">
            <a:extLst>
              <a:ext uri="{FF2B5EF4-FFF2-40B4-BE49-F238E27FC236}">
                <a16:creationId xmlns:a16="http://schemas.microsoft.com/office/drawing/2014/main" id="{3DCCCEC3-588D-483E-8691-74E4D50646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6007" y="3851049"/>
            <a:ext cx="2933259" cy="1419049"/>
          </a:xfrm>
          <a:prstGeom prst="rect">
            <a:avLst/>
          </a:prstGeom>
        </p:spPr>
      </p:pic>
      <p:sp>
        <p:nvSpPr>
          <p:cNvPr id="40" name="TextBox 39">
            <a:extLst>
              <a:ext uri="{FF2B5EF4-FFF2-40B4-BE49-F238E27FC236}">
                <a16:creationId xmlns:a16="http://schemas.microsoft.com/office/drawing/2014/main" id="{F598309A-C8C0-49F0-AA0A-C004DD6E4DD5}"/>
              </a:ext>
            </a:extLst>
          </p:cNvPr>
          <p:cNvSpPr txBox="1"/>
          <p:nvPr/>
        </p:nvSpPr>
        <p:spPr>
          <a:xfrm>
            <a:off x="22671" y="2353949"/>
            <a:ext cx="2925891" cy="984885"/>
          </a:xfrm>
          <a:prstGeom prst="rect">
            <a:avLst/>
          </a:prstGeom>
          <a:noFill/>
        </p:spPr>
        <p:txBody>
          <a:bodyPr wrap="square" rtlCol="0" anchor="ctr">
            <a:spAutoFit/>
          </a:bodyPr>
          <a:lstStyle/>
          <a:p>
            <a:pPr algn="ctr"/>
            <a:r>
              <a:rPr lang="en-US" sz="1400" b="1" u="sng" dirty="0"/>
              <a:t>Analysis</a:t>
            </a:r>
          </a:p>
          <a:p>
            <a:r>
              <a:rPr lang="en-US" sz="1100" dirty="0"/>
              <a:t>The double slant is estimated to provide the highest average foolproof upside, however the Deep Cross + Dig coming from the backside may pose for higher upside on the Deep Cross.</a:t>
            </a:r>
          </a:p>
        </p:txBody>
      </p:sp>
      <p:pic>
        <p:nvPicPr>
          <p:cNvPr id="42" name="Picture 41" descr="Graphical user interface&#10;&#10;Description automatically generated with medium confidence">
            <a:extLst>
              <a:ext uri="{FF2B5EF4-FFF2-40B4-BE49-F238E27FC236}">
                <a16:creationId xmlns:a16="http://schemas.microsoft.com/office/drawing/2014/main" id="{6DE3D53B-3CB9-49C7-AA80-DD5356C55F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56466" y="2719428"/>
            <a:ext cx="3085786" cy="359443"/>
          </a:xfrm>
          <a:prstGeom prst="rect">
            <a:avLst/>
          </a:prstGeom>
        </p:spPr>
      </p:pic>
      <p:sp>
        <p:nvSpPr>
          <p:cNvPr id="43" name="TextBox 42">
            <a:extLst>
              <a:ext uri="{FF2B5EF4-FFF2-40B4-BE49-F238E27FC236}">
                <a16:creationId xmlns:a16="http://schemas.microsoft.com/office/drawing/2014/main" id="{7CAC7E87-28F0-4324-8667-F20F2964CF20}"/>
              </a:ext>
            </a:extLst>
          </p:cNvPr>
          <p:cNvSpPr txBox="1"/>
          <p:nvPr/>
        </p:nvSpPr>
        <p:spPr>
          <a:xfrm>
            <a:off x="60386" y="5276860"/>
            <a:ext cx="2656236" cy="1323439"/>
          </a:xfrm>
          <a:prstGeom prst="rect">
            <a:avLst/>
          </a:prstGeom>
          <a:noFill/>
        </p:spPr>
        <p:txBody>
          <a:bodyPr wrap="square" rtlCol="0" anchor="ctr">
            <a:spAutoFit/>
          </a:bodyPr>
          <a:lstStyle/>
          <a:p>
            <a:pPr algn="ctr"/>
            <a:r>
              <a:rPr lang="en-US" sz="1400" b="1" u="sng" dirty="0"/>
              <a:t>Analysis</a:t>
            </a:r>
          </a:p>
          <a:p>
            <a:r>
              <a:rPr lang="en-US" sz="1100" dirty="0"/>
              <a:t>The Deep Cross from the slot with different variations of double Go routes are optimal here. Having the double Go’s clear out, while hitting the Deepcross over the middle on most likely man-to-man coverage.</a:t>
            </a:r>
          </a:p>
        </p:txBody>
      </p:sp>
      <p:sp>
        <p:nvSpPr>
          <p:cNvPr id="44" name="TextBox 43">
            <a:extLst>
              <a:ext uri="{FF2B5EF4-FFF2-40B4-BE49-F238E27FC236}">
                <a16:creationId xmlns:a16="http://schemas.microsoft.com/office/drawing/2014/main" id="{204C691C-1A11-4EEF-A8F9-38051ABD9E1B}"/>
              </a:ext>
            </a:extLst>
          </p:cNvPr>
          <p:cNvSpPr txBox="1"/>
          <p:nvPr/>
        </p:nvSpPr>
        <p:spPr>
          <a:xfrm>
            <a:off x="6191677" y="2446091"/>
            <a:ext cx="2925891" cy="815608"/>
          </a:xfrm>
          <a:prstGeom prst="rect">
            <a:avLst/>
          </a:prstGeom>
          <a:noFill/>
        </p:spPr>
        <p:txBody>
          <a:bodyPr wrap="square" rtlCol="0" anchor="ctr">
            <a:spAutoFit/>
          </a:bodyPr>
          <a:lstStyle/>
          <a:p>
            <a:pPr algn="ctr"/>
            <a:r>
              <a:rPr lang="en-US" sz="1400" b="1" u="sng" dirty="0"/>
              <a:t>Analysis</a:t>
            </a:r>
          </a:p>
          <a:p>
            <a:r>
              <a:rPr lang="en-US" sz="1100" dirty="0"/>
              <a:t>The drag route seems popular here, with a double drag coming from both sides as the optimal combination.</a:t>
            </a:r>
          </a:p>
        </p:txBody>
      </p:sp>
      <p:sp>
        <p:nvSpPr>
          <p:cNvPr id="45" name="TextBox 44">
            <a:extLst>
              <a:ext uri="{FF2B5EF4-FFF2-40B4-BE49-F238E27FC236}">
                <a16:creationId xmlns:a16="http://schemas.microsoft.com/office/drawing/2014/main" id="{60C8C5C4-1900-4392-BFFA-92AE617B1C7B}"/>
              </a:ext>
            </a:extLst>
          </p:cNvPr>
          <p:cNvSpPr txBox="1"/>
          <p:nvPr/>
        </p:nvSpPr>
        <p:spPr>
          <a:xfrm>
            <a:off x="6139497" y="5281819"/>
            <a:ext cx="2311801" cy="1154162"/>
          </a:xfrm>
          <a:prstGeom prst="rect">
            <a:avLst/>
          </a:prstGeom>
          <a:noFill/>
        </p:spPr>
        <p:txBody>
          <a:bodyPr wrap="square" rtlCol="0" anchor="ctr">
            <a:spAutoFit/>
          </a:bodyPr>
          <a:lstStyle/>
          <a:p>
            <a:pPr algn="ctr"/>
            <a:r>
              <a:rPr lang="en-US" sz="1400" b="1" u="sng" dirty="0"/>
              <a:t>Analysis</a:t>
            </a:r>
          </a:p>
          <a:p>
            <a:r>
              <a:rPr lang="en-US" sz="1100" dirty="0"/>
              <a:t>Even in 3-man concepts, the drag rules in short yardage situations. The optimal solution includes double drag and a flat route all from the same side.</a:t>
            </a:r>
          </a:p>
        </p:txBody>
      </p:sp>
      <p:sp>
        <p:nvSpPr>
          <p:cNvPr id="47" name="TextBox 46">
            <a:extLst>
              <a:ext uri="{FF2B5EF4-FFF2-40B4-BE49-F238E27FC236}">
                <a16:creationId xmlns:a16="http://schemas.microsoft.com/office/drawing/2014/main" id="{A9934EB4-3B5F-4A10-A9C6-7468B558FE89}"/>
              </a:ext>
            </a:extLst>
          </p:cNvPr>
          <p:cNvSpPr txBox="1"/>
          <p:nvPr/>
        </p:nvSpPr>
        <p:spPr>
          <a:xfrm>
            <a:off x="3344963" y="2379042"/>
            <a:ext cx="2633786" cy="338554"/>
          </a:xfrm>
          <a:prstGeom prst="rect">
            <a:avLst/>
          </a:prstGeom>
          <a:noFill/>
        </p:spPr>
        <p:txBody>
          <a:bodyPr wrap="square" rtlCol="0">
            <a:spAutoFit/>
          </a:bodyPr>
          <a:lstStyle/>
          <a:p>
            <a:r>
              <a:rPr lang="en-US" sz="1600" b="1" u="sng" dirty="0"/>
              <a:t>Exploring other variables</a:t>
            </a:r>
          </a:p>
        </p:txBody>
      </p:sp>
      <p:sp>
        <p:nvSpPr>
          <p:cNvPr id="48" name="TextBox 47">
            <a:extLst>
              <a:ext uri="{FF2B5EF4-FFF2-40B4-BE49-F238E27FC236}">
                <a16:creationId xmlns:a16="http://schemas.microsoft.com/office/drawing/2014/main" id="{10A3980C-C7E9-46B4-8247-1EF407409CB5}"/>
              </a:ext>
            </a:extLst>
          </p:cNvPr>
          <p:cNvSpPr txBox="1"/>
          <p:nvPr/>
        </p:nvSpPr>
        <p:spPr>
          <a:xfrm>
            <a:off x="9299062" y="2377524"/>
            <a:ext cx="2633786" cy="338554"/>
          </a:xfrm>
          <a:prstGeom prst="rect">
            <a:avLst/>
          </a:prstGeom>
          <a:noFill/>
        </p:spPr>
        <p:txBody>
          <a:bodyPr wrap="square" rtlCol="0">
            <a:spAutoFit/>
          </a:bodyPr>
          <a:lstStyle/>
          <a:p>
            <a:r>
              <a:rPr lang="en-US" sz="1600" b="1" u="sng" dirty="0"/>
              <a:t>Exploring other variables</a:t>
            </a:r>
          </a:p>
        </p:txBody>
      </p:sp>
      <p:sp>
        <p:nvSpPr>
          <p:cNvPr id="49" name="TextBox 48">
            <a:extLst>
              <a:ext uri="{FF2B5EF4-FFF2-40B4-BE49-F238E27FC236}">
                <a16:creationId xmlns:a16="http://schemas.microsoft.com/office/drawing/2014/main" id="{00077C27-02FE-4C09-B626-C8F26093ACBC}"/>
              </a:ext>
            </a:extLst>
          </p:cNvPr>
          <p:cNvSpPr txBox="1"/>
          <p:nvPr/>
        </p:nvSpPr>
        <p:spPr>
          <a:xfrm>
            <a:off x="3403205" y="5318882"/>
            <a:ext cx="2633786" cy="338554"/>
          </a:xfrm>
          <a:prstGeom prst="rect">
            <a:avLst/>
          </a:prstGeom>
          <a:noFill/>
        </p:spPr>
        <p:txBody>
          <a:bodyPr wrap="square" rtlCol="0">
            <a:spAutoFit/>
          </a:bodyPr>
          <a:lstStyle/>
          <a:p>
            <a:r>
              <a:rPr lang="en-US" sz="1600" b="1" u="sng" dirty="0"/>
              <a:t>Exploring other variables</a:t>
            </a:r>
          </a:p>
        </p:txBody>
      </p:sp>
      <p:sp>
        <p:nvSpPr>
          <p:cNvPr id="50" name="TextBox 49">
            <a:extLst>
              <a:ext uri="{FF2B5EF4-FFF2-40B4-BE49-F238E27FC236}">
                <a16:creationId xmlns:a16="http://schemas.microsoft.com/office/drawing/2014/main" id="{D87D35B0-C4E0-4FEB-A074-43D5AEC24BA2}"/>
              </a:ext>
            </a:extLst>
          </p:cNvPr>
          <p:cNvSpPr txBox="1"/>
          <p:nvPr/>
        </p:nvSpPr>
        <p:spPr>
          <a:xfrm>
            <a:off x="9293440" y="5308223"/>
            <a:ext cx="2633786" cy="338554"/>
          </a:xfrm>
          <a:prstGeom prst="rect">
            <a:avLst/>
          </a:prstGeom>
          <a:noFill/>
        </p:spPr>
        <p:txBody>
          <a:bodyPr wrap="square" rtlCol="0">
            <a:spAutoFit/>
          </a:bodyPr>
          <a:lstStyle/>
          <a:p>
            <a:r>
              <a:rPr lang="en-US" sz="1600" b="1" u="sng" dirty="0"/>
              <a:t>Exploring other variables</a:t>
            </a:r>
          </a:p>
        </p:txBody>
      </p:sp>
      <p:pic>
        <p:nvPicPr>
          <p:cNvPr id="52" name="Picture 51" descr="A screenshot of a computer&#10;&#10;Description automatically generated with medium confidence">
            <a:extLst>
              <a:ext uri="{FF2B5EF4-FFF2-40B4-BE49-F238E27FC236}">
                <a16:creationId xmlns:a16="http://schemas.microsoft.com/office/drawing/2014/main" id="{B7E292F4-135F-427B-B801-00BAFADD8C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72137" y="2716078"/>
            <a:ext cx="3157129" cy="366144"/>
          </a:xfrm>
          <a:prstGeom prst="rect">
            <a:avLst/>
          </a:prstGeom>
        </p:spPr>
      </p:pic>
      <p:pic>
        <p:nvPicPr>
          <p:cNvPr id="54" name="Picture 53" descr="Text&#10;&#10;Description automatically generated">
            <a:extLst>
              <a:ext uri="{FF2B5EF4-FFF2-40B4-BE49-F238E27FC236}">
                <a16:creationId xmlns:a16="http://schemas.microsoft.com/office/drawing/2014/main" id="{F05AE4B1-D9BA-4C27-8E1C-F0E06CDBD9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43127" y="5656840"/>
            <a:ext cx="3390140" cy="384906"/>
          </a:xfrm>
          <a:prstGeom prst="rect">
            <a:avLst/>
          </a:prstGeom>
        </p:spPr>
      </p:pic>
      <p:pic>
        <p:nvPicPr>
          <p:cNvPr id="56" name="Picture 55">
            <a:extLst>
              <a:ext uri="{FF2B5EF4-FFF2-40B4-BE49-F238E27FC236}">
                <a16:creationId xmlns:a16="http://schemas.microsoft.com/office/drawing/2014/main" id="{1F2125D8-6929-4C9A-A2CD-D3561E797D5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62256" y="5679365"/>
            <a:ext cx="3667010" cy="384315"/>
          </a:xfrm>
          <a:prstGeom prst="rect">
            <a:avLst/>
          </a:prstGeom>
        </p:spPr>
      </p:pic>
    </p:spTree>
    <p:extLst>
      <p:ext uri="{BB962C8B-B14F-4D97-AF65-F5344CB8AC3E}">
        <p14:creationId xmlns:p14="http://schemas.microsoft.com/office/powerpoint/2010/main" val="374158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DFB68D2-A535-4E26-BDF8-FBA8D0A3CC9A}"/>
              </a:ext>
            </a:extLst>
          </p:cNvPr>
          <p:cNvSpPr/>
          <p:nvPr/>
        </p:nvSpPr>
        <p:spPr>
          <a:xfrm>
            <a:off x="6169691" y="389510"/>
            <a:ext cx="6005421" cy="6426642"/>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B7CF8E-379D-4E95-9B80-1960E6D7ED8F}"/>
              </a:ext>
            </a:extLst>
          </p:cNvPr>
          <p:cNvSpPr/>
          <p:nvPr/>
        </p:nvSpPr>
        <p:spPr>
          <a:xfrm>
            <a:off x="60386" y="406891"/>
            <a:ext cx="6005421" cy="6426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E6BBD-E7FD-432E-AAB0-50CE5486AA39}"/>
              </a:ext>
            </a:extLst>
          </p:cNvPr>
          <p:cNvSpPr>
            <a:spLocks noGrp="1"/>
          </p:cNvSpPr>
          <p:nvPr>
            <p:ph type="title"/>
          </p:nvPr>
        </p:nvSpPr>
        <p:spPr>
          <a:xfrm>
            <a:off x="5144746" y="-17003"/>
            <a:ext cx="1939326" cy="371475"/>
          </a:xfrm>
        </p:spPr>
        <p:txBody>
          <a:bodyPr>
            <a:noAutofit/>
          </a:bodyPr>
          <a:lstStyle/>
          <a:p>
            <a:pPr algn="ctr"/>
            <a:r>
              <a:rPr lang="en-US" sz="2000" b="1" u="sng" dirty="0">
                <a:solidFill>
                  <a:srgbClr val="FF0000"/>
                </a:solidFill>
              </a:rPr>
              <a:t>Cover 1</a:t>
            </a:r>
          </a:p>
        </p:txBody>
      </p:sp>
      <p:sp>
        <p:nvSpPr>
          <p:cNvPr id="5" name="TextBox 4">
            <a:extLst>
              <a:ext uri="{FF2B5EF4-FFF2-40B4-BE49-F238E27FC236}">
                <a16:creationId xmlns:a16="http://schemas.microsoft.com/office/drawing/2014/main" id="{15100832-B39F-4B56-9E4A-81B2EBFFB2FA}"/>
              </a:ext>
            </a:extLst>
          </p:cNvPr>
          <p:cNvSpPr txBox="1"/>
          <p:nvPr/>
        </p:nvSpPr>
        <p:spPr>
          <a:xfrm>
            <a:off x="1494803" y="10239"/>
            <a:ext cx="2790826" cy="307777"/>
          </a:xfrm>
          <a:prstGeom prst="rect">
            <a:avLst/>
          </a:prstGeom>
          <a:noFill/>
        </p:spPr>
        <p:txBody>
          <a:bodyPr wrap="square">
            <a:spAutoFit/>
          </a:bodyPr>
          <a:lstStyle/>
          <a:p>
            <a:r>
              <a:rPr lang="en-US" sz="1400" b="1" u="sng" dirty="0"/>
              <a:t>Scenario 1: “Seeking High Upside”</a:t>
            </a:r>
          </a:p>
        </p:txBody>
      </p:sp>
      <p:sp>
        <p:nvSpPr>
          <p:cNvPr id="6" name="TextBox 5">
            <a:extLst>
              <a:ext uri="{FF2B5EF4-FFF2-40B4-BE49-F238E27FC236}">
                <a16:creationId xmlns:a16="http://schemas.microsoft.com/office/drawing/2014/main" id="{8F11179A-CA5D-43F4-9C61-19DCC9798EFC}"/>
              </a:ext>
            </a:extLst>
          </p:cNvPr>
          <p:cNvSpPr txBox="1"/>
          <p:nvPr/>
        </p:nvSpPr>
        <p:spPr>
          <a:xfrm>
            <a:off x="8501139" y="-6539"/>
            <a:ext cx="2702717" cy="307777"/>
          </a:xfrm>
          <a:prstGeom prst="rect">
            <a:avLst/>
          </a:prstGeom>
          <a:noFill/>
        </p:spPr>
        <p:txBody>
          <a:bodyPr wrap="square">
            <a:spAutoFit/>
          </a:bodyPr>
          <a:lstStyle/>
          <a:p>
            <a:r>
              <a:rPr lang="en-US" sz="1400" b="1" u="sng" dirty="0"/>
              <a:t>Scenario 2: “Seeking The Sticks”</a:t>
            </a:r>
          </a:p>
        </p:txBody>
      </p:sp>
      <p:sp>
        <p:nvSpPr>
          <p:cNvPr id="8" name="Frame 7">
            <a:extLst>
              <a:ext uri="{FF2B5EF4-FFF2-40B4-BE49-F238E27FC236}">
                <a16:creationId xmlns:a16="http://schemas.microsoft.com/office/drawing/2014/main" id="{58D463AB-4FF0-4D80-9328-C8109DC7A395}"/>
              </a:ext>
            </a:extLst>
          </p:cNvPr>
          <p:cNvSpPr/>
          <p:nvPr/>
        </p:nvSpPr>
        <p:spPr>
          <a:xfrm>
            <a:off x="6096000" y="347662"/>
            <a:ext cx="6096001"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612F119A-5C34-434F-928A-B59B75CBB17B}"/>
              </a:ext>
            </a:extLst>
          </p:cNvPr>
          <p:cNvSpPr/>
          <p:nvPr/>
        </p:nvSpPr>
        <p:spPr>
          <a:xfrm>
            <a:off x="1" y="347662"/>
            <a:ext cx="6095999"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9A623FDF-664F-41FD-BB60-E6BB03925274}"/>
              </a:ext>
            </a:extLst>
          </p:cNvPr>
          <p:cNvSpPr/>
          <p:nvPr/>
        </p:nvSpPr>
        <p:spPr>
          <a:xfrm>
            <a:off x="0" y="3529488"/>
            <a:ext cx="1219199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9F7D8A-A49C-4E58-AD79-DC9D3BDE1088}"/>
              </a:ext>
            </a:extLst>
          </p:cNvPr>
          <p:cNvSpPr txBox="1"/>
          <p:nvPr/>
        </p:nvSpPr>
        <p:spPr>
          <a:xfrm>
            <a:off x="742033" y="423353"/>
            <a:ext cx="1505540" cy="253916"/>
          </a:xfrm>
          <a:prstGeom prst="rect">
            <a:avLst/>
          </a:prstGeom>
          <a:noFill/>
        </p:spPr>
        <p:txBody>
          <a:bodyPr wrap="none" rtlCol="0">
            <a:spAutoFit/>
          </a:bodyPr>
          <a:lstStyle/>
          <a:p>
            <a:r>
              <a:rPr lang="en-US" sz="1050" b="1" u="sng" dirty="0"/>
              <a:t>Top Two-Man Concepts</a:t>
            </a:r>
          </a:p>
        </p:txBody>
      </p:sp>
      <p:sp>
        <p:nvSpPr>
          <p:cNvPr id="16" name="TextBox 15">
            <a:extLst>
              <a:ext uri="{FF2B5EF4-FFF2-40B4-BE49-F238E27FC236}">
                <a16:creationId xmlns:a16="http://schemas.microsoft.com/office/drawing/2014/main" id="{E48FD3C2-D580-4014-B7A4-79A90A9369DB}"/>
              </a:ext>
            </a:extLst>
          </p:cNvPr>
          <p:cNvSpPr txBox="1"/>
          <p:nvPr/>
        </p:nvSpPr>
        <p:spPr>
          <a:xfrm>
            <a:off x="4111111" y="418166"/>
            <a:ext cx="657552" cy="253916"/>
          </a:xfrm>
          <a:prstGeom prst="rect">
            <a:avLst/>
          </a:prstGeom>
          <a:noFill/>
        </p:spPr>
        <p:txBody>
          <a:bodyPr wrap="none" rtlCol="0">
            <a:spAutoFit/>
          </a:bodyPr>
          <a:lstStyle/>
          <a:p>
            <a:r>
              <a:rPr lang="en-US" sz="1050" b="1" u="sng" dirty="0"/>
              <a:t>The Play</a:t>
            </a:r>
          </a:p>
        </p:txBody>
      </p:sp>
      <p:sp>
        <p:nvSpPr>
          <p:cNvPr id="17" name="TextBox 16">
            <a:extLst>
              <a:ext uri="{FF2B5EF4-FFF2-40B4-BE49-F238E27FC236}">
                <a16:creationId xmlns:a16="http://schemas.microsoft.com/office/drawing/2014/main" id="{3EA7FC06-5ED2-462C-A214-882C0DD3BEA2}"/>
              </a:ext>
            </a:extLst>
          </p:cNvPr>
          <p:cNvSpPr txBox="1"/>
          <p:nvPr/>
        </p:nvSpPr>
        <p:spPr>
          <a:xfrm>
            <a:off x="712537" y="3599992"/>
            <a:ext cx="1587294" cy="253916"/>
          </a:xfrm>
          <a:prstGeom prst="rect">
            <a:avLst/>
          </a:prstGeom>
          <a:noFill/>
        </p:spPr>
        <p:txBody>
          <a:bodyPr wrap="none" rtlCol="0">
            <a:spAutoFit/>
          </a:bodyPr>
          <a:lstStyle/>
          <a:p>
            <a:r>
              <a:rPr lang="en-US" sz="1050" b="1" u="sng" dirty="0"/>
              <a:t>Top Three-Man Concepts</a:t>
            </a:r>
          </a:p>
        </p:txBody>
      </p:sp>
      <p:sp>
        <p:nvSpPr>
          <p:cNvPr id="18" name="TextBox 17">
            <a:extLst>
              <a:ext uri="{FF2B5EF4-FFF2-40B4-BE49-F238E27FC236}">
                <a16:creationId xmlns:a16="http://schemas.microsoft.com/office/drawing/2014/main" id="{E1D8F2D6-D353-4714-9950-EF24D8341A4A}"/>
              </a:ext>
            </a:extLst>
          </p:cNvPr>
          <p:cNvSpPr txBox="1"/>
          <p:nvPr/>
        </p:nvSpPr>
        <p:spPr>
          <a:xfrm>
            <a:off x="4154030" y="3602831"/>
            <a:ext cx="657552" cy="253916"/>
          </a:xfrm>
          <a:prstGeom prst="rect">
            <a:avLst/>
          </a:prstGeom>
          <a:noFill/>
        </p:spPr>
        <p:txBody>
          <a:bodyPr wrap="none" rtlCol="0">
            <a:spAutoFit/>
          </a:bodyPr>
          <a:lstStyle/>
          <a:p>
            <a:r>
              <a:rPr lang="en-US" sz="1050" b="1" u="sng" dirty="0"/>
              <a:t>The Play</a:t>
            </a:r>
          </a:p>
        </p:txBody>
      </p:sp>
      <p:sp>
        <p:nvSpPr>
          <p:cNvPr id="19" name="TextBox 18">
            <a:extLst>
              <a:ext uri="{FF2B5EF4-FFF2-40B4-BE49-F238E27FC236}">
                <a16:creationId xmlns:a16="http://schemas.microsoft.com/office/drawing/2014/main" id="{EDE24F22-837A-4967-B341-F79BD33407F3}"/>
              </a:ext>
            </a:extLst>
          </p:cNvPr>
          <p:cNvSpPr txBox="1"/>
          <p:nvPr/>
        </p:nvSpPr>
        <p:spPr>
          <a:xfrm>
            <a:off x="6961128" y="3599992"/>
            <a:ext cx="1587294" cy="253916"/>
          </a:xfrm>
          <a:prstGeom prst="rect">
            <a:avLst/>
          </a:prstGeom>
          <a:noFill/>
        </p:spPr>
        <p:txBody>
          <a:bodyPr wrap="none" rtlCol="0">
            <a:spAutoFit/>
          </a:bodyPr>
          <a:lstStyle/>
          <a:p>
            <a:r>
              <a:rPr lang="en-US" sz="1050" b="1" u="sng" dirty="0"/>
              <a:t>Top Three-Man Concepts</a:t>
            </a:r>
          </a:p>
        </p:txBody>
      </p:sp>
      <p:sp>
        <p:nvSpPr>
          <p:cNvPr id="20" name="TextBox 19">
            <a:extLst>
              <a:ext uri="{FF2B5EF4-FFF2-40B4-BE49-F238E27FC236}">
                <a16:creationId xmlns:a16="http://schemas.microsoft.com/office/drawing/2014/main" id="{EF088ACA-D885-4EB3-A980-A66ADA396542}"/>
              </a:ext>
            </a:extLst>
          </p:cNvPr>
          <p:cNvSpPr txBox="1"/>
          <p:nvPr/>
        </p:nvSpPr>
        <p:spPr>
          <a:xfrm>
            <a:off x="10275990" y="3602831"/>
            <a:ext cx="657552" cy="253916"/>
          </a:xfrm>
          <a:prstGeom prst="rect">
            <a:avLst/>
          </a:prstGeom>
          <a:noFill/>
        </p:spPr>
        <p:txBody>
          <a:bodyPr wrap="none" rtlCol="0">
            <a:spAutoFit/>
          </a:bodyPr>
          <a:lstStyle/>
          <a:p>
            <a:r>
              <a:rPr lang="en-US" sz="1050" b="1" u="sng" dirty="0"/>
              <a:t>The Play</a:t>
            </a:r>
          </a:p>
        </p:txBody>
      </p:sp>
      <p:sp>
        <p:nvSpPr>
          <p:cNvPr id="21" name="TextBox 20">
            <a:extLst>
              <a:ext uri="{FF2B5EF4-FFF2-40B4-BE49-F238E27FC236}">
                <a16:creationId xmlns:a16="http://schemas.microsoft.com/office/drawing/2014/main" id="{ED9F0035-55E1-4B78-8E04-88640ECF1D05}"/>
              </a:ext>
            </a:extLst>
          </p:cNvPr>
          <p:cNvSpPr txBox="1"/>
          <p:nvPr/>
        </p:nvSpPr>
        <p:spPr>
          <a:xfrm>
            <a:off x="6862709" y="380820"/>
            <a:ext cx="1505540" cy="253916"/>
          </a:xfrm>
          <a:prstGeom prst="rect">
            <a:avLst/>
          </a:prstGeom>
          <a:noFill/>
        </p:spPr>
        <p:txBody>
          <a:bodyPr wrap="none" rtlCol="0">
            <a:spAutoFit/>
          </a:bodyPr>
          <a:lstStyle/>
          <a:p>
            <a:r>
              <a:rPr lang="en-US" sz="1050" b="1" u="sng" dirty="0"/>
              <a:t>Top Two-Man Concepts</a:t>
            </a:r>
          </a:p>
        </p:txBody>
      </p:sp>
      <p:sp>
        <p:nvSpPr>
          <p:cNvPr id="22" name="TextBox 21">
            <a:extLst>
              <a:ext uri="{FF2B5EF4-FFF2-40B4-BE49-F238E27FC236}">
                <a16:creationId xmlns:a16="http://schemas.microsoft.com/office/drawing/2014/main" id="{8630B703-4709-4DED-9E87-4FF71DFD02B5}"/>
              </a:ext>
            </a:extLst>
          </p:cNvPr>
          <p:cNvSpPr txBox="1"/>
          <p:nvPr/>
        </p:nvSpPr>
        <p:spPr>
          <a:xfrm>
            <a:off x="10275990" y="393729"/>
            <a:ext cx="657552" cy="253916"/>
          </a:xfrm>
          <a:prstGeom prst="rect">
            <a:avLst/>
          </a:prstGeom>
          <a:noFill/>
        </p:spPr>
        <p:txBody>
          <a:bodyPr wrap="none" rtlCol="0">
            <a:spAutoFit/>
          </a:bodyPr>
          <a:lstStyle/>
          <a:p>
            <a:r>
              <a:rPr lang="en-US" sz="1050" b="1" u="sng" dirty="0"/>
              <a:t>The Play</a:t>
            </a:r>
          </a:p>
        </p:txBody>
      </p:sp>
      <p:pic>
        <p:nvPicPr>
          <p:cNvPr id="7" name="Picture 6" descr="Table&#10;&#10;Description automatically generated">
            <a:extLst>
              <a:ext uri="{FF2B5EF4-FFF2-40B4-BE49-F238E27FC236}">
                <a16:creationId xmlns:a16="http://schemas.microsoft.com/office/drawing/2014/main" id="{2B3F194D-A03E-4AA5-9DF8-D95143AEE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 y="674619"/>
            <a:ext cx="2940649" cy="1698565"/>
          </a:xfrm>
          <a:prstGeom prst="rect">
            <a:avLst/>
          </a:prstGeom>
        </p:spPr>
      </p:pic>
      <p:pic>
        <p:nvPicPr>
          <p:cNvPr id="13" name="Picture 12" descr="Table&#10;&#10;Description automatically generated">
            <a:extLst>
              <a:ext uri="{FF2B5EF4-FFF2-40B4-BE49-F238E27FC236}">
                <a16:creationId xmlns:a16="http://schemas.microsoft.com/office/drawing/2014/main" id="{624D9506-5311-4402-AB26-1F69248EF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534" y="634294"/>
            <a:ext cx="2900383" cy="1746257"/>
          </a:xfrm>
          <a:prstGeom prst="rect">
            <a:avLst/>
          </a:prstGeom>
        </p:spPr>
      </p:pic>
      <p:pic>
        <p:nvPicPr>
          <p:cNvPr id="27" name="Picture 26" descr="A picture containing chart&#10;&#10;Description automatically generated">
            <a:extLst>
              <a:ext uri="{FF2B5EF4-FFF2-40B4-BE49-F238E27FC236}">
                <a16:creationId xmlns:a16="http://schemas.microsoft.com/office/drawing/2014/main" id="{3CA64272-A78B-4DCB-A414-52B98A8EB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952" y="666613"/>
            <a:ext cx="3074436" cy="1714576"/>
          </a:xfrm>
          <a:prstGeom prst="rect">
            <a:avLst/>
          </a:prstGeom>
        </p:spPr>
      </p:pic>
      <p:pic>
        <p:nvPicPr>
          <p:cNvPr id="29" name="Picture 28" descr="Graphical user interface&#10;&#10;Description automatically generated">
            <a:extLst>
              <a:ext uri="{FF2B5EF4-FFF2-40B4-BE49-F238E27FC236}">
                <a16:creationId xmlns:a16="http://schemas.microsoft.com/office/drawing/2014/main" id="{B9E36082-680E-4CAB-A571-D5222035B7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7918" y="643426"/>
            <a:ext cx="3053695" cy="1742173"/>
          </a:xfrm>
          <a:prstGeom prst="rect">
            <a:avLst/>
          </a:prstGeom>
        </p:spPr>
      </p:pic>
      <p:pic>
        <p:nvPicPr>
          <p:cNvPr id="31" name="Picture 30" descr="A picture containing text, road&#10;&#10;Description automatically generated">
            <a:extLst>
              <a:ext uri="{FF2B5EF4-FFF2-40B4-BE49-F238E27FC236}">
                <a16:creationId xmlns:a16="http://schemas.microsoft.com/office/drawing/2014/main" id="{C4135FEE-D125-4D2C-8C95-023876DE96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6" y="3859095"/>
            <a:ext cx="3141970" cy="1418657"/>
          </a:xfrm>
          <a:prstGeom prst="rect">
            <a:avLst/>
          </a:prstGeom>
        </p:spPr>
      </p:pic>
      <p:pic>
        <p:nvPicPr>
          <p:cNvPr id="33" name="Picture 32" descr="Table&#10;&#10;Description automatically generated">
            <a:extLst>
              <a:ext uri="{FF2B5EF4-FFF2-40B4-BE49-F238E27FC236}">
                <a16:creationId xmlns:a16="http://schemas.microsoft.com/office/drawing/2014/main" id="{B231ED2D-79AE-43A9-973F-E4730C6007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7535" y="3855029"/>
            <a:ext cx="3120820" cy="1445862"/>
          </a:xfrm>
          <a:prstGeom prst="rect">
            <a:avLst/>
          </a:prstGeom>
        </p:spPr>
      </p:pic>
      <p:pic>
        <p:nvPicPr>
          <p:cNvPr id="35" name="Picture 34" descr="A screenshot of a computer&#10;&#10;Description automatically generated with medium confidence">
            <a:extLst>
              <a:ext uri="{FF2B5EF4-FFF2-40B4-BE49-F238E27FC236}">
                <a16:creationId xmlns:a16="http://schemas.microsoft.com/office/drawing/2014/main" id="{2CE6F89D-E11E-4381-8AED-54A8D29B1D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2357" y="3853908"/>
            <a:ext cx="2836539" cy="1418657"/>
          </a:xfrm>
          <a:prstGeom prst="rect">
            <a:avLst/>
          </a:prstGeom>
        </p:spPr>
      </p:pic>
      <p:pic>
        <p:nvPicPr>
          <p:cNvPr id="37" name="Picture 36" descr="Graphical user interface&#10;&#10;Description automatically generated">
            <a:extLst>
              <a:ext uri="{FF2B5EF4-FFF2-40B4-BE49-F238E27FC236}">
                <a16:creationId xmlns:a16="http://schemas.microsoft.com/office/drawing/2014/main" id="{A0EDD7A4-CFC5-4D4D-A334-850C91B0D6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98354" y="3853908"/>
            <a:ext cx="2833259" cy="1446982"/>
          </a:xfrm>
          <a:prstGeom prst="rect">
            <a:avLst/>
          </a:prstGeom>
        </p:spPr>
      </p:pic>
      <p:sp>
        <p:nvSpPr>
          <p:cNvPr id="38" name="TextBox 37">
            <a:extLst>
              <a:ext uri="{FF2B5EF4-FFF2-40B4-BE49-F238E27FC236}">
                <a16:creationId xmlns:a16="http://schemas.microsoft.com/office/drawing/2014/main" id="{60FA0F7B-10B3-4C41-81DB-0D1B11454EF3}"/>
              </a:ext>
            </a:extLst>
          </p:cNvPr>
          <p:cNvSpPr txBox="1"/>
          <p:nvPr/>
        </p:nvSpPr>
        <p:spPr>
          <a:xfrm>
            <a:off x="31857" y="2329726"/>
            <a:ext cx="2445035" cy="1154162"/>
          </a:xfrm>
          <a:prstGeom prst="rect">
            <a:avLst/>
          </a:prstGeom>
          <a:noFill/>
        </p:spPr>
        <p:txBody>
          <a:bodyPr wrap="square" rtlCol="0" anchor="ctr">
            <a:spAutoFit/>
          </a:bodyPr>
          <a:lstStyle/>
          <a:p>
            <a:pPr algn="ctr"/>
            <a:r>
              <a:rPr lang="en-US" sz="1400" b="1" u="sng" dirty="0"/>
              <a:t>Analysis</a:t>
            </a:r>
          </a:p>
          <a:p>
            <a:r>
              <a:rPr lang="en-US" sz="1100" dirty="0"/>
              <a:t>The Deep Cross + Post combination shows the highest upside here – The post will keep the single-high safety occupied while the Deepcross comes underneath.</a:t>
            </a:r>
          </a:p>
        </p:txBody>
      </p:sp>
      <p:sp>
        <p:nvSpPr>
          <p:cNvPr id="39" name="TextBox 38">
            <a:extLst>
              <a:ext uri="{FF2B5EF4-FFF2-40B4-BE49-F238E27FC236}">
                <a16:creationId xmlns:a16="http://schemas.microsoft.com/office/drawing/2014/main" id="{EC83C61A-1327-44EE-BD12-975951809969}"/>
              </a:ext>
            </a:extLst>
          </p:cNvPr>
          <p:cNvSpPr txBox="1"/>
          <p:nvPr/>
        </p:nvSpPr>
        <p:spPr>
          <a:xfrm>
            <a:off x="16888" y="5376785"/>
            <a:ext cx="2716830" cy="984885"/>
          </a:xfrm>
          <a:prstGeom prst="rect">
            <a:avLst/>
          </a:prstGeom>
          <a:noFill/>
        </p:spPr>
        <p:txBody>
          <a:bodyPr wrap="square" rtlCol="0" anchor="ctr">
            <a:spAutoFit/>
          </a:bodyPr>
          <a:lstStyle/>
          <a:p>
            <a:pPr algn="ctr"/>
            <a:r>
              <a:rPr lang="en-US" sz="1400" b="1" u="sng" dirty="0"/>
              <a:t>Analysis</a:t>
            </a:r>
          </a:p>
          <a:p>
            <a:r>
              <a:rPr lang="en-US" sz="1100" dirty="0"/>
              <a:t>Deep Cross + double Go’s just like the optimal cover 0 routes – except with a slight variation by lining the Deep Cross on the outside.</a:t>
            </a:r>
          </a:p>
        </p:txBody>
      </p:sp>
      <p:sp>
        <p:nvSpPr>
          <p:cNvPr id="40" name="TextBox 39">
            <a:extLst>
              <a:ext uri="{FF2B5EF4-FFF2-40B4-BE49-F238E27FC236}">
                <a16:creationId xmlns:a16="http://schemas.microsoft.com/office/drawing/2014/main" id="{71DF3A72-635F-42E7-A4D2-8A08F8AAFE49}"/>
              </a:ext>
            </a:extLst>
          </p:cNvPr>
          <p:cNvSpPr txBox="1"/>
          <p:nvPr/>
        </p:nvSpPr>
        <p:spPr>
          <a:xfrm>
            <a:off x="6169691" y="2389241"/>
            <a:ext cx="2605041" cy="984885"/>
          </a:xfrm>
          <a:prstGeom prst="rect">
            <a:avLst/>
          </a:prstGeom>
          <a:noFill/>
        </p:spPr>
        <p:txBody>
          <a:bodyPr wrap="square" rtlCol="0" anchor="ctr">
            <a:spAutoFit/>
          </a:bodyPr>
          <a:lstStyle/>
          <a:p>
            <a:pPr algn="ctr"/>
            <a:r>
              <a:rPr lang="en-US" sz="1400" b="1" u="sng" dirty="0"/>
              <a:t>Analysis</a:t>
            </a:r>
          </a:p>
          <a:p>
            <a:r>
              <a:rPr lang="en-US" sz="1100" dirty="0"/>
              <a:t>Just like in Cover 0, the double drag coming from each end will have defenders chasing – either Drag acting as a potential rub route as well.</a:t>
            </a:r>
          </a:p>
        </p:txBody>
      </p:sp>
      <p:sp>
        <p:nvSpPr>
          <p:cNvPr id="41" name="TextBox 40">
            <a:extLst>
              <a:ext uri="{FF2B5EF4-FFF2-40B4-BE49-F238E27FC236}">
                <a16:creationId xmlns:a16="http://schemas.microsoft.com/office/drawing/2014/main" id="{6A9662BE-ED36-4137-8CCB-C0EA2C444B4A}"/>
              </a:ext>
            </a:extLst>
          </p:cNvPr>
          <p:cNvSpPr txBox="1"/>
          <p:nvPr/>
        </p:nvSpPr>
        <p:spPr>
          <a:xfrm>
            <a:off x="6124529" y="5378604"/>
            <a:ext cx="2925891" cy="815608"/>
          </a:xfrm>
          <a:prstGeom prst="rect">
            <a:avLst/>
          </a:prstGeom>
          <a:noFill/>
        </p:spPr>
        <p:txBody>
          <a:bodyPr wrap="square" rtlCol="0" anchor="ctr">
            <a:spAutoFit/>
          </a:bodyPr>
          <a:lstStyle/>
          <a:p>
            <a:pPr algn="ctr"/>
            <a:r>
              <a:rPr lang="en-US" sz="1400" b="1" u="sng" dirty="0"/>
              <a:t>Analysis</a:t>
            </a:r>
          </a:p>
          <a:p>
            <a:r>
              <a:rPr lang="en-US" sz="1100" dirty="0"/>
              <a:t>Wasn’t expect this one – but a double Dig coming from both directions and a Flat route as a safety valve.</a:t>
            </a:r>
          </a:p>
        </p:txBody>
      </p:sp>
      <p:sp>
        <p:nvSpPr>
          <p:cNvPr id="42" name="TextBox 41">
            <a:extLst>
              <a:ext uri="{FF2B5EF4-FFF2-40B4-BE49-F238E27FC236}">
                <a16:creationId xmlns:a16="http://schemas.microsoft.com/office/drawing/2014/main" id="{45E82616-75BD-4E9E-BBA5-7A9FA96970C0}"/>
              </a:ext>
            </a:extLst>
          </p:cNvPr>
          <p:cNvSpPr txBox="1"/>
          <p:nvPr/>
        </p:nvSpPr>
        <p:spPr>
          <a:xfrm>
            <a:off x="3312057" y="2347184"/>
            <a:ext cx="2633786" cy="338554"/>
          </a:xfrm>
          <a:prstGeom prst="rect">
            <a:avLst/>
          </a:prstGeom>
          <a:noFill/>
        </p:spPr>
        <p:txBody>
          <a:bodyPr wrap="square" rtlCol="0">
            <a:spAutoFit/>
          </a:bodyPr>
          <a:lstStyle/>
          <a:p>
            <a:r>
              <a:rPr lang="en-US" sz="1600" b="1" u="sng" dirty="0"/>
              <a:t>Exploring other variables</a:t>
            </a:r>
          </a:p>
        </p:txBody>
      </p:sp>
      <p:sp>
        <p:nvSpPr>
          <p:cNvPr id="43" name="TextBox 42">
            <a:extLst>
              <a:ext uri="{FF2B5EF4-FFF2-40B4-BE49-F238E27FC236}">
                <a16:creationId xmlns:a16="http://schemas.microsoft.com/office/drawing/2014/main" id="{1A2BE174-F931-4AD2-864D-4B0A78B788EB}"/>
              </a:ext>
            </a:extLst>
          </p:cNvPr>
          <p:cNvSpPr txBox="1"/>
          <p:nvPr/>
        </p:nvSpPr>
        <p:spPr>
          <a:xfrm>
            <a:off x="9461215" y="2340925"/>
            <a:ext cx="2633786" cy="338554"/>
          </a:xfrm>
          <a:prstGeom prst="rect">
            <a:avLst/>
          </a:prstGeom>
          <a:noFill/>
        </p:spPr>
        <p:txBody>
          <a:bodyPr wrap="square" rtlCol="0">
            <a:spAutoFit/>
          </a:bodyPr>
          <a:lstStyle/>
          <a:p>
            <a:r>
              <a:rPr lang="en-US" sz="1600" b="1" u="sng" dirty="0"/>
              <a:t>Exploring other variables</a:t>
            </a:r>
          </a:p>
        </p:txBody>
      </p:sp>
      <p:sp>
        <p:nvSpPr>
          <p:cNvPr id="44" name="TextBox 43">
            <a:extLst>
              <a:ext uri="{FF2B5EF4-FFF2-40B4-BE49-F238E27FC236}">
                <a16:creationId xmlns:a16="http://schemas.microsoft.com/office/drawing/2014/main" id="{2B818454-BF85-4C0F-9003-33C33E3B3444}"/>
              </a:ext>
            </a:extLst>
          </p:cNvPr>
          <p:cNvSpPr txBox="1"/>
          <p:nvPr/>
        </p:nvSpPr>
        <p:spPr>
          <a:xfrm>
            <a:off x="3388523" y="5367055"/>
            <a:ext cx="2633786" cy="338554"/>
          </a:xfrm>
          <a:prstGeom prst="rect">
            <a:avLst/>
          </a:prstGeom>
          <a:noFill/>
        </p:spPr>
        <p:txBody>
          <a:bodyPr wrap="square" rtlCol="0">
            <a:spAutoFit/>
          </a:bodyPr>
          <a:lstStyle/>
          <a:p>
            <a:r>
              <a:rPr lang="en-US" sz="1600" b="1" u="sng" dirty="0"/>
              <a:t>Exploring other variables</a:t>
            </a:r>
          </a:p>
        </p:txBody>
      </p:sp>
      <p:sp>
        <p:nvSpPr>
          <p:cNvPr id="45" name="TextBox 44">
            <a:extLst>
              <a:ext uri="{FF2B5EF4-FFF2-40B4-BE49-F238E27FC236}">
                <a16:creationId xmlns:a16="http://schemas.microsoft.com/office/drawing/2014/main" id="{FEB05064-5BA5-413D-99B5-DDF2A767DA7A}"/>
              </a:ext>
            </a:extLst>
          </p:cNvPr>
          <p:cNvSpPr txBox="1"/>
          <p:nvPr/>
        </p:nvSpPr>
        <p:spPr>
          <a:xfrm>
            <a:off x="9497827" y="5376785"/>
            <a:ext cx="2633786" cy="338554"/>
          </a:xfrm>
          <a:prstGeom prst="rect">
            <a:avLst/>
          </a:prstGeom>
          <a:noFill/>
        </p:spPr>
        <p:txBody>
          <a:bodyPr wrap="square" rtlCol="0">
            <a:spAutoFit/>
          </a:bodyPr>
          <a:lstStyle/>
          <a:p>
            <a:r>
              <a:rPr lang="en-US" sz="1600" b="1" u="sng" dirty="0"/>
              <a:t>Exploring other variables</a:t>
            </a:r>
          </a:p>
        </p:txBody>
      </p:sp>
      <p:pic>
        <p:nvPicPr>
          <p:cNvPr id="47" name="Picture 46" descr="Text&#10;&#10;Description automatically generated with medium confidence">
            <a:extLst>
              <a:ext uri="{FF2B5EF4-FFF2-40B4-BE49-F238E27FC236}">
                <a16:creationId xmlns:a16="http://schemas.microsoft.com/office/drawing/2014/main" id="{16D3F99A-8810-476C-9915-288DE48B5E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8108" y="2667183"/>
            <a:ext cx="3401589" cy="387051"/>
          </a:xfrm>
          <a:prstGeom prst="rect">
            <a:avLst/>
          </a:prstGeom>
        </p:spPr>
      </p:pic>
      <p:pic>
        <p:nvPicPr>
          <p:cNvPr id="49" name="Picture 48" descr="Graphical user interface, text&#10;&#10;Description automatically generated with medium confidence">
            <a:extLst>
              <a:ext uri="{FF2B5EF4-FFF2-40B4-BE49-F238E27FC236}">
                <a16:creationId xmlns:a16="http://schemas.microsoft.com/office/drawing/2014/main" id="{F77BE6BE-4F87-4D11-8891-9A768EFC81A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02356" y="2682512"/>
            <a:ext cx="3537986" cy="387088"/>
          </a:xfrm>
          <a:prstGeom prst="rect">
            <a:avLst/>
          </a:prstGeom>
        </p:spPr>
      </p:pic>
      <p:pic>
        <p:nvPicPr>
          <p:cNvPr id="51" name="Picture 50" descr="Text&#10;&#10;Description automatically generated with medium confidence">
            <a:extLst>
              <a:ext uri="{FF2B5EF4-FFF2-40B4-BE49-F238E27FC236}">
                <a16:creationId xmlns:a16="http://schemas.microsoft.com/office/drawing/2014/main" id="{4F61D182-0249-49C8-A0AF-F1D8CE97FD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04419" y="5709954"/>
            <a:ext cx="3234477" cy="361751"/>
          </a:xfrm>
          <a:prstGeom prst="rect">
            <a:avLst/>
          </a:prstGeom>
        </p:spPr>
      </p:pic>
      <p:pic>
        <p:nvPicPr>
          <p:cNvPr id="53" name="Picture 52" descr="Text&#10;&#10;Description automatically generated">
            <a:extLst>
              <a:ext uri="{FF2B5EF4-FFF2-40B4-BE49-F238E27FC236}">
                <a16:creationId xmlns:a16="http://schemas.microsoft.com/office/drawing/2014/main" id="{1CB8BE97-49C7-495E-B0B2-B43B8A0F26D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16914" y="5733151"/>
            <a:ext cx="3114699" cy="338554"/>
          </a:xfrm>
          <a:prstGeom prst="rect">
            <a:avLst/>
          </a:prstGeom>
        </p:spPr>
      </p:pic>
    </p:spTree>
    <p:extLst>
      <p:ext uri="{BB962C8B-B14F-4D97-AF65-F5344CB8AC3E}">
        <p14:creationId xmlns:p14="http://schemas.microsoft.com/office/powerpoint/2010/main" val="368103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DFB68D2-A535-4E26-BDF8-FBA8D0A3CC9A}"/>
              </a:ext>
            </a:extLst>
          </p:cNvPr>
          <p:cNvSpPr/>
          <p:nvPr/>
        </p:nvSpPr>
        <p:spPr>
          <a:xfrm>
            <a:off x="6169691" y="389510"/>
            <a:ext cx="5990253" cy="6426642"/>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B7CF8E-379D-4E95-9B80-1960E6D7ED8F}"/>
              </a:ext>
            </a:extLst>
          </p:cNvPr>
          <p:cNvSpPr/>
          <p:nvPr/>
        </p:nvSpPr>
        <p:spPr>
          <a:xfrm>
            <a:off x="60386" y="406891"/>
            <a:ext cx="6005421" cy="6426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E6BBD-E7FD-432E-AAB0-50CE5486AA39}"/>
              </a:ext>
            </a:extLst>
          </p:cNvPr>
          <p:cNvSpPr>
            <a:spLocks noGrp="1"/>
          </p:cNvSpPr>
          <p:nvPr>
            <p:ph type="title"/>
          </p:nvPr>
        </p:nvSpPr>
        <p:spPr>
          <a:xfrm>
            <a:off x="5172962" y="-32503"/>
            <a:ext cx="1939326" cy="371475"/>
          </a:xfrm>
        </p:spPr>
        <p:txBody>
          <a:bodyPr>
            <a:noAutofit/>
          </a:bodyPr>
          <a:lstStyle/>
          <a:p>
            <a:pPr algn="ctr"/>
            <a:r>
              <a:rPr lang="en-US" sz="2000" b="1" u="sng" dirty="0">
                <a:solidFill>
                  <a:srgbClr val="FF0000"/>
                </a:solidFill>
              </a:rPr>
              <a:t>Cover 2</a:t>
            </a:r>
          </a:p>
        </p:txBody>
      </p:sp>
      <p:sp>
        <p:nvSpPr>
          <p:cNvPr id="5" name="TextBox 4">
            <a:extLst>
              <a:ext uri="{FF2B5EF4-FFF2-40B4-BE49-F238E27FC236}">
                <a16:creationId xmlns:a16="http://schemas.microsoft.com/office/drawing/2014/main" id="{15100832-B39F-4B56-9E4A-81B2EBFFB2FA}"/>
              </a:ext>
            </a:extLst>
          </p:cNvPr>
          <p:cNvSpPr txBox="1"/>
          <p:nvPr/>
        </p:nvSpPr>
        <p:spPr>
          <a:xfrm>
            <a:off x="1494803" y="10239"/>
            <a:ext cx="2790826" cy="307777"/>
          </a:xfrm>
          <a:prstGeom prst="rect">
            <a:avLst/>
          </a:prstGeom>
          <a:noFill/>
        </p:spPr>
        <p:txBody>
          <a:bodyPr wrap="square">
            <a:spAutoFit/>
          </a:bodyPr>
          <a:lstStyle/>
          <a:p>
            <a:r>
              <a:rPr lang="en-US" sz="1400" b="1" u="sng" dirty="0"/>
              <a:t>Scenario 1: “Seeking High Upside”</a:t>
            </a:r>
          </a:p>
        </p:txBody>
      </p:sp>
      <p:sp>
        <p:nvSpPr>
          <p:cNvPr id="6" name="TextBox 5">
            <a:extLst>
              <a:ext uri="{FF2B5EF4-FFF2-40B4-BE49-F238E27FC236}">
                <a16:creationId xmlns:a16="http://schemas.microsoft.com/office/drawing/2014/main" id="{8F11179A-CA5D-43F4-9C61-19DCC9798EFC}"/>
              </a:ext>
            </a:extLst>
          </p:cNvPr>
          <p:cNvSpPr txBox="1"/>
          <p:nvPr/>
        </p:nvSpPr>
        <p:spPr>
          <a:xfrm>
            <a:off x="8501139" y="-6539"/>
            <a:ext cx="2702717" cy="307777"/>
          </a:xfrm>
          <a:prstGeom prst="rect">
            <a:avLst/>
          </a:prstGeom>
          <a:noFill/>
        </p:spPr>
        <p:txBody>
          <a:bodyPr wrap="square">
            <a:spAutoFit/>
          </a:bodyPr>
          <a:lstStyle/>
          <a:p>
            <a:r>
              <a:rPr lang="en-US" sz="1400" b="1" u="sng" dirty="0"/>
              <a:t>Scenario 2: “Seeking The Sticks”</a:t>
            </a:r>
          </a:p>
        </p:txBody>
      </p:sp>
      <p:sp>
        <p:nvSpPr>
          <p:cNvPr id="8" name="Frame 7">
            <a:extLst>
              <a:ext uri="{FF2B5EF4-FFF2-40B4-BE49-F238E27FC236}">
                <a16:creationId xmlns:a16="http://schemas.microsoft.com/office/drawing/2014/main" id="{58D463AB-4FF0-4D80-9328-C8109DC7A395}"/>
              </a:ext>
            </a:extLst>
          </p:cNvPr>
          <p:cNvSpPr/>
          <p:nvPr/>
        </p:nvSpPr>
        <p:spPr>
          <a:xfrm>
            <a:off x="6096000" y="347662"/>
            <a:ext cx="6096001"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612F119A-5C34-434F-928A-B59B75CBB17B}"/>
              </a:ext>
            </a:extLst>
          </p:cNvPr>
          <p:cNvSpPr/>
          <p:nvPr/>
        </p:nvSpPr>
        <p:spPr>
          <a:xfrm>
            <a:off x="1" y="347662"/>
            <a:ext cx="6095999"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9A623FDF-664F-41FD-BB60-E6BB03925274}"/>
              </a:ext>
            </a:extLst>
          </p:cNvPr>
          <p:cNvSpPr/>
          <p:nvPr/>
        </p:nvSpPr>
        <p:spPr>
          <a:xfrm>
            <a:off x="0" y="3529488"/>
            <a:ext cx="1219199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9F7D8A-A49C-4E58-AD79-DC9D3BDE1088}"/>
              </a:ext>
            </a:extLst>
          </p:cNvPr>
          <p:cNvSpPr txBox="1"/>
          <p:nvPr/>
        </p:nvSpPr>
        <p:spPr>
          <a:xfrm>
            <a:off x="789691" y="405273"/>
            <a:ext cx="1505540" cy="253916"/>
          </a:xfrm>
          <a:prstGeom prst="rect">
            <a:avLst/>
          </a:prstGeom>
          <a:noFill/>
        </p:spPr>
        <p:txBody>
          <a:bodyPr wrap="none" rtlCol="0">
            <a:spAutoFit/>
          </a:bodyPr>
          <a:lstStyle/>
          <a:p>
            <a:r>
              <a:rPr lang="en-US" sz="1050" b="1" u="sng" dirty="0"/>
              <a:t>Top Two-Man Concepts</a:t>
            </a:r>
          </a:p>
        </p:txBody>
      </p:sp>
      <p:sp>
        <p:nvSpPr>
          <p:cNvPr id="16" name="TextBox 15">
            <a:extLst>
              <a:ext uri="{FF2B5EF4-FFF2-40B4-BE49-F238E27FC236}">
                <a16:creationId xmlns:a16="http://schemas.microsoft.com/office/drawing/2014/main" id="{E48FD3C2-D580-4014-B7A4-79A90A9369DB}"/>
              </a:ext>
            </a:extLst>
          </p:cNvPr>
          <p:cNvSpPr txBox="1"/>
          <p:nvPr/>
        </p:nvSpPr>
        <p:spPr>
          <a:xfrm>
            <a:off x="4223187" y="425860"/>
            <a:ext cx="657552" cy="253916"/>
          </a:xfrm>
          <a:prstGeom prst="rect">
            <a:avLst/>
          </a:prstGeom>
          <a:noFill/>
        </p:spPr>
        <p:txBody>
          <a:bodyPr wrap="none" rtlCol="0">
            <a:spAutoFit/>
          </a:bodyPr>
          <a:lstStyle/>
          <a:p>
            <a:r>
              <a:rPr lang="en-US" sz="1050" b="1" u="sng" dirty="0"/>
              <a:t>The Play</a:t>
            </a:r>
          </a:p>
        </p:txBody>
      </p:sp>
      <p:sp>
        <p:nvSpPr>
          <p:cNvPr id="17" name="TextBox 16">
            <a:extLst>
              <a:ext uri="{FF2B5EF4-FFF2-40B4-BE49-F238E27FC236}">
                <a16:creationId xmlns:a16="http://schemas.microsoft.com/office/drawing/2014/main" id="{3EA7FC06-5ED2-462C-A214-882C0DD3BEA2}"/>
              </a:ext>
            </a:extLst>
          </p:cNvPr>
          <p:cNvSpPr txBox="1"/>
          <p:nvPr/>
        </p:nvSpPr>
        <p:spPr>
          <a:xfrm>
            <a:off x="700979" y="3572201"/>
            <a:ext cx="1587294" cy="253916"/>
          </a:xfrm>
          <a:prstGeom prst="rect">
            <a:avLst/>
          </a:prstGeom>
          <a:noFill/>
        </p:spPr>
        <p:txBody>
          <a:bodyPr wrap="none" rtlCol="0">
            <a:spAutoFit/>
          </a:bodyPr>
          <a:lstStyle/>
          <a:p>
            <a:r>
              <a:rPr lang="en-US" sz="1050" b="1" u="sng" dirty="0"/>
              <a:t>Top Three-Man Concepts</a:t>
            </a:r>
          </a:p>
        </p:txBody>
      </p:sp>
      <p:sp>
        <p:nvSpPr>
          <p:cNvPr id="18" name="TextBox 17">
            <a:extLst>
              <a:ext uri="{FF2B5EF4-FFF2-40B4-BE49-F238E27FC236}">
                <a16:creationId xmlns:a16="http://schemas.microsoft.com/office/drawing/2014/main" id="{E1D8F2D6-D353-4714-9950-EF24D8341A4A}"/>
              </a:ext>
            </a:extLst>
          </p:cNvPr>
          <p:cNvSpPr txBox="1"/>
          <p:nvPr/>
        </p:nvSpPr>
        <p:spPr>
          <a:xfrm>
            <a:off x="4285629" y="3594606"/>
            <a:ext cx="657552" cy="253916"/>
          </a:xfrm>
          <a:prstGeom prst="rect">
            <a:avLst/>
          </a:prstGeom>
          <a:noFill/>
        </p:spPr>
        <p:txBody>
          <a:bodyPr wrap="none" rtlCol="0">
            <a:spAutoFit/>
          </a:bodyPr>
          <a:lstStyle/>
          <a:p>
            <a:r>
              <a:rPr lang="en-US" sz="1050" b="1" u="sng" dirty="0"/>
              <a:t>The Play</a:t>
            </a:r>
          </a:p>
        </p:txBody>
      </p:sp>
      <p:sp>
        <p:nvSpPr>
          <p:cNvPr id="19" name="TextBox 18">
            <a:extLst>
              <a:ext uri="{FF2B5EF4-FFF2-40B4-BE49-F238E27FC236}">
                <a16:creationId xmlns:a16="http://schemas.microsoft.com/office/drawing/2014/main" id="{EDE24F22-837A-4967-B341-F79BD33407F3}"/>
              </a:ext>
            </a:extLst>
          </p:cNvPr>
          <p:cNvSpPr txBox="1"/>
          <p:nvPr/>
        </p:nvSpPr>
        <p:spPr>
          <a:xfrm>
            <a:off x="6831244" y="3588716"/>
            <a:ext cx="1587294" cy="253916"/>
          </a:xfrm>
          <a:prstGeom prst="rect">
            <a:avLst/>
          </a:prstGeom>
          <a:noFill/>
        </p:spPr>
        <p:txBody>
          <a:bodyPr wrap="none" rtlCol="0">
            <a:spAutoFit/>
          </a:bodyPr>
          <a:lstStyle/>
          <a:p>
            <a:r>
              <a:rPr lang="en-US" sz="1050" b="1" u="sng" dirty="0"/>
              <a:t>Top Three-Man Concepts</a:t>
            </a:r>
          </a:p>
        </p:txBody>
      </p:sp>
      <p:sp>
        <p:nvSpPr>
          <p:cNvPr id="20" name="TextBox 19">
            <a:extLst>
              <a:ext uri="{FF2B5EF4-FFF2-40B4-BE49-F238E27FC236}">
                <a16:creationId xmlns:a16="http://schemas.microsoft.com/office/drawing/2014/main" id="{EF088ACA-D885-4EB3-A980-A66ADA396542}"/>
              </a:ext>
            </a:extLst>
          </p:cNvPr>
          <p:cNvSpPr txBox="1"/>
          <p:nvPr/>
        </p:nvSpPr>
        <p:spPr>
          <a:xfrm>
            <a:off x="10460265" y="3580991"/>
            <a:ext cx="657552" cy="253916"/>
          </a:xfrm>
          <a:prstGeom prst="rect">
            <a:avLst/>
          </a:prstGeom>
          <a:noFill/>
        </p:spPr>
        <p:txBody>
          <a:bodyPr wrap="none" rtlCol="0">
            <a:spAutoFit/>
          </a:bodyPr>
          <a:lstStyle/>
          <a:p>
            <a:r>
              <a:rPr lang="en-US" sz="1050" b="1" u="sng" dirty="0"/>
              <a:t>The Play</a:t>
            </a:r>
          </a:p>
        </p:txBody>
      </p:sp>
      <p:sp>
        <p:nvSpPr>
          <p:cNvPr id="21" name="TextBox 20">
            <a:extLst>
              <a:ext uri="{FF2B5EF4-FFF2-40B4-BE49-F238E27FC236}">
                <a16:creationId xmlns:a16="http://schemas.microsoft.com/office/drawing/2014/main" id="{ED9F0035-55E1-4B78-8E04-88640ECF1D05}"/>
              </a:ext>
            </a:extLst>
          </p:cNvPr>
          <p:cNvSpPr txBox="1"/>
          <p:nvPr/>
        </p:nvSpPr>
        <p:spPr>
          <a:xfrm>
            <a:off x="6777485" y="406890"/>
            <a:ext cx="1505540" cy="253916"/>
          </a:xfrm>
          <a:prstGeom prst="rect">
            <a:avLst/>
          </a:prstGeom>
          <a:noFill/>
        </p:spPr>
        <p:txBody>
          <a:bodyPr wrap="none" rtlCol="0">
            <a:spAutoFit/>
          </a:bodyPr>
          <a:lstStyle/>
          <a:p>
            <a:r>
              <a:rPr lang="en-US" sz="1050" b="1" u="sng" dirty="0"/>
              <a:t>Top Two-Man Concepts</a:t>
            </a:r>
          </a:p>
        </p:txBody>
      </p:sp>
      <p:sp>
        <p:nvSpPr>
          <p:cNvPr id="22" name="TextBox 21">
            <a:extLst>
              <a:ext uri="{FF2B5EF4-FFF2-40B4-BE49-F238E27FC236}">
                <a16:creationId xmlns:a16="http://schemas.microsoft.com/office/drawing/2014/main" id="{8630B703-4709-4DED-9E87-4FF71DFD02B5}"/>
              </a:ext>
            </a:extLst>
          </p:cNvPr>
          <p:cNvSpPr txBox="1"/>
          <p:nvPr/>
        </p:nvSpPr>
        <p:spPr>
          <a:xfrm>
            <a:off x="10264385" y="394330"/>
            <a:ext cx="657552" cy="253916"/>
          </a:xfrm>
          <a:prstGeom prst="rect">
            <a:avLst/>
          </a:prstGeom>
          <a:noFill/>
        </p:spPr>
        <p:txBody>
          <a:bodyPr wrap="none" rtlCol="0">
            <a:spAutoFit/>
          </a:bodyPr>
          <a:lstStyle/>
          <a:p>
            <a:r>
              <a:rPr lang="en-US" sz="1050" b="1" u="sng" dirty="0"/>
              <a:t>The Play</a:t>
            </a:r>
          </a:p>
        </p:txBody>
      </p:sp>
      <p:pic>
        <p:nvPicPr>
          <p:cNvPr id="4" name="Picture 3" descr="Table&#10;&#10;Description automatically generated">
            <a:extLst>
              <a:ext uri="{FF2B5EF4-FFF2-40B4-BE49-F238E27FC236}">
                <a16:creationId xmlns:a16="http://schemas.microsoft.com/office/drawing/2014/main" id="{1AB3DAEB-EFC6-405D-BE79-1914F99B9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1" y="676770"/>
            <a:ext cx="3010114" cy="1690996"/>
          </a:xfrm>
          <a:prstGeom prst="rect">
            <a:avLst/>
          </a:prstGeom>
        </p:spPr>
      </p:pic>
      <p:pic>
        <p:nvPicPr>
          <p:cNvPr id="11" name="Picture 10" descr="A screen shot of a computer&#10;&#10;Description automatically generated with low confidence">
            <a:extLst>
              <a:ext uri="{FF2B5EF4-FFF2-40B4-BE49-F238E27FC236}">
                <a16:creationId xmlns:a16="http://schemas.microsoft.com/office/drawing/2014/main" id="{EFDE0BEC-3CF9-4D30-A773-FC9D87003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591" y="631051"/>
            <a:ext cx="2886533" cy="1744530"/>
          </a:xfrm>
          <a:prstGeom prst="rect">
            <a:avLst/>
          </a:prstGeom>
        </p:spPr>
      </p:pic>
      <p:pic>
        <p:nvPicPr>
          <p:cNvPr id="24" name="Picture 23" descr="A picture containing graphical user interface&#10;&#10;Description automatically generated">
            <a:extLst>
              <a:ext uri="{FF2B5EF4-FFF2-40B4-BE49-F238E27FC236}">
                <a16:creationId xmlns:a16="http://schemas.microsoft.com/office/drawing/2014/main" id="{41FA318A-D005-493E-A8CA-60B02FC514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8945" y="676770"/>
            <a:ext cx="2960096" cy="1690996"/>
          </a:xfrm>
          <a:prstGeom prst="rect">
            <a:avLst/>
          </a:prstGeom>
        </p:spPr>
      </p:pic>
      <p:pic>
        <p:nvPicPr>
          <p:cNvPr id="27" name="Picture 26" descr="Graphical user interface&#10;&#10;Description automatically generated">
            <a:extLst>
              <a:ext uri="{FF2B5EF4-FFF2-40B4-BE49-F238E27FC236}">
                <a16:creationId xmlns:a16="http://schemas.microsoft.com/office/drawing/2014/main" id="{0F30A0A6-BE8B-429B-A602-97DFC8331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9124" y="625267"/>
            <a:ext cx="3082490" cy="1750314"/>
          </a:xfrm>
          <a:prstGeom prst="rect">
            <a:avLst/>
          </a:prstGeom>
        </p:spPr>
      </p:pic>
      <p:pic>
        <p:nvPicPr>
          <p:cNvPr id="29" name="Picture 28" descr="A picture containing text, road&#10;&#10;Description automatically generated">
            <a:extLst>
              <a:ext uri="{FF2B5EF4-FFF2-40B4-BE49-F238E27FC236}">
                <a16:creationId xmlns:a16="http://schemas.microsoft.com/office/drawing/2014/main" id="{A04F9C65-AA9D-45A1-BC23-39460865E0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97" y="3843698"/>
            <a:ext cx="3184162" cy="1444666"/>
          </a:xfrm>
          <a:prstGeom prst="rect">
            <a:avLst/>
          </a:prstGeom>
        </p:spPr>
      </p:pic>
      <p:pic>
        <p:nvPicPr>
          <p:cNvPr id="31" name="Picture 30" descr="Table&#10;&#10;Description automatically generated">
            <a:extLst>
              <a:ext uri="{FF2B5EF4-FFF2-40B4-BE49-F238E27FC236}">
                <a16:creationId xmlns:a16="http://schemas.microsoft.com/office/drawing/2014/main" id="{A68B0B51-377B-42DC-A6A9-A6958956B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9691" y="3838060"/>
            <a:ext cx="3281391" cy="1450470"/>
          </a:xfrm>
          <a:prstGeom prst="rect">
            <a:avLst/>
          </a:prstGeom>
        </p:spPr>
      </p:pic>
      <p:pic>
        <p:nvPicPr>
          <p:cNvPr id="32" name="Picture 31" descr="A screenshot of a computer&#10;&#10;Description automatically generated with medium confidence">
            <a:extLst>
              <a:ext uri="{FF2B5EF4-FFF2-40B4-BE49-F238E27FC236}">
                <a16:creationId xmlns:a16="http://schemas.microsoft.com/office/drawing/2014/main" id="{1C86A8E8-20A2-4B87-BED4-C5DB7DA16B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7659" y="3843698"/>
            <a:ext cx="2811382" cy="1444666"/>
          </a:xfrm>
          <a:prstGeom prst="rect">
            <a:avLst/>
          </a:prstGeom>
        </p:spPr>
      </p:pic>
      <p:pic>
        <p:nvPicPr>
          <p:cNvPr id="34" name="Picture 33" descr="Graphical user interface&#10;&#10;Description automatically generated with medium confidence">
            <a:extLst>
              <a:ext uri="{FF2B5EF4-FFF2-40B4-BE49-F238E27FC236}">
                <a16:creationId xmlns:a16="http://schemas.microsoft.com/office/drawing/2014/main" id="{9D201BFA-A1F6-4263-8D02-E99B05F9D5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51082" y="3824551"/>
            <a:ext cx="2660835" cy="1458342"/>
          </a:xfrm>
          <a:prstGeom prst="rect">
            <a:avLst/>
          </a:prstGeom>
        </p:spPr>
      </p:pic>
      <p:sp>
        <p:nvSpPr>
          <p:cNvPr id="35" name="TextBox 34">
            <a:extLst>
              <a:ext uri="{FF2B5EF4-FFF2-40B4-BE49-F238E27FC236}">
                <a16:creationId xmlns:a16="http://schemas.microsoft.com/office/drawing/2014/main" id="{9A1529F0-CA7F-490C-A310-B4F7B37F91D0}"/>
              </a:ext>
            </a:extLst>
          </p:cNvPr>
          <p:cNvSpPr txBox="1"/>
          <p:nvPr/>
        </p:nvSpPr>
        <p:spPr>
          <a:xfrm>
            <a:off x="30193" y="2375581"/>
            <a:ext cx="2590472" cy="984885"/>
          </a:xfrm>
          <a:prstGeom prst="rect">
            <a:avLst/>
          </a:prstGeom>
          <a:noFill/>
        </p:spPr>
        <p:txBody>
          <a:bodyPr wrap="square" rtlCol="0" anchor="ctr">
            <a:spAutoFit/>
          </a:bodyPr>
          <a:lstStyle/>
          <a:p>
            <a:pPr algn="ctr"/>
            <a:r>
              <a:rPr lang="en-US" sz="1400" b="1" u="sng" dirty="0"/>
              <a:t>Analysis</a:t>
            </a:r>
          </a:p>
          <a:p>
            <a:r>
              <a:rPr lang="en-US" sz="1100" dirty="0"/>
              <a:t>The Corner + Deep Cross should be a staple combination against Cover 2 – the target side safety must decide on the Corner or the Deepcross</a:t>
            </a:r>
          </a:p>
        </p:txBody>
      </p:sp>
      <p:sp>
        <p:nvSpPr>
          <p:cNvPr id="36" name="TextBox 35">
            <a:extLst>
              <a:ext uri="{FF2B5EF4-FFF2-40B4-BE49-F238E27FC236}">
                <a16:creationId xmlns:a16="http://schemas.microsoft.com/office/drawing/2014/main" id="{B213CBC0-8A27-4E2C-8871-B760E1300104}"/>
              </a:ext>
            </a:extLst>
          </p:cNvPr>
          <p:cNvSpPr txBox="1"/>
          <p:nvPr/>
        </p:nvSpPr>
        <p:spPr>
          <a:xfrm>
            <a:off x="60386" y="5352650"/>
            <a:ext cx="2748984" cy="815608"/>
          </a:xfrm>
          <a:prstGeom prst="rect">
            <a:avLst/>
          </a:prstGeom>
          <a:noFill/>
        </p:spPr>
        <p:txBody>
          <a:bodyPr wrap="square" rtlCol="0" anchor="ctr">
            <a:spAutoFit/>
          </a:bodyPr>
          <a:lstStyle/>
          <a:p>
            <a:pPr algn="ctr"/>
            <a:r>
              <a:rPr lang="en-US" sz="1400" b="1" u="sng" dirty="0"/>
              <a:t>Analysis</a:t>
            </a:r>
          </a:p>
          <a:p>
            <a:r>
              <a:rPr lang="en-US" sz="1100" dirty="0"/>
              <a:t>The Deep Cross + double Go’s like cover 1, using the outside receiver Deep Cross appears optimal.</a:t>
            </a:r>
          </a:p>
        </p:txBody>
      </p:sp>
      <p:sp>
        <p:nvSpPr>
          <p:cNvPr id="37" name="TextBox 36">
            <a:extLst>
              <a:ext uri="{FF2B5EF4-FFF2-40B4-BE49-F238E27FC236}">
                <a16:creationId xmlns:a16="http://schemas.microsoft.com/office/drawing/2014/main" id="{68EA7B4E-6446-4B12-B740-D79182D501C8}"/>
              </a:ext>
            </a:extLst>
          </p:cNvPr>
          <p:cNvSpPr txBox="1"/>
          <p:nvPr/>
        </p:nvSpPr>
        <p:spPr>
          <a:xfrm>
            <a:off x="6112732" y="2460623"/>
            <a:ext cx="2925891" cy="646331"/>
          </a:xfrm>
          <a:prstGeom prst="rect">
            <a:avLst/>
          </a:prstGeom>
          <a:noFill/>
        </p:spPr>
        <p:txBody>
          <a:bodyPr wrap="square" rtlCol="0" anchor="ctr">
            <a:spAutoFit/>
          </a:bodyPr>
          <a:lstStyle/>
          <a:p>
            <a:pPr algn="ctr"/>
            <a:r>
              <a:rPr lang="en-US" sz="1400" b="1" u="sng" dirty="0"/>
              <a:t>Analysis</a:t>
            </a:r>
          </a:p>
          <a:p>
            <a:r>
              <a:rPr lang="en-US" sz="1100" dirty="0"/>
              <a:t>The double Hitch from opposite slots appear to be optimal.  </a:t>
            </a:r>
          </a:p>
        </p:txBody>
      </p:sp>
      <p:sp>
        <p:nvSpPr>
          <p:cNvPr id="38" name="TextBox 37">
            <a:extLst>
              <a:ext uri="{FF2B5EF4-FFF2-40B4-BE49-F238E27FC236}">
                <a16:creationId xmlns:a16="http://schemas.microsoft.com/office/drawing/2014/main" id="{0A7A0A49-CB78-45C9-8CE0-503767643323}"/>
              </a:ext>
            </a:extLst>
          </p:cNvPr>
          <p:cNvSpPr txBox="1"/>
          <p:nvPr/>
        </p:nvSpPr>
        <p:spPr>
          <a:xfrm>
            <a:off x="6122766" y="5334954"/>
            <a:ext cx="2644435" cy="646331"/>
          </a:xfrm>
          <a:prstGeom prst="rect">
            <a:avLst/>
          </a:prstGeom>
          <a:noFill/>
        </p:spPr>
        <p:txBody>
          <a:bodyPr wrap="square" rtlCol="0" anchor="ctr">
            <a:spAutoFit/>
          </a:bodyPr>
          <a:lstStyle/>
          <a:p>
            <a:pPr algn="ctr"/>
            <a:r>
              <a:rPr lang="en-US" sz="1400" b="1" u="sng" dirty="0"/>
              <a:t>Analysis</a:t>
            </a:r>
          </a:p>
          <a:p>
            <a:r>
              <a:rPr lang="en-US" sz="1100" dirty="0"/>
              <a:t>Just like in the 2-man concept, all Hitches appear to be the way to go.</a:t>
            </a:r>
          </a:p>
        </p:txBody>
      </p:sp>
      <p:sp>
        <p:nvSpPr>
          <p:cNvPr id="39" name="TextBox 38">
            <a:extLst>
              <a:ext uri="{FF2B5EF4-FFF2-40B4-BE49-F238E27FC236}">
                <a16:creationId xmlns:a16="http://schemas.microsoft.com/office/drawing/2014/main" id="{38ECD227-A3E7-47B3-AEA1-681A397C90A1}"/>
              </a:ext>
            </a:extLst>
          </p:cNvPr>
          <p:cNvSpPr txBox="1"/>
          <p:nvPr/>
        </p:nvSpPr>
        <p:spPr>
          <a:xfrm>
            <a:off x="3368802" y="2349157"/>
            <a:ext cx="2633786" cy="338554"/>
          </a:xfrm>
          <a:prstGeom prst="rect">
            <a:avLst/>
          </a:prstGeom>
          <a:noFill/>
        </p:spPr>
        <p:txBody>
          <a:bodyPr wrap="square" rtlCol="0">
            <a:spAutoFit/>
          </a:bodyPr>
          <a:lstStyle/>
          <a:p>
            <a:r>
              <a:rPr lang="en-US" sz="1600" b="1" u="sng" dirty="0"/>
              <a:t>Exploring other variables</a:t>
            </a:r>
          </a:p>
        </p:txBody>
      </p:sp>
      <p:sp>
        <p:nvSpPr>
          <p:cNvPr id="40" name="TextBox 39">
            <a:extLst>
              <a:ext uri="{FF2B5EF4-FFF2-40B4-BE49-F238E27FC236}">
                <a16:creationId xmlns:a16="http://schemas.microsoft.com/office/drawing/2014/main" id="{C87DD401-8523-4789-A52A-1FC186175CD3}"/>
              </a:ext>
            </a:extLst>
          </p:cNvPr>
          <p:cNvSpPr txBox="1"/>
          <p:nvPr/>
        </p:nvSpPr>
        <p:spPr>
          <a:xfrm>
            <a:off x="9526158" y="5324741"/>
            <a:ext cx="2633786" cy="338554"/>
          </a:xfrm>
          <a:prstGeom prst="rect">
            <a:avLst/>
          </a:prstGeom>
          <a:noFill/>
        </p:spPr>
        <p:txBody>
          <a:bodyPr wrap="square" rtlCol="0">
            <a:spAutoFit/>
          </a:bodyPr>
          <a:lstStyle/>
          <a:p>
            <a:r>
              <a:rPr lang="en-US" sz="1600" b="1" u="sng" dirty="0"/>
              <a:t>Exploring other variables</a:t>
            </a:r>
          </a:p>
        </p:txBody>
      </p:sp>
      <p:sp>
        <p:nvSpPr>
          <p:cNvPr id="41" name="TextBox 40">
            <a:extLst>
              <a:ext uri="{FF2B5EF4-FFF2-40B4-BE49-F238E27FC236}">
                <a16:creationId xmlns:a16="http://schemas.microsoft.com/office/drawing/2014/main" id="{77425626-A90E-45EF-BFAE-F6D58BC321FD}"/>
              </a:ext>
            </a:extLst>
          </p:cNvPr>
          <p:cNvSpPr txBox="1"/>
          <p:nvPr/>
        </p:nvSpPr>
        <p:spPr>
          <a:xfrm>
            <a:off x="9526158" y="2428349"/>
            <a:ext cx="2633786" cy="338554"/>
          </a:xfrm>
          <a:prstGeom prst="rect">
            <a:avLst/>
          </a:prstGeom>
          <a:noFill/>
        </p:spPr>
        <p:txBody>
          <a:bodyPr wrap="square" rtlCol="0">
            <a:spAutoFit/>
          </a:bodyPr>
          <a:lstStyle/>
          <a:p>
            <a:r>
              <a:rPr lang="en-US" sz="1600" b="1" u="sng" dirty="0"/>
              <a:t>Exploring other variables</a:t>
            </a:r>
          </a:p>
        </p:txBody>
      </p:sp>
      <p:sp>
        <p:nvSpPr>
          <p:cNvPr id="42" name="TextBox 41">
            <a:extLst>
              <a:ext uri="{FF2B5EF4-FFF2-40B4-BE49-F238E27FC236}">
                <a16:creationId xmlns:a16="http://schemas.microsoft.com/office/drawing/2014/main" id="{1309FCE7-4D52-4028-8DFC-FA8512258346}"/>
              </a:ext>
            </a:extLst>
          </p:cNvPr>
          <p:cNvSpPr txBox="1"/>
          <p:nvPr/>
        </p:nvSpPr>
        <p:spPr>
          <a:xfrm>
            <a:off x="3395623" y="5338467"/>
            <a:ext cx="2633786" cy="338554"/>
          </a:xfrm>
          <a:prstGeom prst="rect">
            <a:avLst/>
          </a:prstGeom>
          <a:noFill/>
        </p:spPr>
        <p:txBody>
          <a:bodyPr wrap="square" rtlCol="0">
            <a:spAutoFit/>
          </a:bodyPr>
          <a:lstStyle/>
          <a:p>
            <a:r>
              <a:rPr lang="en-US" sz="1600" b="1" u="sng" dirty="0"/>
              <a:t>Exploring other variables</a:t>
            </a:r>
          </a:p>
        </p:txBody>
      </p:sp>
      <p:pic>
        <p:nvPicPr>
          <p:cNvPr id="44" name="Picture 43" descr="Text&#10;&#10;Description automatically generated">
            <a:extLst>
              <a:ext uri="{FF2B5EF4-FFF2-40B4-BE49-F238E27FC236}">
                <a16:creationId xmlns:a16="http://schemas.microsoft.com/office/drawing/2014/main" id="{D9717091-021D-47BB-BA2D-E6FFADF8EA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66328" y="2700002"/>
            <a:ext cx="3572713" cy="389184"/>
          </a:xfrm>
          <a:prstGeom prst="rect">
            <a:avLst/>
          </a:prstGeom>
        </p:spPr>
      </p:pic>
      <p:pic>
        <p:nvPicPr>
          <p:cNvPr id="46" name="Picture 45" descr="A screenshot of a computer&#10;&#10;Description automatically generated with medium confidence">
            <a:extLst>
              <a:ext uri="{FF2B5EF4-FFF2-40B4-BE49-F238E27FC236}">
                <a16:creationId xmlns:a16="http://schemas.microsoft.com/office/drawing/2014/main" id="{5027B9AD-D295-4AD5-B591-A84710A5746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51397" y="2781637"/>
            <a:ext cx="3160520" cy="365737"/>
          </a:xfrm>
          <a:prstGeom prst="rect">
            <a:avLst/>
          </a:prstGeom>
        </p:spPr>
      </p:pic>
      <p:pic>
        <p:nvPicPr>
          <p:cNvPr id="48" name="Picture 47" descr="A screenshot of a computer&#10;&#10;Description automatically generated with medium confidence">
            <a:extLst>
              <a:ext uri="{FF2B5EF4-FFF2-40B4-BE49-F238E27FC236}">
                <a16:creationId xmlns:a16="http://schemas.microsoft.com/office/drawing/2014/main" id="{AC9F5B86-DD0D-4A43-BA27-78DAFF6AD2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82695" y="5693129"/>
            <a:ext cx="3246714" cy="367819"/>
          </a:xfrm>
          <a:prstGeom prst="rect">
            <a:avLst/>
          </a:prstGeom>
        </p:spPr>
      </p:pic>
      <p:pic>
        <p:nvPicPr>
          <p:cNvPr id="50" name="Picture 49" descr="Text&#10;&#10;Description automatically generated">
            <a:extLst>
              <a:ext uri="{FF2B5EF4-FFF2-40B4-BE49-F238E27FC236}">
                <a16:creationId xmlns:a16="http://schemas.microsoft.com/office/drawing/2014/main" id="{4018B557-093F-468D-BAC4-7B09254589C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11536" y="5676581"/>
            <a:ext cx="3313872" cy="375428"/>
          </a:xfrm>
          <a:prstGeom prst="rect">
            <a:avLst/>
          </a:prstGeom>
        </p:spPr>
      </p:pic>
    </p:spTree>
    <p:extLst>
      <p:ext uri="{BB962C8B-B14F-4D97-AF65-F5344CB8AC3E}">
        <p14:creationId xmlns:p14="http://schemas.microsoft.com/office/powerpoint/2010/main" val="415322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DFB68D2-A535-4E26-BDF8-FBA8D0A3CC9A}"/>
              </a:ext>
            </a:extLst>
          </p:cNvPr>
          <p:cNvSpPr/>
          <p:nvPr/>
        </p:nvSpPr>
        <p:spPr>
          <a:xfrm>
            <a:off x="6127626" y="389510"/>
            <a:ext cx="6018582" cy="642664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B7CF8E-379D-4E95-9B80-1960E6D7ED8F}"/>
              </a:ext>
            </a:extLst>
          </p:cNvPr>
          <p:cNvSpPr/>
          <p:nvPr/>
        </p:nvSpPr>
        <p:spPr>
          <a:xfrm>
            <a:off x="60386" y="406891"/>
            <a:ext cx="6005421" cy="6426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E6BBD-E7FD-432E-AAB0-50CE5486AA39}"/>
              </a:ext>
            </a:extLst>
          </p:cNvPr>
          <p:cNvSpPr>
            <a:spLocks noGrp="1"/>
          </p:cNvSpPr>
          <p:nvPr>
            <p:ph type="title"/>
          </p:nvPr>
        </p:nvSpPr>
        <p:spPr>
          <a:xfrm>
            <a:off x="4921955" y="-29652"/>
            <a:ext cx="2234517" cy="371475"/>
          </a:xfrm>
        </p:spPr>
        <p:txBody>
          <a:bodyPr>
            <a:noAutofit/>
          </a:bodyPr>
          <a:lstStyle/>
          <a:p>
            <a:pPr algn="ctr"/>
            <a:r>
              <a:rPr lang="en-US" sz="2000" b="1" u="sng" dirty="0">
                <a:solidFill>
                  <a:srgbClr val="FF0000"/>
                </a:solidFill>
              </a:rPr>
              <a:t>Cover 2 Man</a:t>
            </a:r>
          </a:p>
        </p:txBody>
      </p:sp>
      <p:sp>
        <p:nvSpPr>
          <p:cNvPr id="5" name="TextBox 4">
            <a:extLst>
              <a:ext uri="{FF2B5EF4-FFF2-40B4-BE49-F238E27FC236}">
                <a16:creationId xmlns:a16="http://schemas.microsoft.com/office/drawing/2014/main" id="{15100832-B39F-4B56-9E4A-81B2EBFFB2FA}"/>
              </a:ext>
            </a:extLst>
          </p:cNvPr>
          <p:cNvSpPr txBox="1"/>
          <p:nvPr/>
        </p:nvSpPr>
        <p:spPr>
          <a:xfrm>
            <a:off x="1494803" y="10239"/>
            <a:ext cx="2790826" cy="307777"/>
          </a:xfrm>
          <a:prstGeom prst="rect">
            <a:avLst/>
          </a:prstGeom>
          <a:noFill/>
        </p:spPr>
        <p:txBody>
          <a:bodyPr wrap="square">
            <a:spAutoFit/>
          </a:bodyPr>
          <a:lstStyle/>
          <a:p>
            <a:r>
              <a:rPr lang="en-US" sz="1400" b="1" u="sng" dirty="0"/>
              <a:t>Scenario 1: “Seeking High Upside”</a:t>
            </a:r>
          </a:p>
        </p:txBody>
      </p:sp>
      <p:sp>
        <p:nvSpPr>
          <p:cNvPr id="6" name="TextBox 5">
            <a:extLst>
              <a:ext uri="{FF2B5EF4-FFF2-40B4-BE49-F238E27FC236}">
                <a16:creationId xmlns:a16="http://schemas.microsoft.com/office/drawing/2014/main" id="{8F11179A-CA5D-43F4-9C61-19DCC9798EFC}"/>
              </a:ext>
            </a:extLst>
          </p:cNvPr>
          <p:cNvSpPr txBox="1"/>
          <p:nvPr/>
        </p:nvSpPr>
        <p:spPr>
          <a:xfrm>
            <a:off x="8501139" y="-6539"/>
            <a:ext cx="2702717" cy="307777"/>
          </a:xfrm>
          <a:prstGeom prst="rect">
            <a:avLst/>
          </a:prstGeom>
          <a:noFill/>
        </p:spPr>
        <p:txBody>
          <a:bodyPr wrap="square">
            <a:spAutoFit/>
          </a:bodyPr>
          <a:lstStyle/>
          <a:p>
            <a:r>
              <a:rPr lang="en-US" sz="1400" b="1" u="sng" dirty="0"/>
              <a:t>Scenario 2: “Seeking The Sticks”</a:t>
            </a:r>
          </a:p>
        </p:txBody>
      </p:sp>
      <p:sp>
        <p:nvSpPr>
          <p:cNvPr id="8" name="Frame 7">
            <a:extLst>
              <a:ext uri="{FF2B5EF4-FFF2-40B4-BE49-F238E27FC236}">
                <a16:creationId xmlns:a16="http://schemas.microsoft.com/office/drawing/2014/main" id="{58D463AB-4FF0-4D80-9328-C8109DC7A395}"/>
              </a:ext>
            </a:extLst>
          </p:cNvPr>
          <p:cNvSpPr/>
          <p:nvPr/>
        </p:nvSpPr>
        <p:spPr>
          <a:xfrm>
            <a:off x="6096000" y="347662"/>
            <a:ext cx="6096001"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612F119A-5C34-434F-928A-B59B75CBB17B}"/>
              </a:ext>
            </a:extLst>
          </p:cNvPr>
          <p:cNvSpPr/>
          <p:nvPr/>
        </p:nvSpPr>
        <p:spPr>
          <a:xfrm>
            <a:off x="1" y="347662"/>
            <a:ext cx="6095999"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9A623FDF-664F-41FD-BB60-E6BB03925274}"/>
              </a:ext>
            </a:extLst>
          </p:cNvPr>
          <p:cNvSpPr/>
          <p:nvPr/>
        </p:nvSpPr>
        <p:spPr>
          <a:xfrm>
            <a:off x="0" y="3529488"/>
            <a:ext cx="1219199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9F7D8A-A49C-4E58-AD79-DC9D3BDE1088}"/>
              </a:ext>
            </a:extLst>
          </p:cNvPr>
          <p:cNvSpPr txBox="1"/>
          <p:nvPr/>
        </p:nvSpPr>
        <p:spPr>
          <a:xfrm>
            <a:off x="789691" y="364439"/>
            <a:ext cx="1505540" cy="253916"/>
          </a:xfrm>
          <a:prstGeom prst="rect">
            <a:avLst/>
          </a:prstGeom>
          <a:noFill/>
        </p:spPr>
        <p:txBody>
          <a:bodyPr wrap="none" rtlCol="0">
            <a:spAutoFit/>
          </a:bodyPr>
          <a:lstStyle/>
          <a:p>
            <a:r>
              <a:rPr lang="en-US" sz="1050" b="1" u="sng" dirty="0"/>
              <a:t>Top Two-Man Concepts</a:t>
            </a:r>
          </a:p>
        </p:txBody>
      </p:sp>
      <p:sp>
        <p:nvSpPr>
          <p:cNvPr id="16" name="TextBox 15">
            <a:extLst>
              <a:ext uri="{FF2B5EF4-FFF2-40B4-BE49-F238E27FC236}">
                <a16:creationId xmlns:a16="http://schemas.microsoft.com/office/drawing/2014/main" id="{E48FD3C2-D580-4014-B7A4-79A90A9369DB}"/>
              </a:ext>
            </a:extLst>
          </p:cNvPr>
          <p:cNvSpPr txBox="1"/>
          <p:nvPr/>
        </p:nvSpPr>
        <p:spPr>
          <a:xfrm>
            <a:off x="4203238" y="347661"/>
            <a:ext cx="657552" cy="253916"/>
          </a:xfrm>
          <a:prstGeom prst="rect">
            <a:avLst/>
          </a:prstGeom>
          <a:noFill/>
        </p:spPr>
        <p:txBody>
          <a:bodyPr wrap="none" rtlCol="0">
            <a:spAutoFit/>
          </a:bodyPr>
          <a:lstStyle/>
          <a:p>
            <a:r>
              <a:rPr lang="en-US" sz="1050" b="1" u="sng" dirty="0"/>
              <a:t>The Play</a:t>
            </a:r>
          </a:p>
        </p:txBody>
      </p:sp>
      <p:sp>
        <p:nvSpPr>
          <p:cNvPr id="17" name="TextBox 16">
            <a:extLst>
              <a:ext uri="{FF2B5EF4-FFF2-40B4-BE49-F238E27FC236}">
                <a16:creationId xmlns:a16="http://schemas.microsoft.com/office/drawing/2014/main" id="{3EA7FC06-5ED2-462C-A214-882C0DD3BEA2}"/>
              </a:ext>
            </a:extLst>
          </p:cNvPr>
          <p:cNvSpPr txBox="1"/>
          <p:nvPr/>
        </p:nvSpPr>
        <p:spPr>
          <a:xfrm>
            <a:off x="667060" y="3629240"/>
            <a:ext cx="1587294" cy="253916"/>
          </a:xfrm>
          <a:prstGeom prst="rect">
            <a:avLst/>
          </a:prstGeom>
          <a:noFill/>
        </p:spPr>
        <p:txBody>
          <a:bodyPr wrap="none" rtlCol="0">
            <a:spAutoFit/>
          </a:bodyPr>
          <a:lstStyle/>
          <a:p>
            <a:r>
              <a:rPr lang="en-US" sz="1050" b="1" u="sng" dirty="0"/>
              <a:t>Top Three-Man Concepts</a:t>
            </a:r>
          </a:p>
        </p:txBody>
      </p:sp>
      <p:sp>
        <p:nvSpPr>
          <p:cNvPr id="18" name="TextBox 17">
            <a:extLst>
              <a:ext uri="{FF2B5EF4-FFF2-40B4-BE49-F238E27FC236}">
                <a16:creationId xmlns:a16="http://schemas.microsoft.com/office/drawing/2014/main" id="{E1D8F2D6-D353-4714-9950-EF24D8341A4A}"/>
              </a:ext>
            </a:extLst>
          </p:cNvPr>
          <p:cNvSpPr txBox="1"/>
          <p:nvPr/>
        </p:nvSpPr>
        <p:spPr>
          <a:xfrm>
            <a:off x="4141316" y="3631630"/>
            <a:ext cx="657552" cy="253916"/>
          </a:xfrm>
          <a:prstGeom prst="rect">
            <a:avLst/>
          </a:prstGeom>
          <a:noFill/>
        </p:spPr>
        <p:txBody>
          <a:bodyPr wrap="none" rtlCol="0">
            <a:spAutoFit/>
          </a:bodyPr>
          <a:lstStyle/>
          <a:p>
            <a:r>
              <a:rPr lang="en-US" sz="1050" b="1" u="sng" dirty="0"/>
              <a:t>The Play</a:t>
            </a:r>
          </a:p>
        </p:txBody>
      </p:sp>
      <p:sp>
        <p:nvSpPr>
          <p:cNvPr id="19" name="TextBox 18">
            <a:extLst>
              <a:ext uri="{FF2B5EF4-FFF2-40B4-BE49-F238E27FC236}">
                <a16:creationId xmlns:a16="http://schemas.microsoft.com/office/drawing/2014/main" id="{EDE24F22-837A-4967-B341-F79BD33407F3}"/>
              </a:ext>
            </a:extLst>
          </p:cNvPr>
          <p:cNvSpPr txBox="1"/>
          <p:nvPr/>
        </p:nvSpPr>
        <p:spPr>
          <a:xfrm>
            <a:off x="6973902" y="3588716"/>
            <a:ext cx="1587294" cy="253916"/>
          </a:xfrm>
          <a:prstGeom prst="rect">
            <a:avLst/>
          </a:prstGeom>
          <a:noFill/>
        </p:spPr>
        <p:txBody>
          <a:bodyPr wrap="none" rtlCol="0">
            <a:spAutoFit/>
          </a:bodyPr>
          <a:lstStyle/>
          <a:p>
            <a:r>
              <a:rPr lang="en-US" sz="1050" b="1" u="sng" dirty="0"/>
              <a:t>Top Three-Man Concepts</a:t>
            </a:r>
          </a:p>
        </p:txBody>
      </p:sp>
      <p:sp>
        <p:nvSpPr>
          <p:cNvPr id="20" name="TextBox 19">
            <a:extLst>
              <a:ext uri="{FF2B5EF4-FFF2-40B4-BE49-F238E27FC236}">
                <a16:creationId xmlns:a16="http://schemas.microsoft.com/office/drawing/2014/main" id="{EF088ACA-D885-4EB3-A980-A66ADA396542}"/>
              </a:ext>
            </a:extLst>
          </p:cNvPr>
          <p:cNvSpPr txBox="1"/>
          <p:nvPr/>
        </p:nvSpPr>
        <p:spPr>
          <a:xfrm>
            <a:off x="10382283" y="3590030"/>
            <a:ext cx="657552" cy="253916"/>
          </a:xfrm>
          <a:prstGeom prst="rect">
            <a:avLst/>
          </a:prstGeom>
          <a:noFill/>
        </p:spPr>
        <p:txBody>
          <a:bodyPr wrap="none" rtlCol="0">
            <a:spAutoFit/>
          </a:bodyPr>
          <a:lstStyle/>
          <a:p>
            <a:r>
              <a:rPr lang="en-US" sz="1050" b="1" u="sng" dirty="0"/>
              <a:t>The Play</a:t>
            </a:r>
          </a:p>
        </p:txBody>
      </p:sp>
      <p:sp>
        <p:nvSpPr>
          <p:cNvPr id="21" name="TextBox 20">
            <a:extLst>
              <a:ext uri="{FF2B5EF4-FFF2-40B4-BE49-F238E27FC236}">
                <a16:creationId xmlns:a16="http://schemas.microsoft.com/office/drawing/2014/main" id="{ED9F0035-55E1-4B78-8E04-88640ECF1D05}"/>
              </a:ext>
            </a:extLst>
          </p:cNvPr>
          <p:cNvSpPr txBox="1"/>
          <p:nvPr/>
        </p:nvSpPr>
        <p:spPr>
          <a:xfrm>
            <a:off x="6926722" y="332771"/>
            <a:ext cx="1505540" cy="253916"/>
          </a:xfrm>
          <a:prstGeom prst="rect">
            <a:avLst/>
          </a:prstGeom>
          <a:noFill/>
        </p:spPr>
        <p:txBody>
          <a:bodyPr wrap="none" rtlCol="0">
            <a:spAutoFit/>
          </a:bodyPr>
          <a:lstStyle/>
          <a:p>
            <a:r>
              <a:rPr lang="en-US" sz="1050" b="1" u="sng" dirty="0"/>
              <a:t>Top Two-Man Concepts</a:t>
            </a:r>
          </a:p>
        </p:txBody>
      </p:sp>
      <p:sp>
        <p:nvSpPr>
          <p:cNvPr id="22" name="TextBox 21">
            <a:extLst>
              <a:ext uri="{FF2B5EF4-FFF2-40B4-BE49-F238E27FC236}">
                <a16:creationId xmlns:a16="http://schemas.microsoft.com/office/drawing/2014/main" id="{8630B703-4709-4DED-9E87-4FF71DFD02B5}"/>
              </a:ext>
            </a:extLst>
          </p:cNvPr>
          <p:cNvSpPr txBox="1"/>
          <p:nvPr/>
        </p:nvSpPr>
        <p:spPr>
          <a:xfrm>
            <a:off x="10325024" y="351560"/>
            <a:ext cx="657552" cy="253916"/>
          </a:xfrm>
          <a:prstGeom prst="rect">
            <a:avLst/>
          </a:prstGeom>
          <a:noFill/>
        </p:spPr>
        <p:txBody>
          <a:bodyPr wrap="none" rtlCol="0">
            <a:spAutoFit/>
          </a:bodyPr>
          <a:lstStyle/>
          <a:p>
            <a:r>
              <a:rPr lang="en-US" sz="1050" b="1" u="sng" dirty="0"/>
              <a:t>The Play</a:t>
            </a:r>
          </a:p>
        </p:txBody>
      </p:sp>
      <p:pic>
        <p:nvPicPr>
          <p:cNvPr id="7" name="Picture 6" descr="A picture containing text, road, screen, scoreboard&#10;&#10;Description automatically generated">
            <a:extLst>
              <a:ext uri="{FF2B5EF4-FFF2-40B4-BE49-F238E27FC236}">
                <a16:creationId xmlns:a16="http://schemas.microsoft.com/office/drawing/2014/main" id="{266C1ABE-D476-4D22-8B0D-A497CB4FB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691" y="582349"/>
            <a:ext cx="3019602" cy="1798601"/>
          </a:xfrm>
          <a:prstGeom prst="rect">
            <a:avLst/>
          </a:prstGeom>
        </p:spPr>
      </p:pic>
      <p:pic>
        <p:nvPicPr>
          <p:cNvPr id="13" name="Picture 12" descr="A picture containing text, black, silver&#10;&#10;Description automatically generated">
            <a:extLst>
              <a:ext uri="{FF2B5EF4-FFF2-40B4-BE49-F238E27FC236}">
                <a16:creationId xmlns:a16="http://schemas.microsoft.com/office/drawing/2014/main" id="{34885561-5183-4828-855F-EEF927025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4" y="599246"/>
            <a:ext cx="2906992" cy="1781705"/>
          </a:xfrm>
          <a:prstGeom prst="rect">
            <a:avLst/>
          </a:prstGeom>
        </p:spPr>
      </p:pic>
      <p:pic>
        <p:nvPicPr>
          <p:cNvPr id="24" name="Picture 23" descr="Chart&#10;&#10;Description automatically generated">
            <a:extLst>
              <a:ext uri="{FF2B5EF4-FFF2-40B4-BE49-F238E27FC236}">
                <a16:creationId xmlns:a16="http://schemas.microsoft.com/office/drawing/2014/main" id="{C2FA5AA1-9520-4ED9-8EAE-96A944642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7065" y="586756"/>
            <a:ext cx="3083144" cy="1794196"/>
          </a:xfrm>
          <a:prstGeom prst="rect">
            <a:avLst/>
          </a:prstGeom>
        </p:spPr>
      </p:pic>
      <p:pic>
        <p:nvPicPr>
          <p:cNvPr id="27" name="Picture 26" descr="Graphical user interface&#10;&#10;Description automatically generated">
            <a:extLst>
              <a:ext uri="{FF2B5EF4-FFF2-40B4-BE49-F238E27FC236}">
                <a16:creationId xmlns:a16="http://schemas.microsoft.com/office/drawing/2014/main" id="{A759C904-2AA7-4244-8E05-B9EFA70587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9293" y="567526"/>
            <a:ext cx="2929014" cy="1813424"/>
          </a:xfrm>
          <a:prstGeom prst="rect">
            <a:avLst/>
          </a:prstGeom>
        </p:spPr>
      </p:pic>
      <p:pic>
        <p:nvPicPr>
          <p:cNvPr id="29" name="Picture 28" descr="A picture containing text, road&#10;&#10;Description automatically generated">
            <a:extLst>
              <a:ext uri="{FF2B5EF4-FFF2-40B4-BE49-F238E27FC236}">
                <a16:creationId xmlns:a16="http://schemas.microsoft.com/office/drawing/2014/main" id="{0C91E17A-0A50-4999-B1FE-0FBCA21B47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6" y="3875546"/>
            <a:ext cx="3065503" cy="1409517"/>
          </a:xfrm>
          <a:prstGeom prst="rect">
            <a:avLst/>
          </a:prstGeom>
        </p:spPr>
      </p:pic>
      <p:pic>
        <p:nvPicPr>
          <p:cNvPr id="31" name="Picture 30" descr="A picture containing text, road, screen, black&#10;&#10;Description automatically generated">
            <a:extLst>
              <a:ext uri="{FF2B5EF4-FFF2-40B4-BE49-F238E27FC236}">
                <a16:creationId xmlns:a16="http://schemas.microsoft.com/office/drawing/2014/main" id="{27DA869F-3208-42A5-8C6D-1030DC3D11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6072" y="3862777"/>
            <a:ext cx="3187175" cy="1422286"/>
          </a:xfrm>
          <a:prstGeom prst="rect">
            <a:avLst/>
          </a:prstGeom>
        </p:spPr>
      </p:pic>
      <p:pic>
        <p:nvPicPr>
          <p:cNvPr id="32" name="Picture 31" descr="A screenshot of a computer&#10;&#10;Description automatically generated with medium confidence">
            <a:extLst>
              <a:ext uri="{FF2B5EF4-FFF2-40B4-BE49-F238E27FC236}">
                <a16:creationId xmlns:a16="http://schemas.microsoft.com/office/drawing/2014/main" id="{D2CE73F1-9904-4EB0-A01A-C5B0E6B153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4917" y="3875545"/>
            <a:ext cx="2912130" cy="1409519"/>
          </a:xfrm>
          <a:prstGeom prst="rect">
            <a:avLst/>
          </a:prstGeom>
        </p:spPr>
      </p:pic>
      <p:pic>
        <p:nvPicPr>
          <p:cNvPr id="33" name="Picture 32" descr="Graphical user interface&#10;&#10;Description automatically generated with medium confidence">
            <a:extLst>
              <a:ext uri="{FF2B5EF4-FFF2-40B4-BE49-F238E27FC236}">
                <a16:creationId xmlns:a16="http://schemas.microsoft.com/office/drawing/2014/main" id="{715648EF-BD87-448C-965F-16F19C75A0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31374" y="3842632"/>
            <a:ext cx="2800240" cy="1442433"/>
          </a:xfrm>
          <a:prstGeom prst="rect">
            <a:avLst/>
          </a:prstGeom>
        </p:spPr>
      </p:pic>
      <p:sp>
        <p:nvSpPr>
          <p:cNvPr id="34" name="TextBox 33">
            <a:extLst>
              <a:ext uri="{FF2B5EF4-FFF2-40B4-BE49-F238E27FC236}">
                <a16:creationId xmlns:a16="http://schemas.microsoft.com/office/drawing/2014/main" id="{F40789AD-10F3-4A62-9B3D-DA29FC23279C}"/>
              </a:ext>
            </a:extLst>
          </p:cNvPr>
          <p:cNvSpPr txBox="1"/>
          <p:nvPr/>
        </p:nvSpPr>
        <p:spPr>
          <a:xfrm>
            <a:off x="41175" y="2383966"/>
            <a:ext cx="2361450" cy="1154162"/>
          </a:xfrm>
          <a:prstGeom prst="rect">
            <a:avLst/>
          </a:prstGeom>
          <a:noFill/>
        </p:spPr>
        <p:txBody>
          <a:bodyPr wrap="square" rtlCol="0" anchor="ctr">
            <a:spAutoFit/>
          </a:bodyPr>
          <a:lstStyle/>
          <a:p>
            <a:pPr algn="ctr"/>
            <a:r>
              <a:rPr lang="en-US" sz="1400" b="1" u="sng" dirty="0"/>
              <a:t>Analysis</a:t>
            </a:r>
          </a:p>
          <a:p>
            <a:r>
              <a:rPr lang="en-US" sz="1100" dirty="0"/>
              <a:t>The dual slot seam routes appear optimal here – even in different variations. The Deepcross + Go is a close second.</a:t>
            </a:r>
          </a:p>
          <a:p>
            <a:endParaRPr lang="en-US" sz="1100" dirty="0"/>
          </a:p>
        </p:txBody>
      </p:sp>
      <p:sp>
        <p:nvSpPr>
          <p:cNvPr id="35" name="TextBox 34">
            <a:extLst>
              <a:ext uri="{FF2B5EF4-FFF2-40B4-BE49-F238E27FC236}">
                <a16:creationId xmlns:a16="http://schemas.microsoft.com/office/drawing/2014/main" id="{E8115988-0D15-4003-B840-971D472C59CB}"/>
              </a:ext>
            </a:extLst>
          </p:cNvPr>
          <p:cNvSpPr txBox="1"/>
          <p:nvPr/>
        </p:nvSpPr>
        <p:spPr>
          <a:xfrm>
            <a:off x="60074" y="5286957"/>
            <a:ext cx="2582029" cy="984885"/>
          </a:xfrm>
          <a:prstGeom prst="rect">
            <a:avLst/>
          </a:prstGeom>
          <a:noFill/>
        </p:spPr>
        <p:txBody>
          <a:bodyPr wrap="square" rtlCol="0" anchor="ctr">
            <a:spAutoFit/>
          </a:bodyPr>
          <a:lstStyle/>
          <a:p>
            <a:pPr algn="ctr"/>
            <a:r>
              <a:rPr lang="en-US" sz="1400" b="1" u="sng" dirty="0"/>
              <a:t>Analysis</a:t>
            </a:r>
          </a:p>
          <a:p>
            <a:r>
              <a:rPr lang="en-US" sz="1100" dirty="0"/>
              <a:t>The Deep Cross + double Go again – the Go routes will occupy both safeties and allow the Deepcross plenty of room to work with.</a:t>
            </a:r>
          </a:p>
        </p:txBody>
      </p:sp>
      <p:sp>
        <p:nvSpPr>
          <p:cNvPr id="36" name="TextBox 35">
            <a:extLst>
              <a:ext uri="{FF2B5EF4-FFF2-40B4-BE49-F238E27FC236}">
                <a16:creationId xmlns:a16="http://schemas.microsoft.com/office/drawing/2014/main" id="{7D1E7D07-318A-40F0-BDD8-471BBDDF9FE4}"/>
              </a:ext>
            </a:extLst>
          </p:cNvPr>
          <p:cNvSpPr txBox="1"/>
          <p:nvPr/>
        </p:nvSpPr>
        <p:spPr>
          <a:xfrm>
            <a:off x="6277313" y="2428807"/>
            <a:ext cx="2154949" cy="646331"/>
          </a:xfrm>
          <a:prstGeom prst="rect">
            <a:avLst/>
          </a:prstGeom>
          <a:noFill/>
        </p:spPr>
        <p:txBody>
          <a:bodyPr wrap="square" rtlCol="0" anchor="ctr">
            <a:spAutoFit/>
          </a:bodyPr>
          <a:lstStyle/>
          <a:p>
            <a:pPr algn="ctr"/>
            <a:r>
              <a:rPr lang="en-US" sz="1400" b="1" u="sng" dirty="0"/>
              <a:t>Analysis</a:t>
            </a:r>
          </a:p>
          <a:p>
            <a:r>
              <a:rPr lang="en-US" sz="1100" dirty="0"/>
              <a:t>The double Hitches again – find those open zones.</a:t>
            </a:r>
          </a:p>
        </p:txBody>
      </p:sp>
      <p:sp>
        <p:nvSpPr>
          <p:cNvPr id="37" name="TextBox 36">
            <a:extLst>
              <a:ext uri="{FF2B5EF4-FFF2-40B4-BE49-F238E27FC236}">
                <a16:creationId xmlns:a16="http://schemas.microsoft.com/office/drawing/2014/main" id="{FB50C713-B01F-4D44-A567-61CEF3173813}"/>
              </a:ext>
            </a:extLst>
          </p:cNvPr>
          <p:cNvSpPr txBox="1"/>
          <p:nvPr/>
        </p:nvSpPr>
        <p:spPr>
          <a:xfrm>
            <a:off x="6211199" y="5296043"/>
            <a:ext cx="2584681" cy="984885"/>
          </a:xfrm>
          <a:prstGeom prst="rect">
            <a:avLst/>
          </a:prstGeom>
          <a:noFill/>
        </p:spPr>
        <p:txBody>
          <a:bodyPr wrap="square" rtlCol="0" anchor="ctr">
            <a:spAutoFit/>
          </a:bodyPr>
          <a:lstStyle/>
          <a:p>
            <a:pPr algn="ctr"/>
            <a:r>
              <a:rPr lang="en-US" sz="1400" b="1" u="sng" dirty="0"/>
              <a:t>Analysis</a:t>
            </a:r>
          </a:p>
          <a:p>
            <a:r>
              <a:rPr lang="en-US" sz="1100" dirty="0"/>
              <a:t>All these Hitch routes from the slot being optimal for short yardage is interesting – would love more data to explore this further.</a:t>
            </a:r>
          </a:p>
        </p:txBody>
      </p:sp>
      <p:sp>
        <p:nvSpPr>
          <p:cNvPr id="38" name="TextBox 37">
            <a:extLst>
              <a:ext uri="{FF2B5EF4-FFF2-40B4-BE49-F238E27FC236}">
                <a16:creationId xmlns:a16="http://schemas.microsoft.com/office/drawing/2014/main" id="{C47263FD-6BD0-4024-99D4-66933760B26B}"/>
              </a:ext>
            </a:extLst>
          </p:cNvPr>
          <p:cNvSpPr txBox="1"/>
          <p:nvPr/>
        </p:nvSpPr>
        <p:spPr>
          <a:xfrm>
            <a:off x="3371481" y="2359280"/>
            <a:ext cx="2633786" cy="338554"/>
          </a:xfrm>
          <a:prstGeom prst="rect">
            <a:avLst/>
          </a:prstGeom>
          <a:noFill/>
        </p:spPr>
        <p:txBody>
          <a:bodyPr wrap="square" rtlCol="0">
            <a:spAutoFit/>
          </a:bodyPr>
          <a:lstStyle/>
          <a:p>
            <a:r>
              <a:rPr lang="en-US" sz="1600" b="1" u="sng" dirty="0"/>
              <a:t>Exploring other variables</a:t>
            </a:r>
          </a:p>
        </p:txBody>
      </p:sp>
      <p:sp>
        <p:nvSpPr>
          <p:cNvPr id="39" name="TextBox 38">
            <a:extLst>
              <a:ext uri="{FF2B5EF4-FFF2-40B4-BE49-F238E27FC236}">
                <a16:creationId xmlns:a16="http://schemas.microsoft.com/office/drawing/2014/main" id="{D8021E03-8316-4CCB-A16D-C12922E33911}"/>
              </a:ext>
            </a:extLst>
          </p:cNvPr>
          <p:cNvSpPr txBox="1"/>
          <p:nvPr/>
        </p:nvSpPr>
        <p:spPr>
          <a:xfrm>
            <a:off x="9467480" y="2405078"/>
            <a:ext cx="2633786" cy="338554"/>
          </a:xfrm>
          <a:prstGeom prst="rect">
            <a:avLst/>
          </a:prstGeom>
          <a:noFill/>
        </p:spPr>
        <p:txBody>
          <a:bodyPr wrap="square" rtlCol="0">
            <a:spAutoFit/>
          </a:bodyPr>
          <a:lstStyle/>
          <a:p>
            <a:r>
              <a:rPr lang="en-US" sz="1600" b="1" u="sng" dirty="0"/>
              <a:t>Exploring other variables</a:t>
            </a:r>
          </a:p>
        </p:txBody>
      </p:sp>
      <p:sp>
        <p:nvSpPr>
          <p:cNvPr id="40" name="TextBox 39">
            <a:extLst>
              <a:ext uri="{FF2B5EF4-FFF2-40B4-BE49-F238E27FC236}">
                <a16:creationId xmlns:a16="http://schemas.microsoft.com/office/drawing/2014/main" id="{DB9FA49E-DFF6-4E69-890F-5530F780F919}"/>
              </a:ext>
            </a:extLst>
          </p:cNvPr>
          <p:cNvSpPr txBox="1"/>
          <p:nvPr/>
        </p:nvSpPr>
        <p:spPr>
          <a:xfrm>
            <a:off x="9467480" y="5314710"/>
            <a:ext cx="2633786" cy="338554"/>
          </a:xfrm>
          <a:prstGeom prst="rect">
            <a:avLst/>
          </a:prstGeom>
          <a:noFill/>
        </p:spPr>
        <p:txBody>
          <a:bodyPr wrap="square" rtlCol="0">
            <a:spAutoFit/>
          </a:bodyPr>
          <a:lstStyle/>
          <a:p>
            <a:r>
              <a:rPr lang="en-US" sz="1600" b="1" u="sng" dirty="0"/>
              <a:t>Exploring other variables</a:t>
            </a:r>
          </a:p>
        </p:txBody>
      </p:sp>
      <p:sp>
        <p:nvSpPr>
          <p:cNvPr id="41" name="TextBox 40">
            <a:extLst>
              <a:ext uri="{FF2B5EF4-FFF2-40B4-BE49-F238E27FC236}">
                <a16:creationId xmlns:a16="http://schemas.microsoft.com/office/drawing/2014/main" id="{168B94EC-A207-4729-AF25-236CEAC9F32C}"/>
              </a:ext>
            </a:extLst>
          </p:cNvPr>
          <p:cNvSpPr txBox="1"/>
          <p:nvPr/>
        </p:nvSpPr>
        <p:spPr>
          <a:xfrm>
            <a:off x="3371481" y="5314710"/>
            <a:ext cx="2633786" cy="338554"/>
          </a:xfrm>
          <a:prstGeom prst="rect">
            <a:avLst/>
          </a:prstGeom>
          <a:noFill/>
        </p:spPr>
        <p:txBody>
          <a:bodyPr wrap="square" rtlCol="0">
            <a:spAutoFit/>
          </a:bodyPr>
          <a:lstStyle/>
          <a:p>
            <a:r>
              <a:rPr lang="en-US" sz="1600" b="1" u="sng" dirty="0"/>
              <a:t>Exploring other variables</a:t>
            </a:r>
          </a:p>
        </p:txBody>
      </p:sp>
      <p:pic>
        <p:nvPicPr>
          <p:cNvPr id="43" name="Picture 42" descr="Graphical user interface&#10;&#10;Description automatically generated">
            <a:extLst>
              <a:ext uri="{FF2B5EF4-FFF2-40B4-BE49-F238E27FC236}">
                <a16:creationId xmlns:a16="http://schemas.microsoft.com/office/drawing/2014/main" id="{E1DB7F7C-77CE-4686-A3CA-DDEC05AA2C2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16161" y="2745564"/>
            <a:ext cx="3402146" cy="382098"/>
          </a:xfrm>
          <a:prstGeom prst="rect">
            <a:avLst/>
          </a:prstGeom>
        </p:spPr>
      </p:pic>
      <p:pic>
        <p:nvPicPr>
          <p:cNvPr id="45" name="Picture 44" descr="A screenshot of a computer&#10;&#10;Description automatically generated with medium confidence">
            <a:extLst>
              <a:ext uri="{FF2B5EF4-FFF2-40B4-BE49-F238E27FC236}">
                <a16:creationId xmlns:a16="http://schemas.microsoft.com/office/drawing/2014/main" id="{F299A128-22B3-49C0-BF60-991A4F69D2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02626" y="2697834"/>
            <a:ext cx="3636572" cy="397874"/>
          </a:xfrm>
          <a:prstGeom prst="rect">
            <a:avLst/>
          </a:prstGeom>
        </p:spPr>
      </p:pic>
      <p:pic>
        <p:nvPicPr>
          <p:cNvPr id="47" name="Picture 46">
            <a:extLst>
              <a:ext uri="{FF2B5EF4-FFF2-40B4-BE49-F238E27FC236}">
                <a16:creationId xmlns:a16="http://schemas.microsoft.com/office/drawing/2014/main" id="{145EB0C3-1FF7-4BD4-8F58-26878FEDAE3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27506" y="5668087"/>
            <a:ext cx="3290801" cy="352073"/>
          </a:xfrm>
          <a:prstGeom prst="rect">
            <a:avLst/>
          </a:prstGeom>
        </p:spPr>
      </p:pic>
      <p:pic>
        <p:nvPicPr>
          <p:cNvPr id="49" name="Picture 48" descr="Text&#10;&#10;Description automatically generated with medium confidence">
            <a:extLst>
              <a:ext uri="{FF2B5EF4-FFF2-40B4-BE49-F238E27FC236}">
                <a16:creationId xmlns:a16="http://schemas.microsoft.com/office/drawing/2014/main" id="{A3A40F68-425F-4A0E-817C-D34152871A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53114" y="5646633"/>
            <a:ext cx="3397095" cy="382357"/>
          </a:xfrm>
          <a:prstGeom prst="rect">
            <a:avLst/>
          </a:prstGeom>
        </p:spPr>
      </p:pic>
    </p:spTree>
    <p:extLst>
      <p:ext uri="{BB962C8B-B14F-4D97-AF65-F5344CB8AC3E}">
        <p14:creationId xmlns:p14="http://schemas.microsoft.com/office/powerpoint/2010/main" val="135259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DFB68D2-A535-4E26-BDF8-FBA8D0A3CC9A}"/>
              </a:ext>
            </a:extLst>
          </p:cNvPr>
          <p:cNvSpPr/>
          <p:nvPr/>
        </p:nvSpPr>
        <p:spPr>
          <a:xfrm>
            <a:off x="6134582" y="389510"/>
            <a:ext cx="6028529" cy="642664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B7CF8E-379D-4E95-9B80-1960E6D7ED8F}"/>
              </a:ext>
            </a:extLst>
          </p:cNvPr>
          <p:cNvSpPr/>
          <p:nvPr/>
        </p:nvSpPr>
        <p:spPr>
          <a:xfrm>
            <a:off x="51997" y="406891"/>
            <a:ext cx="6005421" cy="6426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E6BBD-E7FD-432E-AAB0-50CE5486AA39}"/>
              </a:ext>
            </a:extLst>
          </p:cNvPr>
          <p:cNvSpPr>
            <a:spLocks noGrp="1"/>
          </p:cNvSpPr>
          <p:nvPr>
            <p:ph type="title"/>
          </p:nvPr>
        </p:nvSpPr>
        <p:spPr>
          <a:xfrm>
            <a:off x="4658173" y="-12534"/>
            <a:ext cx="2980374" cy="371475"/>
          </a:xfrm>
        </p:spPr>
        <p:txBody>
          <a:bodyPr>
            <a:noAutofit/>
          </a:bodyPr>
          <a:lstStyle/>
          <a:p>
            <a:pPr algn="ctr"/>
            <a:r>
              <a:rPr lang="en-US" sz="2000" b="1" u="sng" dirty="0">
                <a:solidFill>
                  <a:srgbClr val="FF0000"/>
                </a:solidFill>
              </a:rPr>
              <a:t>Cover 3 + Tampa 2</a:t>
            </a:r>
          </a:p>
        </p:txBody>
      </p:sp>
      <p:sp>
        <p:nvSpPr>
          <p:cNvPr id="5" name="TextBox 4">
            <a:extLst>
              <a:ext uri="{FF2B5EF4-FFF2-40B4-BE49-F238E27FC236}">
                <a16:creationId xmlns:a16="http://schemas.microsoft.com/office/drawing/2014/main" id="{15100832-B39F-4B56-9E4A-81B2EBFFB2FA}"/>
              </a:ext>
            </a:extLst>
          </p:cNvPr>
          <p:cNvSpPr txBox="1"/>
          <p:nvPr/>
        </p:nvSpPr>
        <p:spPr>
          <a:xfrm>
            <a:off x="1494803" y="10239"/>
            <a:ext cx="2790826" cy="307777"/>
          </a:xfrm>
          <a:prstGeom prst="rect">
            <a:avLst/>
          </a:prstGeom>
          <a:noFill/>
        </p:spPr>
        <p:txBody>
          <a:bodyPr wrap="square">
            <a:spAutoFit/>
          </a:bodyPr>
          <a:lstStyle/>
          <a:p>
            <a:r>
              <a:rPr lang="en-US" sz="1400" b="1" u="sng" dirty="0"/>
              <a:t>Scenario 1: “Seeking High Upside”</a:t>
            </a:r>
          </a:p>
        </p:txBody>
      </p:sp>
      <p:sp>
        <p:nvSpPr>
          <p:cNvPr id="6" name="TextBox 5">
            <a:extLst>
              <a:ext uri="{FF2B5EF4-FFF2-40B4-BE49-F238E27FC236}">
                <a16:creationId xmlns:a16="http://schemas.microsoft.com/office/drawing/2014/main" id="{8F11179A-CA5D-43F4-9C61-19DCC9798EFC}"/>
              </a:ext>
            </a:extLst>
          </p:cNvPr>
          <p:cNvSpPr txBox="1"/>
          <p:nvPr/>
        </p:nvSpPr>
        <p:spPr>
          <a:xfrm>
            <a:off x="8501139" y="-6539"/>
            <a:ext cx="2702717" cy="307777"/>
          </a:xfrm>
          <a:prstGeom prst="rect">
            <a:avLst/>
          </a:prstGeom>
          <a:noFill/>
        </p:spPr>
        <p:txBody>
          <a:bodyPr wrap="square">
            <a:spAutoFit/>
          </a:bodyPr>
          <a:lstStyle/>
          <a:p>
            <a:r>
              <a:rPr lang="en-US" sz="1400" b="1" u="sng" dirty="0"/>
              <a:t>Scenario 2: “Seeking The Sticks”</a:t>
            </a:r>
          </a:p>
        </p:txBody>
      </p:sp>
      <p:sp>
        <p:nvSpPr>
          <p:cNvPr id="8" name="Frame 7">
            <a:extLst>
              <a:ext uri="{FF2B5EF4-FFF2-40B4-BE49-F238E27FC236}">
                <a16:creationId xmlns:a16="http://schemas.microsoft.com/office/drawing/2014/main" id="{58D463AB-4FF0-4D80-9328-C8109DC7A395}"/>
              </a:ext>
            </a:extLst>
          </p:cNvPr>
          <p:cNvSpPr/>
          <p:nvPr/>
        </p:nvSpPr>
        <p:spPr>
          <a:xfrm>
            <a:off x="6096000" y="347662"/>
            <a:ext cx="6096001"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612F119A-5C34-434F-928A-B59B75CBB17B}"/>
              </a:ext>
            </a:extLst>
          </p:cNvPr>
          <p:cNvSpPr/>
          <p:nvPr/>
        </p:nvSpPr>
        <p:spPr>
          <a:xfrm>
            <a:off x="1" y="347662"/>
            <a:ext cx="6095999" cy="6510338"/>
          </a:xfrm>
          <a:prstGeom prst="frame">
            <a:avLst>
              <a:gd name="adj1" fmla="val 96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9A623FDF-664F-41FD-BB60-E6BB03925274}"/>
              </a:ext>
            </a:extLst>
          </p:cNvPr>
          <p:cNvSpPr/>
          <p:nvPr/>
        </p:nvSpPr>
        <p:spPr>
          <a:xfrm>
            <a:off x="0" y="3529488"/>
            <a:ext cx="1219199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9F7D8A-A49C-4E58-AD79-DC9D3BDE1088}"/>
              </a:ext>
            </a:extLst>
          </p:cNvPr>
          <p:cNvSpPr txBox="1"/>
          <p:nvPr/>
        </p:nvSpPr>
        <p:spPr>
          <a:xfrm>
            <a:off x="762185" y="389510"/>
            <a:ext cx="1505540" cy="253916"/>
          </a:xfrm>
          <a:prstGeom prst="rect">
            <a:avLst/>
          </a:prstGeom>
          <a:noFill/>
        </p:spPr>
        <p:txBody>
          <a:bodyPr wrap="none" rtlCol="0">
            <a:spAutoFit/>
          </a:bodyPr>
          <a:lstStyle/>
          <a:p>
            <a:r>
              <a:rPr lang="en-US" sz="1050" b="1" u="sng" dirty="0"/>
              <a:t>Top Two-Man Concepts</a:t>
            </a:r>
          </a:p>
        </p:txBody>
      </p:sp>
      <p:sp>
        <p:nvSpPr>
          <p:cNvPr id="16" name="TextBox 15">
            <a:extLst>
              <a:ext uri="{FF2B5EF4-FFF2-40B4-BE49-F238E27FC236}">
                <a16:creationId xmlns:a16="http://schemas.microsoft.com/office/drawing/2014/main" id="{E48FD3C2-D580-4014-B7A4-79A90A9369DB}"/>
              </a:ext>
            </a:extLst>
          </p:cNvPr>
          <p:cNvSpPr txBox="1"/>
          <p:nvPr/>
        </p:nvSpPr>
        <p:spPr>
          <a:xfrm>
            <a:off x="4329397" y="366703"/>
            <a:ext cx="657552" cy="253916"/>
          </a:xfrm>
          <a:prstGeom prst="rect">
            <a:avLst/>
          </a:prstGeom>
          <a:noFill/>
        </p:spPr>
        <p:txBody>
          <a:bodyPr wrap="none" rtlCol="0">
            <a:spAutoFit/>
          </a:bodyPr>
          <a:lstStyle/>
          <a:p>
            <a:r>
              <a:rPr lang="en-US" sz="1050" b="1" u="sng" dirty="0"/>
              <a:t>The Play</a:t>
            </a:r>
          </a:p>
        </p:txBody>
      </p:sp>
      <p:sp>
        <p:nvSpPr>
          <p:cNvPr id="17" name="TextBox 16">
            <a:extLst>
              <a:ext uri="{FF2B5EF4-FFF2-40B4-BE49-F238E27FC236}">
                <a16:creationId xmlns:a16="http://schemas.microsoft.com/office/drawing/2014/main" id="{3EA7FC06-5ED2-462C-A214-882C0DD3BEA2}"/>
              </a:ext>
            </a:extLst>
          </p:cNvPr>
          <p:cNvSpPr txBox="1"/>
          <p:nvPr/>
        </p:nvSpPr>
        <p:spPr>
          <a:xfrm>
            <a:off x="746543" y="3598418"/>
            <a:ext cx="1587294" cy="253916"/>
          </a:xfrm>
          <a:prstGeom prst="rect">
            <a:avLst/>
          </a:prstGeom>
          <a:noFill/>
        </p:spPr>
        <p:txBody>
          <a:bodyPr wrap="none" rtlCol="0">
            <a:spAutoFit/>
          </a:bodyPr>
          <a:lstStyle/>
          <a:p>
            <a:r>
              <a:rPr lang="en-US" sz="1050" b="1" u="sng" dirty="0"/>
              <a:t>Top Three-Man Concepts</a:t>
            </a:r>
          </a:p>
        </p:txBody>
      </p:sp>
      <p:sp>
        <p:nvSpPr>
          <p:cNvPr id="18" name="TextBox 17">
            <a:extLst>
              <a:ext uri="{FF2B5EF4-FFF2-40B4-BE49-F238E27FC236}">
                <a16:creationId xmlns:a16="http://schemas.microsoft.com/office/drawing/2014/main" id="{E1D8F2D6-D353-4714-9950-EF24D8341A4A}"/>
              </a:ext>
            </a:extLst>
          </p:cNvPr>
          <p:cNvSpPr txBox="1"/>
          <p:nvPr/>
        </p:nvSpPr>
        <p:spPr>
          <a:xfrm>
            <a:off x="4353682" y="3631630"/>
            <a:ext cx="657552" cy="253916"/>
          </a:xfrm>
          <a:prstGeom prst="rect">
            <a:avLst/>
          </a:prstGeom>
          <a:noFill/>
        </p:spPr>
        <p:txBody>
          <a:bodyPr wrap="none" rtlCol="0">
            <a:spAutoFit/>
          </a:bodyPr>
          <a:lstStyle/>
          <a:p>
            <a:r>
              <a:rPr lang="en-US" sz="1050" b="1" u="sng" dirty="0"/>
              <a:t>The Play</a:t>
            </a:r>
          </a:p>
        </p:txBody>
      </p:sp>
      <p:sp>
        <p:nvSpPr>
          <p:cNvPr id="19" name="TextBox 18">
            <a:extLst>
              <a:ext uri="{FF2B5EF4-FFF2-40B4-BE49-F238E27FC236}">
                <a16:creationId xmlns:a16="http://schemas.microsoft.com/office/drawing/2014/main" id="{EDE24F22-837A-4967-B341-F79BD33407F3}"/>
              </a:ext>
            </a:extLst>
          </p:cNvPr>
          <p:cNvSpPr txBox="1"/>
          <p:nvPr/>
        </p:nvSpPr>
        <p:spPr>
          <a:xfrm>
            <a:off x="6981855" y="3596181"/>
            <a:ext cx="1587294" cy="253916"/>
          </a:xfrm>
          <a:prstGeom prst="rect">
            <a:avLst/>
          </a:prstGeom>
          <a:noFill/>
        </p:spPr>
        <p:txBody>
          <a:bodyPr wrap="none" rtlCol="0">
            <a:spAutoFit/>
          </a:bodyPr>
          <a:lstStyle/>
          <a:p>
            <a:r>
              <a:rPr lang="en-US" sz="1050" b="1" u="sng" dirty="0"/>
              <a:t>Top Three-Man Concepts</a:t>
            </a:r>
          </a:p>
        </p:txBody>
      </p:sp>
      <p:sp>
        <p:nvSpPr>
          <p:cNvPr id="20" name="TextBox 19">
            <a:extLst>
              <a:ext uri="{FF2B5EF4-FFF2-40B4-BE49-F238E27FC236}">
                <a16:creationId xmlns:a16="http://schemas.microsoft.com/office/drawing/2014/main" id="{EF088ACA-D885-4EB3-A980-A66ADA396542}"/>
              </a:ext>
            </a:extLst>
          </p:cNvPr>
          <p:cNvSpPr txBox="1"/>
          <p:nvPr/>
        </p:nvSpPr>
        <p:spPr>
          <a:xfrm>
            <a:off x="10433420" y="3613417"/>
            <a:ext cx="657552" cy="253916"/>
          </a:xfrm>
          <a:prstGeom prst="rect">
            <a:avLst/>
          </a:prstGeom>
          <a:noFill/>
        </p:spPr>
        <p:txBody>
          <a:bodyPr wrap="none" rtlCol="0">
            <a:spAutoFit/>
          </a:bodyPr>
          <a:lstStyle/>
          <a:p>
            <a:r>
              <a:rPr lang="en-US" sz="1050" b="1" u="sng" dirty="0"/>
              <a:t>The Play</a:t>
            </a:r>
          </a:p>
        </p:txBody>
      </p:sp>
      <p:sp>
        <p:nvSpPr>
          <p:cNvPr id="21" name="TextBox 20">
            <a:extLst>
              <a:ext uri="{FF2B5EF4-FFF2-40B4-BE49-F238E27FC236}">
                <a16:creationId xmlns:a16="http://schemas.microsoft.com/office/drawing/2014/main" id="{ED9F0035-55E1-4B78-8E04-88640ECF1D05}"/>
              </a:ext>
            </a:extLst>
          </p:cNvPr>
          <p:cNvSpPr txBox="1"/>
          <p:nvPr/>
        </p:nvSpPr>
        <p:spPr>
          <a:xfrm>
            <a:off x="6906403" y="359277"/>
            <a:ext cx="1505540" cy="253916"/>
          </a:xfrm>
          <a:prstGeom prst="rect">
            <a:avLst/>
          </a:prstGeom>
          <a:noFill/>
        </p:spPr>
        <p:txBody>
          <a:bodyPr wrap="none" rtlCol="0">
            <a:spAutoFit/>
          </a:bodyPr>
          <a:lstStyle/>
          <a:p>
            <a:r>
              <a:rPr lang="en-US" sz="1050" b="1" u="sng" dirty="0"/>
              <a:t>Top Two-Man Concepts</a:t>
            </a:r>
          </a:p>
        </p:txBody>
      </p:sp>
      <p:sp>
        <p:nvSpPr>
          <p:cNvPr id="22" name="TextBox 21">
            <a:extLst>
              <a:ext uri="{FF2B5EF4-FFF2-40B4-BE49-F238E27FC236}">
                <a16:creationId xmlns:a16="http://schemas.microsoft.com/office/drawing/2014/main" id="{8630B703-4709-4DED-9E87-4FF71DFD02B5}"/>
              </a:ext>
            </a:extLst>
          </p:cNvPr>
          <p:cNvSpPr txBox="1"/>
          <p:nvPr/>
        </p:nvSpPr>
        <p:spPr>
          <a:xfrm>
            <a:off x="10304270" y="372474"/>
            <a:ext cx="657552" cy="253916"/>
          </a:xfrm>
          <a:prstGeom prst="rect">
            <a:avLst/>
          </a:prstGeom>
          <a:noFill/>
        </p:spPr>
        <p:txBody>
          <a:bodyPr wrap="none" rtlCol="0">
            <a:spAutoFit/>
          </a:bodyPr>
          <a:lstStyle/>
          <a:p>
            <a:r>
              <a:rPr lang="en-US" sz="1050" b="1" u="sng" dirty="0"/>
              <a:t>The Play</a:t>
            </a:r>
          </a:p>
        </p:txBody>
      </p:sp>
      <p:pic>
        <p:nvPicPr>
          <p:cNvPr id="4" name="Picture 3" descr="A picture containing text, road, monitor, screen&#10;&#10;Description automatically generated">
            <a:extLst>
              <a:ext uri="{FF2B5EF4-FFF2-40B4-BE49-F238E27FC236}">
                <a16:creationId xmlns:a16="http://schemas.microsoft.com/office/drawing/2014/main" id="{3AB84B36-6434-4DA4-B1CF-C8F574B0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 y="618356"/>
            <a:ext cx="3061808" cy="1761782"/>
          </a:xfrm>
          <a:prstGeom prst="rect">
            <a:avLst/>
          </a:prstGeom>
        </p:spPr>
      </p:pic>
      <p:pic>
        <p:nvPicPr>
          <p:cNvPr id="11" name="Picture 10" descr="A picture containing text, road, screen, plaque&#10;&#10;Description automatically generated">
            <a:extLst>
              <a:ext uri="{FF2B5EF4-FFF2-40B4-BE49-F238E27FC236}">
                <a16:creationId xmlns:a16="http://schemas.microsoft.com/office/drawing/2014/main" id="{9BB2A05A-80F2-4325-8C00-40FCD37D9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7692" y="605329"/>
            <a:ext cx="2986308" cy="1774473"/>
          </a:xfrm>
          <a:prstGeom prst="rect">
            <a:avLst/>
          </a:prstGeom>
        </p:spPr>
      </p:pic>
      <p:pic>
        <p:nvPicPr>
          <p:cNvPr id="24" name="Picture 23" descr="A picture containing text, green&#10;&#10;Description automatically generated">
            <a:extLst>
              <a:ext uri="{FF2B5EF4-FFF2-40B4-BE49-F238E27FC236}">
                <a16:creationId xmlns:a16="http://schemas.microsoft.com/office/drawing/2014/main" id="{B432A0B2-1A53-4C61-9FA8-FA2555725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3805" y="633178"/>
            <a:ext cx="2923504" cy="1746624"/>
          </a:xfrm>
          <a:prstGeom prst="rect">
            <a:avLst/>
          </a:prstGeom>
        </p:spPr>
      </p:pic>
      <p:pic>
        <p:nvPicPr>
          <p:cNvPr id="27" name="Picture 26" descr="Graphical user interface&#10;&#10;Description automatically generated">
            <a:extLst>
              <a:ext uri="{FF2B5EF4-FFF2-40B4-BE49-F238E27FC236}">
                <a16:creationId xmlns:a16="http://schemas.microsoft.com/office/drawing/2014/main" id="{FBF54CA3-7F9A-40A7-8677-3F47493BBD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0" y="601578"/>
            <a:ext cx="2978092" cy="1782331"/>
          </a:xfrm>
          <a:prstGeom prst="rect">
            <a:avLst/>
          </a:prstGeom>
        </p:spPr>
      </p:pic>
      <p:pic>
        <p:nvPicPr>
          <p:cNvPr id="29" name="Picture 28" descr="A picture containing text, road, black, screen&#10;&#10;Description automatically generated">
            <a:extLst>
              <a:ext uri="{FF2B5EF4-FFF2-40B4-BE49-F238E27FC236}">
                <a16:creationId xmlns:a16="http://schemas.microsoft.com/office/drawing/2014/main" id="{7CE83F43-40DD-482C-AE7B-E45F5BCAE5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1247" y="3885546"/>
            <a:ext cx="3220066" cy="1449852"/>
          </a:xfrm>
          <a:prstGeom prst="rect">
            <a:avLst/>
          </a:prstGeom>
        </p:spPr>
      </p:pic>
      <p:pic>
        <p:nvPicPr>
          <p:cNvPr id="31" name="Picture 30" descr="Table&#10;&#10;Description automatically generated">
            <a:extLst>
              <a:ext uri="{FF2B5EF4-FFF2-40B4-BE49-F238E27FC236}">
                <a16:creationId xmlns:a16="http://schemas.microsoft.com/office/drawing/2014/main" id="{661464AA-B96B-4A31-95D9-01BF4B5FCB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22" y="3875547"/>
            <a:ext cx="3082478" cy="1459850"/>
          </a:xfrm>
          <a:prstGeom prst="rect">
            <a:avLst/>
          </a:prstGeom>
        </p:spPr>
      </p:pic>
      <p:pic>
        <p:nvPicPr>
          <p:cNvPr id="33" name="Picture 32" descr="Graphical user interface&#10;&#10;Description automatically generated with medium confidence">
            <a:extLst>
              <a:ext uri="{FF2B5EF4-FFF2-40B4-BE49-F238E27FC236}">
                <a16:creationId xmlns:a16="http://schemas.microsoft.com/office/drawing/2014/main" id="{6115516D-740A-453C-8DD5-60AAEA1C4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81313" y="3875547"/>
            <a:ext cx="2761767" cy="1459851"/>
          </a:xfrm>
          <a:prstGeom prst="rect">
            <a:avLst/>
          </a:prstGeom>
        </p:spPr>
      </p:pic>
      <p:pic>
        <p:nvPicPr>
          <p:cNvPr id="38" name="Picture 37" descr="A screenshot of a computer&#10;&#10;Description automatically generated with medium confidence">
            <a:extLst>
              <a:ext uri="{FF2B5EF4-FFF2-40B4-BE49-F238E27FC236}">
                <a16:creationId xmlns:a16="http://schemas.microsoft.com/office/drawing/2014/main" id="{FA4A4FA4-3F98-421D-8CB1-0C99ADDC50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29998" y="3875546"/>
            <a:ext cx="2907311" cy="1459851"/>
          </a:xfrm>
          <a:prstGeom prst="rect">
            <a:avLst/>
          </a:prstGeom>
        </p:spPr>
      </p:pic>
      <p:sp>
        <p:nvSpPr>
          <p:cNvPr id="39" name="TextBox 38">
            <a:extLst>
              <a:ext uri="{FF2B5EF4-FFF2-40B4-BE49-F238E27FC236}">
                <a16:creationId xmlns:a16="http://schemas.microsoft.com/office/drawing/2014/main" id="{FA8CA02A-77A5-4E6A-8821-8534F9485351}"/>
              </a:ext>
            </a:extLst>
          </p:cNvPr>
          <p:cNvSpPr txBox="1"/>
          <p:nvPr/>
        </p:nvSpPr>
        <p:spPr>
          <a:xfrm>
            <a:off x="77244" y="2397519"/>
            <a:ext cx="2651151" cy="984885"/>
          </a:xfrm>
          <a:prstGeom prst="rect">
            <a:avLst/>
          </a:prstGeom>
          <a:noFill/>
        </p:spPr>
        <p:txBody>
          <a:bodyPr wrap="square" rtlCol="0" anchor="ctr">
            <a:spAutoFit/>
          </a:bodyPr>
          <a:lstStyle/>
          <a:p>
            <a:pPr algn="ctr"/>
            <a:r>
              <a:rPr lang="en-US" sz="1400" b="1" u="sng" dirty="0"/>
              <a:t>Analysis</a:t>
            </a:r>
          </a:p>
          <a:p>
            <a:r>
              <a:rPr lang="en-US" sz="1100" dirty="0"/>
              <a:t>Deep Cross + Go must be the way to go. Looks like it could be open right in-between the middle safety and the safety on the target side. </a:t>
            </a:r>
          </a:p>
        </p:txBody>
      </p:sp>
      <p:sp>
        <p:nvSpPr>
          <p:cNvPr id="40" name="TextBox 39">
            <a:extLst>
              <a:ext uri="{FF2B5EF4-FFF2-40B4-BE49-F238E27FC236}">
                <a16:creationId xmlns:a16="http://schemas.microsoft.com/office/drawing/2014/main" id="{FD0955D0-8326-4B28-8C01-1EAFF24798EA}"/>
              </a:ext>
            </a:extLst>
          </p:cNvPr>
          <p:cNvSpPr txBox="1"/>
          <p:nvPr/>
        </p:nvSpPr>
        <p:spPr>
          <a:xfrm>
            <a:off x="69908" y="5429132"/>
            <a:ext cx="2439270" cy="477054"/>
          </a:xfrm>
          <a:prstGeom prst="rect">
            <a:avLst/>
          </a:prstGeom>
          <a:noFill/>
        </p:spPr>
        <p:txBody>
          <a:bodyPr wrap="square" rtlCol="0" anchor="ctr">
            <a:spAutoFit/>
          </a:bodyPr>
          <a:lstStyle/>
          <a:p>
            <a:pPr algn="ctr"/>
            <a:r>
              <a:rPr lang="en-US" sz="1400" b="1" u="sng" dirty="0"/>
              <a:t>Analysis</a:t>
            </a:r>
          </a:p>
          <a:p>
            <a:r>
              <a:rPr lang="en-US" sz="1100" dirty="0"/>
              <a:t>Deep Cross + double Go, what’s new? </a:t>
            </a:r>
          </a:p>
        </p:txBody>
      </p:sp>
      <p:sp>
        <p:nvSpPr>
          <p:cNvPr id="41" name="TextBox 40">
            <a:extLst>
              <a:ext uri="{FF2B5EF4-FFF2-40B4-BE49-F238E27FC236}">
                <a16:creationId xmlns:a16="http://schemas.microsoft.com/office/drawing/2014/main" id="{D4E0FD51-F06F-49B8-AA9D-90AAB70CB12E}"/>
              </a:ext>
            </a:extLst>
          </p:cNvPr>
          <p:cNvSpPr txBox="1"/>
          <p:nvPr/>
        </p:nvSpPr>
        <p:spPr>
          <a:xfrm>
            <a:off x="6242541" y="2404822"/>
            <a:ext cx="1951017" cy="646331"/>
          </a:xfrm>
          <a:prstGeom prst="rect">
            <a:avLst/>
          </a:prstGeom>
          <a:noFill/>
        </p:spPr>
        <p:txBody>
          <a:bodyPr wrap="square" rtlCol="0" anchor="ctr">
            <a:spAutoFit/>
          </a:bodyPr>
          <a:lstStyle/>
          <a:p>
            <a:pPr algn="ctr"/>
            <a:r>
              <a:rPr lang="en-US" sz="1400" b="1" u="sng" dirty="0"/>
              <a:t>Analysis</a:t>
            </a:r>
          </a:p>
          <a:p>
            <a:r>
              <a:rPr lang="en-US" sz="1100" dirty="0"/>
              <a:t>The dual Hitch slot is optimal again, just as Cover 2.</a:t>
            </a:r>
          </a:p>
        </p:txBody>
      </p:sp>
      <p:sp>
        <p:nvSpPr>
          <p:cNvPr id="43" name="TextBox 42">
            <a:extLst>
              <a:ext uri="{FF2B5EF4-FFF2-40B4-BE49-F238E27FC236}">
                <a16:creationId xmlns:a16="http://schemas.microsoft.com/office/drawing/2014/main" id="{DD6B5863-FEB4-4D9F-B03F-064C54602126}"/>
              </a:ext>
            </a:extLst>
          </p:cNvPr>
          <p:cNvSpPr txBox="1"/>
          <p:nvPr/>
        </p:nvSpPr>
        <p:spPr>
          <a:xfrm>
            <a:off x="3365565" y="2387390"/>
            <a:ext cx="2633786" cy="338554"/>
          </a:xfrm>
          <a:prstGeom prst="rect">
            <a:avLst/>
          </a:prstGeom>
          <a:noFill/>
        </p:spPr>
        <p:txBody>
          <a:bodyPr wrap="square" rtlCol="0">
            <a:spAutoFit/>
          </a:bodyPr>
          <a:lstStyle/>
          <a:p>
            <a:r>
              <a:rPr lang="en-US" sz="1600" b="1" u="sng" dirty="0"/>
              <a:t>Exploring other variables</a:t>
            </a:r>
          </a:p>
        </p:txBody>
      </p:sp>
      <p:sp>
        <p:nvSpPr>
          <p:cNvPr id="44" name="TextBox 43">
            <a:extLst>
              <a:ext uri="{FF2B5EF4-FFF2-40B4-BE49-F238E27FC236}">
                <a16:creationId xmlns:a16="http://schemas.microsoft.com/office/drawing/2014/main" id="{84978FD7-E1E1-46B5-A704-A55CA279DA35}"/>
              </a:ext>
            </a:extLst>
          </p:cNvPr>
          <p:cNvSpPr txBox="1"/>
          <p:nvPr/>
        </p:nvSpPr>
        <p:spPr>
          <a:xfrm>
            <a:off x="9480970" y="2364802"/>
            <a:ext cx="2633786" cy="338554"/>
          </a:xfrm>
          <a:prstGeom prst="rect">
            <a:avLst/>
          </a:prstGeom>
          <a:noFill/>
        </p:spPr>
        <p:txBody>
          <a:bodyPr wrap="square" rtlCol="0">
            <a:spAutoFit/>
          </a:bodyPr>
          <a:lstStyle/>
          <a:p>
            <a:r>
              <a:rPr lang="en-US" sz="1600" b="1" u="sng" dirty="0"/>
              <a:t>Exploring other variables</a:t>
            </a:r>
          </a:p>
        </p:txBody>
      </p:sp>
      <p:sp>
        <p:nvSpPr>
          <p:cNvPr id="45" name="TextBox 44">
            <a:extLst>
              <a:ext uri="{FF2B5EF4-FFF2-40B4-BE49-F238E27FC236}">
                <a16:creationId xmlns:a16="http://schemas.microsoft.com/office/drawing/2014/main" id="{58286F63-107B-4C48-93B9-F71890B23802}"/>
              </a:ext>
            </a:extLst>
          </p:cNvPr>
          <p:cNvSpPr txBox="1"/>
          <p:nvPr/>
        </p:nvSpPr>
        <p:spPr>
          <a:xfrm>
            <a:off x="3388523" y="5396903"/>
            <a:ext cx="2633786" cy="338554"/>
          </a:xfrm>
          <a:prstGeom prst="rect">
            <a:avLst/>
          </a:prstGeom>
          <a:noFill/>
        </p:spPr>
        <p:txBody>
          <a:bodyPr wrap="square" rtlCol="0">
            <a:spAutoFit/>
          </a:bodyPr>
          <a:lstStyle/>
          <a:p>
            <a:r>
              <a:rPr lang="en-US" sz="1600" b="1" u="sng" dirty="0"/>
              <a:t>Exploring other variables</a:t>
            </a:r>
          </a:p>
        </p:txBody>
      </p:sp>
      <p:sp>
        <p:nvSpPr>
          <p:cNvPr id="46" name="TextBox 45">
            <a:extLst>
              <a:ext uri="{FF2B5EF4-FFF2-40B4-BE49-F238E27FC236}">
                <a16:creationId xmlns:a16="http://schemas.microsoft.com/office/drawing/2014/main" id="{A26341DA-D07C-42DD-AEB1-5EAA7E3125E1}"/>
              </a:ext>
            </a:extLst>
          </p:cNvPr>
          <p:cNvSpPr txBox="1"/>
          <p:nvPr/>
        </p:nvSpPr>
        <p:spPr>
          <a:xfrm>
            <a:off x="9566659" y="5365631"/>
            <a:ext cx="2633786" cy="338554"/>
          </a:xfrm>
          <a:prstGeom prst="rect">
            <a:avLst/>
          </a:prstGeom>
          <a:noFill/>
        </p:spPr>
        <p:txBody>
          <a:bodyPr wrap="square" rtlCol="0">
            <a:spAutoFit/>
          </a:bodyPr>
          <a:lstStyle/>
          <a:p>
            <a:r>
              <a:rPr lang="en-US" sz="1600" b="1" u="sng" dirty="0"/>
              <a:t>Exploring other variables</a:t>
            </a:r>
          </a:p>
        </p:txBody>
      </p:sp>
      <p:pic>
        <p:nvPicPr>
          <p:cNvPr id="48" name="Picture 47">
            <a:extLst>
              <a:ext uri="{FF2B5EF4-FFF2-40B4-BE49-F238E27FC236}">
                <a16:creationId xmlns:a16="http://schemas.microsoft.com/office/drawing/2014/main" id="{7897187E-7DD9-43EF-80E1-3FABA056092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18551" y="2730670"/>
            <a:ext cx="3218759" cy="344365"/>
          </a:xfrm>
          <a:prstGeom prst="rect">
            <a:avLst/>
          </a:prstGeom>
        </p:spPr>
      </p:pic>
      <p:pic>
        <p:nvPicPr>
          <p:cNvPr id="50" name="Picture 49" descr="Text&#10;&#10;Description automatically generated with low confidence">
            <a:extLst>
              <a:ext uri="{FF2B5EF4-FFF2-40B4-BE49-F238E27FC236}">
                <a16:creationId xmlns:a16="http://schemas.microsoft.com/office/drawing/2014/main" id="{9AB1CA5B-14E7-4685-A5EE-CE64D3BC005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48084" y="2680142"/>
            <a:ext cx="3385225" cy="374505"/>
          </a:xfrm>
          <a:prstGeom prst="rect">
            <a:avLst/>
          </a:prstGeom>
        </p:spPr>
      </p:pic>
      <p:pic>
        <p:nvPicPr>
          <p:cNvPr id="52" name="Picture 51" descr="A screenshot of a computer&#10;&#10;Description automatically generated with medium confidence">
            <a:extLst>
              <a:ext uri="{FF2B5EF4-FFF2-40B4-BE49-F238E27FC236}">
                <a16:creationId xmlns:a16="http://schemas.microsoft.com/office/drawing/2014/main" id="{CFE2C2EF-5B89-4136-A652-CAE59573A9F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4231" y="5720223"/>
            <a:ext cx="3463079" cy="409204"/>
          </a:xfrm>
          <a:prstGeom prst="rect">
            <a:avLst/>
          </a:prstGeom>
        </p:spPr>
      </p:pic>
      <p:pic>
        <p:nvPicPr>
          <p:cNvPr id="54" name="Picture 53" descr="Text&#10;&#10;Description automatically generated">
            <a:extLst>
              <a:ext uri="{FF2B5EF4-FFF2-40B4-BE49-F238E27FC236}">
                <a16:creationId xmlns:a16="http://schemas.microsoft.com/office/drawing/2014/main" id="{6BEDF654-9748-4A32-A13D-CD571F800A0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82038" y="5720223"/>
            <a:ext cx="3340054" cy="371927"/>
          </a:xfrm>
          <a:prstGeom prst="rect">
            <a:avLst/>
          </a:prstGeom>
        </p:spPr>
      </p:pic>
      <p:sp>
        <p:nvSpPr>
          <p:cNvPr id="55" name="TextBox 54">
            <a:extLst>
              <a:ext uri="{FF2B5EF4-FFF2-40B4-BE49-F238E27FC236}">
                <a16:creationId xmlns:a16="http://schemas.microsoft.com/office/drawing/2014/main" id="{5B4C1219-FAAE-4711-A0C0-12E35CC505C8}"/>
              </a:ext>
            </a:extLst>
          </p:cNvPr>
          <p:cNvSpPr txBox="1"/>
          <p:nvPr/>
        </p:nvSpPr>
        <p:spPr>
          <a:xfrm>
            <a:off x="6287243" y="5398358"/>
            <a:ext cx="2173417" cy="646331"/>
          </a:xfrm>
          <a:prstGeom prst="rect">
            <a:avLst/>
          </a:prstGeom>
          <a:noFill/>
        </p:spPr>
        <p:txBody>
          <a:bodyPr wrap="square" rtlCol="0" anchor="ctr">
            <a:spAutoFit/>
          </a:bodyPr>
          <a:lstStyle/>
          <a:p>
            <a:pPr algn="ctr"/>
            <a:r>
              <a:rPr lang="en-US" sz="1400" b="1" u="sng" dirty="0"/>
              <a:t>Analysis</a:t>
            </a:r>
          </a:p>
          <a:p>
            <a:r>
              <a:rPr lang="en-US" sz="1100" dirty="0"/>
              <a:t>All Hitches to get the first down – I see a common theme here.</a:t>
            </a:r>
          </a:p>
        </p:txBody>
      </p:sp>
    </p:spTree>
    <p:extLst>
      <p:ext uri="{BB962C8B-B14F-4D97-AF65-F5344CB8AC3E}">
        <p14:creationId xmlns:p14="http://schemas.microsoft.com/office/powerpoint/2010/main" val="1787054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2492</TotalTime>
  <Words>2311</Words>
  <Application>Microsoft Office PowerPoint</Application>
  <PresentationFormat>Widescreen</PresentationFormat>
  <Paragraphs>274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Analysis of Route Concepts</vt:lpstr>
      <vt:lpstr>PowerPoint Presentation</vt:lpstr>
      <vt:lpstr>PowerPoint Presentation</vt:lpstr>
      <vt:lpstr>PowerPoint Presentation</vt:lpstr>
      <vt:lpstr>Cover 0</vt:lpstr>
      <vt:lpstr>Cover 1</vt:lpstr>
      <vt:lpstr>Cover 2</vt:lpstr>
      <vt:lpstr>Cover 2 Man</vt:lpstr>
      <vt:lpstr>Cover 3 + Tampa 2</vt:lpstr>
      <vt:lpstr>Cover 4</vt:lpstr>
      <vt:lpstr>The Deep Cross</vt:lpstr>
      <vt:lpstr>Findings</vt:lpstr>
      <vt:lpstr>Limitations &amp; Future work</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Andruzzi</dc:creator>
  <cp:lastModifiedBy>Joseph Andruzzi</cp:lastModifiedBy>
  <cp:revision>135</cp:revision>
  <dcterms:created xsi:type="dcterms:W3CDTF">2021-07-22T16:02:58Z</dcterms:created>
  <dcterms:modified xsi:type="dcterms:W3CDTF">2021-07-25T16:26:00Z</dcterms:modified>
</cp:coreProperties>
</file>