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EB277B-409E-4A25-9F0F-3E2CBD5100DD}"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102836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B277B-409E-4A25-9F0F-3E2CBD5100DD}"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338173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B277B-409E-4A25-9F0F-3E2CBD5100DD}"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15384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B277B-409E-4A25-9F0F-3E2CBD5100DD}"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53510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EB277B-409E-4A25-9F0F-3E2CBD5100DD}"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141754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EB277B-409E-4A25-9F0F-3E2CBD5100DD}"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38797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EB277B-409E-4A25-9F0F-3E2CBD5100DD}"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26259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B277B-409E-4A25-9F0F-3E2CBD5100DD}"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89818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B277B-409E-4A25-9F0F-3E2CBD5100DD}"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221925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EB277B-409E-4A25-9F0F-3E2CBD5100DD}"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190380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EB277B-409E-4A25-9F0F-3E2CBD5100DD}"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912C-A498-4F37-B575-7CD48DD334C1}" type="slidenum">
              <a:rPr lang="en-US" smtClean="0"/>
              <a:t>‹#›</a:t>
            </a:fld>
            <a:endParaRPr lang="en-US"/>
          </a:p>
        </p:txBody>
      </p:sp>
    </p:spTree>
    <p:extLst>
      <p:ext uri="{BB962C8B-B14F-4D97-AF65-F5344CB8AC3E}">
        <p14:creationId xmlns:p14="http://schemas.microsoft.com/office/powerpoint/2010/main" val="36359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B277B-409E-4A25-9F0F-3E2CBD5100DD}" type="datetimeFigureOut">
              <a:rPr lang="en-US" smtClean="0"/>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C912C-A498-4F37-B575-7CD48DD334C1}" type="slidenum">
              <a:rPr lang="en-US" smtClean="0"/>
              <a:t>‹#›</a:t>
            </a:fld>
            <a:endParaRPr lang="en-US"/>
          </a:p>
        </p:txBody>
      </p:sp>
    </p:spTree>
    <p:extLst>
      <p:ext uri="{BB962C8B-B14F-4D97-AF65-F5344CB8AC3E}">
        <p14:creationId xmlns:p14="http://schemas.microsoft.com/office/powerpoint/2010/main" val="83018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flfastr.com/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Route Combinations in 2020</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Brandon Conner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18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590" y="184150"/>
            <a:ext cx="10779991" cy="6198177"/>
          </a:xfrm>
        </p:spPr>
      </p:pic>
    </p:spTree>
    <p:extLst>
      <p:ext uri="{BB962C8B-B14F-4D97-AF65-F5344CB8AC3E}">
        <p14:creationId xmlns:p14="http://schemas.microsoft.com/office/powerpoint/2010/main" val="195655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CPOE Notes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Curl, Curl, Flat, Flat</a:t>
            </a:r>
            <a:r>
              <a:rPr lang="en-US" sz="2400" dirty="0" smtClean="0">
                <a:latin typeface="Times New Roman" panose="02020603050405020304" pitchFamily="18" charset="0"/>
                <a:cs typeface="Times New Roman" panose="02020603050405020304" pitchFamily="18" charset="0"/>
              </a:rPr>
              <a:t> was the most efficient route, with a 41.2% adjusted CPOE against </a:t>
            </a:r>
            <a:r>
              <a:rPr lang="en-US" sz="2400" i="1" dirty="0" smtClean="0">
                <a:latin typeface="Times New Roman" panose="02020603050405020304" pitchFamily="18" charset="0"/>
                <a:cs typeface="Times New Roman" panose="02020603050405020304" pitchFamily="18" charset="0"/>
              </a:rPr>
              <a:t>Man Cover 2</a:t>
            </a:r>
            <a:r>
              <a:rPr lang="en-US" sz="2400" dirty="0" smtClean="0">
                <a:latin typeface="Times New Roman" panose="02020603050405020304" pitchFamily="18" charset="0"/>
                <a:cs typeface="Times New Roman" panose="02020603050405020304" pitchFamily="18" charset="0"/>
              </a:rPr>
              <a:t> and no coverages which generated a negative CPOE.</a:t>
            </a:r>
          </a:p>
          <a:p>
            <a:r>
              <a:rPr lang="en-US" sz="2400" b="1" dirty="0" smtClean="0">
                <a:latin typeface="Times New Roman" panose="02020603050405020304" pitchFamily="18" charset="0"/>
                <a:cs typeface="Times New Roman" panose="02020603050405020304" pitchFamily="18" charset="0"/>
              </a:rPr>
              <a:t>Curl, Curl</a:t>
            </a:r>
            <a:r>
              <a:rPr lang="en-US" sz="2400" dirty="0" smtClean="0">
                <a:latin typeface="Times New Roman" panose="02020603050405020304" pitchFamily="18" charset="0"/>
                <a:cs typeface="Times New Roman" panose="02020603050405020304" pitchFamily="18" charset="0"/>
              </a:rPr>
              <a:t> holds the two least efficient pairings, with a -58.3% against </a:t>
            </a:r>
            <a:r>
              <a:rPr lang="en-US" sz="2400" i="1" dirty="0" smtClean="0">
                <a:latin typeface="Times New Roman" panose="02020603050405020304" pitchFamily="18" charset="0"/>
                <a:cs typeface="Times New Roman" panose="02020603050405020304" pitchFamily="18" charset="0"/>
              </a:rPr>
              <a:t>Man Cover 2</a:t>
            </a:r>
            <a:r>
              <a:rPr lang="en-US" sz="2400" dirty="0" smtClean="0">
                <a:latin typeface="Times New Roman" panose="02020603050405020304" pitchFamily="18" charset="0"/>
                <a:cs typeface="Times New Roman" panose="02020603050405020304" pitchFamily="18" charset="0"/>
              </a:rPr>
              <a:t> and a -68.5% against </a:t>
            </a:r>
            <a:r>
              <a:rPr lang="en-US" sz="2400" i="1" dirty="0" smtClean="0">
                <a:latin typeface="Times New Roman" panose="02020603050405020304" pitchFamily="18" charset="0"/>
                <a:cs typeface="Times New Roman" panose="02020603050405020304" pitchFamily="18" charset="0"/>
              </a:rPr>
              <a:t>Cover 6</a:t>
            </a:r>
            <a:r>
              <a:rPr lang="en-US" sz="2400" dirty="0" smtClean="0">
                <a:latin typeface="Times New Roman" panose="02020603050405020304" pitchFamily="18" charset="0"/>
                <a:cs typeface="Times New Roman" panose="02020603050405020304" pitchFamily="18" charset="0"/>
              </a:rPr>
              <a:t>.</a:t>
            </a:r>
          </a:p>
          <a:p>
            <a:r>
              <a:rPr lang="en-US" sz="2400" i="1" dirty="0" smtClean="0">
                <a:latin typeface="Times New Roman" panose="02020603050405020304" pitchFamily="18" charset="0"/>
                <a:cs typeface="Times New Roman" panose="02020603050405020304" pitchFamily="18" charset="0"/>
              </a:rPr>
              <a:t>Cover 1</a:t>
            </a:r>
            <a:r>
              <a:rPr lang="en-US" sz="2400" dirty="0" smtClean="0">
                <a:latin typeface="Times New Roman" panose="02020603050405020304" pitchFamily="18" charset="0"/>
                <a:cs typeface="Times New Roman" panose="02020603050405020304" pitchFamily="18" charset="0"/>
              </a:rPr>
              <a:t> and </a:t>
            </a:r>
            <a:r>
              <a:rPr lang="en-US" sz="2400" i="1" dirty="0" smtClean="0">
                <a:latin typeface="Times New Roman" panose="02020603050405020304" pitchFamily="18" charset="0"/>
                <a:cs typeface="Times New Roman" panose="02020603050405020304" pitchFamily="18" charset="0"/>
              </a:rPr>
              <a:t>Cover 3</a:t>
            </a:r>
            <a:r>
              <a:rPr lang="en-US" sz="2400" dirty="0" smtClean="0">
                <a:latin typeface="Times New Roman" panose="02020603050405020304" pitchFamily="18" charset="0"/>
                <a:cs typeface="Times New Roman" panose="02020603050405020304" pitchFamily="18" charset="0"/>
              </a:rPr>
              <a:t>, the two most popular coverages outside of the red zone, were the most consistent performers against all route combinations, with very few positive CPOE against numbers.</a:t>
            </a:r>
          </a:p>
          <a:p>
            <a:r>
              <a:rPr lang="en-US" sz="2400" i="1" dirty="0" smtClean="0">
                <a:latin typeface="Times New Roman" panose="02020603050405020304" pitchFamily="18" charset="0"/>
                <a:cs typeface="Times New Roman" panose="02020603050405020304" pitchFamily="18" charset="0"/>
              </a:rPr>
              <a:t>Cover 2</a:t>
            </a:r>
            <a:r>
              <a:rPr lang="en-US" sz="2400" dirty="0" smtClean="0">
                <a:latin typeface="Times New Roman" panose="02020603050405020304" pitchFamily="18" charset="0"/>
                <a:cs typeface="Times New Roman" panose="02020603050405020304" pitchFamily="18" charset="0"/>
              </a:rPr>
              <a:t> and </a:t>
            </a:r>
            <a:r>
              <a:rPr lang="en-US" sz="2400" i="1" dirty="0" smtClean="0">
                <a:latin typeface="Times New Roman" panose="02020603050405020304" pitchFamily="18" charset="0"/>
                <a:cs typeface="Times New Roman" panose="02020603050405020304" pitchFamily="18" charset="0"/>
              </a:rPr>
              <a:t>Cover 4</a:t>
            </a:r>
            <a:r>
              <a:rPr lang="en-US" sz="2400" dirty="0" smtClean="0">
                <a:latin typeface="Times New Roman" panose="02020603050405020304" pitchFamily="18" charset="0"/>
                <a:cs typeface="Times New Roman" panose="02020603050405020304" pitchFamily="18" charset="0"/>
              </a:rPr>
              <a:t> were more high variance coverages by CPOE, with good negative values against certain combinations but also high positive CPOE values against others.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16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Other Combinations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In addition to holistic approach, may also be instructive to look at things more in isolation.</a:t>
            </a:r>
          </a:p>
          <a:p>
            <a:r>
              <a:rPr lang="en-US" dirty="0" smtClean="0">
                <a:latin typeface="Times New Roman" panose="02020603050405020304" pitchFamily="18" charset="0"/>
                <a:cs typeface="Times New Roman" panose="02020603050405020304" pitchFamily="18" charset="0"/>
              </a:rPr>
              <a:t>Can take prior analysis and, rather than restricting plays to full route combinations for all receivers, restrict it to all receivers on a single side of a formation.</a:t>
            </a:r>
          </a:p>
          <a:p>
            <a:r>
              <a:rPr lang="en-US" dirty="0" smtClean="0">
                <a:latin typeface="Times New Roman" panose="02020603050405020304" pitchFamily="18" charset="0"/>
                <a:cs typeface="Times New Roman" panose="02020603050405020304" pitchFamily="18" charset="0"/>
              </a:rPr>
              <a:t>Look at how teams attempt to create advantages on one side of the field.</a:t>
            </a:r>
          </a:p>
          <a:p>
            <a:r>
              <a:rPr lang="en-US" dirty="0" smtClean="0">
                <a:latin typeface="Times New Roman" panose="02020603050405020304" pitchFamily="18" charset="0"/>
                <a:cs typeface="Times New Roman" panose="02020603050405020304" pitchFamily="18" charset="0"/>
              </a:rPr>
              <a:t>Filter out passes by non-quarterbacks, as well as spikes, screens, and other plays where the coverage was not known, while keeping in all plays in which there was a QB </a:t>
            </a:r>
            <a:r>
              <a:rPr lang="en-US" dirty="0" err="1" smtClean="0">
                <a:latin typeface="Times New Roman" panose="02020603050405020304" pitchFamily="18" charset="0"/>
                <a:cs typeface="Times New Roman" panose="02020603050405020304" pitchFamily="18" charset="0"/>
              </a:rPr>
              <a:t>dropback</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Used same </a:t>
            </a:r>
            <a:r>
              <a:rPr lang="en-US" dirty="0" err="1" smtClean="0">
                <a:latin typeface="Times New Roman" panose="02020603050405020304" pitchFamily="18" charset="0"/>
                <a:cs typeface="Times New Roman" panose="02020603050405020304" pitchFamily="18" charset="0"/>
              </a:rPr>
              <a:t>unlisting</a:t>
            </a:r>
            <a:r>
              <a:rPr lang="en-US" dirty="0" smtClean="0">
                <a:latin typeface="Times New Roman" panose="02020603050405020304" pitchFamily="18" charset="0"/>
                <a:cs typeface="Times New Roman" panose="02020603050405020304" pitchFamily="18" charset="0"/>
              </a:rPr>
              <a:t> function to create a list of all route combinations for each play, but this time I filtered out all duplicate combinations for each play</a:t>
            </a:r>
          </a:p>
          <a:p>
            <a:pPr lvl="1"/>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didn't want, for example, a play with three curls being run to count as more than one curl/curl pairing.</a:t>
            </a:r>
          </a:p>
          <a:p>
            <a:r>
              <a:rPr lang="en-US" dirty="0" smtClean="0">
                <a:latin typeface="Times New Roman" panose="02020603050405020304" pitchFamily="18" charset="0"/>
                <a:cs typeface="Times New Roman" panose="02020603050405020304" pitchFamily="18" charset="0"/>
              </a:rPr>
              <a:t>Also ignored any single-route plays.</a:t>
            </a:r>
          </a:p>
        </p:txBody>
      </p:sp>
    </p:spTree>
    <p:extLst>
      <p:ext uri="{BB962C8B-B14F-4D97-AF65-F5344CB8AC3E}">
        <p14:creationId xmlns:p14="http://schemas.microsoft.com/office/powerpoint/2010/main" val="42510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Route Pairings</a:t>
            </a:r>
            <a:endParaRPr lang="en-US" dirty="0"/>
          </a:p>
        </p:txBody>
      </p:sp>
      <p:sp>
        <p:nvSpPr>
          <p:cNvPr id="3" name="Content Placeholder 2"/>
          <p:cNvSpPr>
            <a:spLocks noGrp="1"/>
          </p:cNvSpPr>
          <p:nvPr>
            <p:ph idx="1"/>
          </p:nvPr>
        </p:nvSpPr>
        <p:spPr>
          <a:xfrm>
            <a:off x="616527" y="1671782"/>
            <a:ext cx="2468418" cy="4351338"/>
          </a:xfrm>
        </p:spPr>
        <p:txBody>
          <a:bodyPr>
            <a:normAutofit fontScale="70000" lnSpcReduction="20000"/>
          </a:bodyPr>
          <a:lstStyle/>
          <a:p>
            <a:pPr marL="0" indent="0">
              <a:buNone/>
            </a:pPr>
            <a:r>
              <a:rPr lang="en-US" dirty="0" smtClean="0"/>
              <a:t>Notes</a:t>
            </a:r>
          </a:p>
          <a:p>
            <a:r>
              <a:rPr lang="en-US" dirty="0" smtClean="0"/>
              <a:t>For simplicity of this graphic, only used top ten most used routes.</a:t>
            </a:r>
          </a:p>
          <a:p>
            <a:r>
              <a:rPr lang="en-US" dirty="0" smtClean="0"/>
              <a:t>In</a:t>
            </a:r>
            <a:r>
              <a:rPr lang="en-US" dirty="0" smtClean="0"/>
              <a:t>complete list, but is instructive in figuring out which routes are paired most frequently.</a:t>
            </a:r>
          </a:p>
          <a:p>
            <a:r>
              <a:rPr lang="en-US" dirty="0" smtClean="0"/>
              <a:t>Curls still most popular route.</a:t>
            </a:r>
          </a:p>
          <a:p>
            <a:r>
              <a:rPr lang="en-US" dirty="0" smtClean="0"/>
              <a:t>Out and dig routes also frequently used in tandem with other routes.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378"/>
          <a:stretch/>
        </p:blipFill>
        <p:spPr>
          <a:xfrm>
            <a:off x="3371298" y="1671782"/>
            <a:ext cx="8389767" cy="4712998"/>
          </a:xfrm>
          <a:prstGeom prst="rect">
            <a:avLst/>
          </a:prstGeom>
        </p:spPr>
      </p:pic>
    </p:spTree>
    <p:extLst>
      <p:ext uri="{BB962C8B-B14F-4D97-AF65-F5344CB8AC3E}">
        <p14:creationId xmlns:p14="http://schemas.microsoft.com/office/powerpoint/2010/main" val="42837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EPA Revisited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Deep Cross, Dig, Drag</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3</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Cover 6</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Tampa 2</a:t>
            </a:r>
          </a:p>
          <a:p>
            <a:r>
              <a:rPr lang="en-US" b="1" dirty="0" smtClean="0">
                <a:latin typeface="Times New Roman" panose="02020603050405020304" pitchFamily="18" charset="0"/>
                <a:cs typeface="Times New Roman" panose="02020603050405020304" pitchFamily="18" charset="0"/>
              </a:rPr>
              <a:t>Curl, Curl, Fade</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1</a:t>
            </a:r>
          </a:p>
          <a:p>
            <a:r>
              <a:rPr lang="en-US" b="1" dirty="0" smtClean="0">
                <a:latin typeface="Times New Roman" panose="02020603050405020304" pitchFamily="18" charset="0"/>
                <a:cs typeface="Times New Roman" panose="02020603050405020304" pitchFamily="18" charset="0"/>
              </a:rPr>
              <a:t>Curl, Curl, Flat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2</a:t>
            </a:r>
          </a:p>
          <a:p>
            <a:r>
              <a:rPr lang="en-US" b="1" dirty="0" smtClean="0">
                <a:latin typeface="Times New Roman" panose="02020603050405020304" pitchFamily="18" charset="0"/>
                <a:cs typeface="Times New Roman" panose="02020603050405020304" pitchFamily="18" charset="0"/>
              </a:rPr>
              <a:t>Curl, Fade, Out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0</a:t>
            </a:r>
          </a:p>
          <a:p>
            <a:r>
              <a:rPr lang="en-US" b="1" dirty="0" smtClean="0">
                <a:latin typeface="Times New Roman" panose="02020603050405020304" pitchFamily="18" charset="0"/>
                <a:cs typeface="Times New Roman" panose="02020603050405020304" pitchFamily="18" charset="0"/>
              </a:rPr>
              <a:t>Go/Fly, Out, Out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4</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Man Cover 2</a:t>
            </a:r>
          </a:p>
          <a:p>
            <a:r>
              <a:rPr lang="en-US" b="1" dirty="0" smtClean="0">
                <a:latin typeface="Times New Roman" panose="02020603050405020304" pitchFamily="18" charset="0"/>
                <a:cs typeface="Times New Roman" panose="02020603050405020304" pitchFamily="18" charset="0"/>
              </a:rPr>
              <a:t>Corner, Curl, Flat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Combination </a:t>
            </a:r>
            <a:r>
              <a:rPr lang="en-US" dirty="0" smtClean="0">
                <a:latin typeface="Times New Roman" panose="02020603050405020304" pitchFamily="18" charset="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Prevent </a:t>
            </a:r>
            <a:r>
              <a:rPr lang="en-US" dirty="0" smtClean="0">
                <a:latin typeface="Times New Roman" panose="02020603050405020304" pitchFamily="18" charset="0"/>
                <a:cs typeface="Times New Roman" panose="02020603050405020304" pitchFamily="18" charset="0"/>
              </a:rPr>
              <a:t>coverages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36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855" y="774730"/>
            <a:ext cx="9374476" cy="5565457"/>
          </a:xfrm>
        </p:spPr>
      </p:pic>
    </p:spTree>
    <p:extLst>
      <p:ext uri="{BB962C8B-B14F-4D97-AF65-F5344CB8AC3E}">
        <p14:creationId xmlns:p14="http://schemas.microsoft.com/office/powerpoint/2010/main" val="69174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5680363"/>
            <a:ext cx="10605654" cy="949181"/>
          </a:xfrm>
        </p:spPr>
        <p:txBody>
          <a:bodyPr>
            <a:normAutofit fontScale="62500" lnSpcReduction="20000"/>
          </a:bodyPr>
          <a:lstStyle/>
          <a:p>
            <a:r>
              <a:rPr lang="en-US" dirty="0" smtClean="0"/>
              <a:t>All of the most effective route combinations are trios</a:t>
            </a:r>
          </a:p>
          <a:p>
            <a:r>
              <a:rPr lang="en-US" dirty="0"/>
              <a:t>L</a:t>
            </a:r>
            <a:r>
              <a:rPr lang="en-US" dirty="0" smtClean="0"/>
              <a:t>ikely due to fact that three routes more likely to draw a target than two routes.</a:t>
            </a:r>
          </a:p>
          <a:p>
            <a:r>
              <a:rPr lang="en-US" dirty="0" smtClean="0"/>
              <a:t>Opted to do same comparison for duos.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79" y="329335"/>
            <a:ext cx="8743950" cy="5191125"/>
          </a:xfrm>
          <a:prstGeom prst="rect">
            <a:avLst/>
          </a:prstGeom>
        </p:spPr>
      </p:pic>
    </p:spTree>
    <p:extLst>
      <p:ext uri="{BB962C8B-B14F-4D97-AF65-F5344CB8AC3E}">
        <p14:creationId xmlns:p14="http://schemas.microsoft.com/office/powerpoint/2010/main" val="2235988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65092" y="288539"/>
            <a:ext cx="5717308" cy="6228671"/>
          </a:xfrm>
        </p:spPr>
      </p:pic>
      <p:sp>
        <p:nvSpPr>
          <p:cNvPr id="5" name="Title 1"/>
          <p:cNvSpPr>
            <a:spLocks noGrp="1"/>
          </p:cNvSpPr>
          <p:nvPr>
            <p:ph type="title"/>
          </p:nvPr>
        </p:nvSpPr>
        <p:spPr>
          <a:xfrm>
            <a:off x="838200" y="365125"/>
            <a:ext cx="5026892" cy="1325563"/>
          </a:xfrm>
        </p:spPr>
        <p:txBody>
          <a:bodyPr/>
          <a:lstStyle/>
          <a:p>
            <a:r>
              <a:rPr lang="en-US" dirty="0" smtClean="0">
                <a:latin typeface="Times New Roman" panose="02020603050405020304" pitchFamily="18" charset="0"/>
                <a:cs typeface="Times New Roman" panose="02020603050405020304" pitchFamily="18" charset="0"/>
              </a:rPr>
              <a:t>CPOE by Pairs/Trios</a:t>
            </a:r>
            <a:endParaRPr lang="en-US"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09599" y="1459345"/>
            <a:ext cx="4756727" cy="4978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Notes</a:t>
            </a:r>
          </a:p>
          <a:p>
            <a:r>
              <a:rPr lang="en-US" sz="2000" dirty="0" smtClean="0">
                <a:latin typeface="Times New Roman" panose="02020603050405020304" pitchFamily="18" charset="0"/>
                <a:cs typeface="Times New Roman" panose="02020603050405020304" pitchFamily="18" charset="0"/>
              </a:rPr>
              <a:t>Worth mentioning that once again we see Cover 1 and Cover 3 as the most consistent, least volatile coverages.</a:t>
            </a:r>
          </a:p>
          <a:p>
            <a:r>
              <a:rPr lang="en-US" sz="2000" dirty="0" smtClean="0">
                <a:latin typeface="Times New Roman" panose="02020603050405020304" pitchFamily="18" charset="0"/>
                <a:cs typeface="Times New Roman" panose="02020603050405020304" pitchFamily="18" charset="0"/>
              </a:rPr>
              <a:t>We also see that on some plays, the mean EPA rankings and CPOE rankings align (Deep Cross-Dig-Drag vs Cover 6, Curl-Curl vs Prevent), while other times it doesn't (Deep Cross-Dig-Drag vs Tampa 2).</a:t>
            </a:r>
          </a:p>
          <a:p>
            <a:r>
              <a:rPr lang="en-US" sz="2000" dirty="0" smtClean="0">
                <a:latin typeface="Times New Roman" panose="02020603050405020304" pitchFamily="18" charset="0"/>
                <a:cs typeface="Times New Roman" panose="02020603050405020304" pitchFamily="18" charset="0"/>
              </a:rPr>
              <a:t>Small sample size in route-coverage match-ups is the most likely culprit.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11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Assumptions and Future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13188"/>
            <a:ext cx="10515600" cy="4824557"/>
          </a:xfrm>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Idea that all quarterbacks are acting optimally is the largest, and the most important assumption.</a:t>
            </a:r>
          </a:p>
          <a:p>
            <a:r>
              <a:rPr lang="en-US" dirty="0" smtClean="0">
                <a:latin typeface="Times New Roman" panose="02020603050405020304" pitchFamily="18" charset="0"/>
                <a:cs typeface="Times New Roman" panose="02020603050405020304" pitchFamily="18" charset="0"/>
              </a:rPr>
              <a:t>Assumes that quarterbacks target the best, most open route, and that when they opt not to make a pass, it is solely due to coverage.</a:t>
            </a:r>
          </a:p>
          <a:p>
            <a:r>
              <a:rPr lang="en-US" dirty="0" smtClean="0">
                <a:latin typeface="Times New Roman" panose="02020603050405020304" pitchFamily="18" charset="0"/>
                <a:cs typeface="Times New Roman" panose="02020603050405020304" pitchFamily="18" charset="0"/>
              </a:rPr>
              <a:t>Not consistent with observed QB play. However, without data on how open receivers are - to say nothing of how a route progression works on a given play - it's impossible to know for certain the true cause of a passer's decisions.</a:t>
            </a:r>
          </a:p>
          <a:p>
            <a:r>
              <a:rPr lang="en-US" dirty="0" smtClean="0">
                <a:latin typeface="Times New Roman" panose="02020603050405020304" pitchFamily="18" charset="0"/>
                <a:cs typeface="Times New Roman" panose="02020603050405020304" pitchFamily="18" charset="0"/>
              </a:rPr>
              <a:t>Tracking data could clarify some of the issues involving how well-covered routes are and answer some questions.</a:t>
            </a:r>
          </a:p>
          <a:p>
            <a:r>
              <a:rPr lang="en-US" dirty="0" smtClean="0">
                <a:latin typeface="Times New Roman" panose="02020603050405020304" pitchFamily="18" charset="0"/>
                <a:cs typeface="Times New Roman" panose="02020603050405020304" pitchFamily="18" charset="0"/>
              </a:rPr>
              <a:t>Tracking data would also be helpful in providing more accurate QB-adjusted CPOE metrics.</a:t>
            </a:r>
          </a:p>
          <a:p>
            <a:r>
              <a:rPr lang="en-US" dirty="0" smtClean="0">
                <a:latin typeface="Times New Roman" panose="02020603050405020304" pitchFamily="18" charset="0"/>
                <a:cs typeface="Times New Roman" panose="02020603050405020304" pitchFamily="18" charset="0"/>
              </a:rPr>
              <a:t>Having a larger data set would also allow better, more accurate conclusions to be drawn. As seen in the variance between EPA and CPOE, small sample size can play a big role in swinging evaluation metrics one way or the other.</a:t>
            </a:r>
          </a:p>
          <a:p>
            <a:pPr lvl="1"/>
            <a:r>
              <a:rPr lang="en-US" dirty="0" smtClean="0">
                <a:latin typeface="Times New Roman" panose="02020603050405020304" pitchFamily="18" charset="0"/>
                <a:cs typeface="Times New Roman" panose="02020603050405020304" pitchFamily="18" charset="0"/>
              </a:rPr>
              <a:t>Initially filtered out route combination and coverage pairings below a certain threshold, but this left certain coverage schemes out of the results entirely, which I wanted to avoid.</a:t>
            </a:r>
          </a:p>
          <a:p>
            <a:r>
              <a:rPr lang="en-US" dirty="0" smtClean="0">
                <a:latin typeface="Times New Roman" panose="02020603050405020304" pitchFamily="18" charset="0"/>
                <a:cs typeface="Times New Roman" panose="02020603050405020304" pitchFamily="18" charset="0"/>
              </a:rPr>
              <a:t>Future Analysis</a:t>
            </a:r>
          </a:p>
          <a:p>
            <a:pPr lvl="1"/>
            <a:r>
              <a:rPr lang="en-US" dirty="0" smtClean="0">
                <a:latin typeface="Times New Roman" panose="02020603050405020304" pitchFamily="18" charset="0"/>
                <a:cs typeface="Times New Roman" panose="02020603050405020304" pitchFamily="18" charset="0"/>
              </a:rPr>
              <a:t>Adjust for other factors (pressure, motion, play action).</a:t>
            </a:r>
          </a:p>
          <a:p>
            <a:pPr lvl="1"/>
            <a:r>
              <a:rPr lang="en-US" dirty="0" smtClean="0">
                <a:latin typeface="Times New Roman" panose="02020603050405020304" pitchFamily="18" charset="0"/>
                <a:cs typeface="Times New Roman" panose="02020603050405020304" pitchFamily="18" charset="0"/>
              </a:rPr>
              <a:t>Did not adjust for play action due to lack of information from </a:t>
            </a:r>
            <a:r>
              <a:rPr lang="en-US" dirty="0" err="1" smtClean="0">
                <a:latin typeface="Times New Roman" panose="02020603050405020304" pitchFamily="18" charset="0"/>
                <a:cs typeface="Times New Roman" panose="02020603050405020304" pitchFamily="18" charset="0"/>
              </a:rPr>
              <a:t>nflfastR</a:t>
            </a:r>
            <a:r>
              <a:rPr lang="en-US" dirty="0" smtClean="0">
                <a:latin typeface="Times New Roman" panose="02020603050405020304" pitchFamily="18" charset="0"/>
                <a:cs typeface="Times New Roman" panose="02020603050405020304" pitchFamily="18" charset="0"/>
              </a:rPr>
              <a:t> for external items.</a:t>
            </a:r>
          </a:p>
          <a:p>
            <a:pPr lvl="1"/>
            <a:r>
              <a:rPr lang="en-US" dirty="0" smtClean="0">
                <a:latin typeface="Times New Roman" panose="02020603050405020304" pitchFamily="18" charset="0"/>
                <a:cs typeface="Times New Roman" panose="02020603050405020304" pitchFamily="18" charset="0"/>
              </a:rPr>
              <a:t>Would also like to test a mixed effects model with QB as a variable.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34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964"/>
            <a:ext cx="5036127" cy="5474999"/>
          </a:xfrm>
        </p:spPr>
        <p:txBody>
          <a:bodyPr>
            <a:normAutofit/>
          </a:bodyPr>
          <a:lstStyle/>
          <a:p>
            <a:r>
              <a:rPr lang="en-US" sz="2200" dirty="0" smtClean="0">
                <a:latin typeface="Times New Roman" panose="02020603050405020304" pitchFamily="18" charset="0"/>
                <a:cs typeface="Times New Roman" panose="02020603050405020304" pitchFamily="18" charset="0"/>
              </a:rPr>
              <a:t>When writing about Sean </a:t>
            </a:r>
            <a:r>
              <a:rPr lang="en-US" sz="2200" dirty="0" err="1" smtClean="0">
                <a:latin typeface="Times New Roman" panose="02020603050405020304" pitchFamily="18" charset="0"/>
                <a:cs typeface="Times New Roman" panose="02020603050405020304" pitchFamily="18" charset="0"/>
              </a:rPr>
              <a:t>McVay's</a:t>
            </a:r>
            <a:r>
              <a:rPr lang="en-US" sz="2200" dirty="0" smtClean="0">
                <a:latin typeface="Times New Roman" panose="02020603050405020304" pitchFamily="18" charset="0"/>
                <a:cs typeface="Times New Roman" panose="02020603050405020304" pitchFamily="18" charset="0"/>
              </a:rPr>
              <a:t> offense for the Undefeated,</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Dominique </a:t>
            </a:r>
            <a:r>
              <a:rPr lang="en-US" sz="2200" dirty="0" err="1" smtClean="0">
                <a:latin typeface="Times New Roman" panose="02020603050405020304" pitchFamily="18" charset="0"/>
                <a:cs typeface="Times New Roman" panose="02020603050405020304" pitchFamily="18" charset="0"/>
              </a:rPr>
              <a:t>Foxworth</a:t>
            </a:r>
            <a:r>
              <a:rPr lang="en-US" sz="2200" dirty="0" smtClean="0">
                <a:latin typeface="Times New Roman" panose="02020603050405020304" pitchFamily="18" charset="0"/>
                <a:cs typeface="Times New Roman" panose="02020603050405020304" pitchFamily="18" charset="0"/>
              </a:rPr>
              <a:t> said, "Genius is creativity and ingenuity. In football, it is exploiting an advantage that other teams have yet to find.“</a:t>
            </a:r>
          </a:p>
          <a:p>
            <a:r>
              <a:rPr lang="en-US" sz="2200" dirty="0" smtClean="0">
                <a:latin typeface="Times New Roman" panose="02020603050405020304" pitchFamily="18" charset="0"/>
                <a:cs typeface="Times New Roman" panose="02020603050405020304" pitchFamily="18" charset="0"/>
              </a:rPr>
              <a:t>But </a:t>
            </a:r>
            <a:r>
              <a:rPr lang="en-US" sz="2200" dirty="0" err="1" smtClean="0">
                <a:latin typeface="Times New Roman" panose="02020603050405020304" pitchFamily="18" charset="0"/>
                <a:cs typeface="Times New Roman" panose="02020603050405020304" pitchFamily="18" charset="0"/>
              </a:rPr>
              <a:t>McVay</a:t>
            </a:r>
            <a:r>
              <a:rPr lang="en-US" sz="2200" dirty="0" smtClean="0">
                <a:latin typeface="Times New Roman" panose="02020603050405020304" pitchFamily="18" charset="0"/>
                <a:cs typeface="Times New Roman" panose="02020603050405020304" pitchFamily="18" charset="0"/>
              </a:rPr>
              <a:t> hasn’t invented a whole new route tree. </a:t>
            </a:r>
            <a:r>
              <a:rPr lang="en-US" sz="2200" dirty="0" err="1" smtClean="0">
                <a:latin typeface="Times New Roman" panose="02020603050405020304" pitchFamily="18" charset="0"/>
                <a:cs typeface="Times New Roman" panose="02020603050405020304" pitchFamily="18" charset="0"/>
              </a:rPr>
              <a:t>Foxworth</a:t>
            </a:r>
            <a:r>
              <a:rPr lang="en-US" sz="2200" dirty="0" smtClean="0">
                <a:latin typeface="Times New Roman" panose="02020603050405020304" pitchFamily="18" charset="0"/>
                <a:cs typeface="Times New Roman" panose="02020603050405020304" pitchFamily="18" charset="0"/>
              </a:rPr>
              <a:t> notes that the "core of their passing game" relies on "traditional route combinations.“</a:t>
            </a:r>
          </a:p>
          <a:p>
            <a:r>
              <a:rPr lang="en-US" sz="2200" dirty="0" smtClean="0">
                <a:latin typeface="Times New Roman" panose="02020603050405020304" pitchFamily="18" charset="0"/>
                <a:cs typeface="Times New Roman" panose="02020603050405020304" pitchFamily="18" charset="0"/>
              </a:rPr>
              <a:t>Football, then, isn't always about reinventing the wheel (pun intended), but finding which wheels work best to exploit each coverage, and using those tools to put your players into advantageous positions.</a:t>
            </a:r>
            <a:endParaRPr lang="en-US"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6176963"/>
            <a:ext cx="79894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1. https://theundefeated.com/features/rams-coach-sean-mcvay-is-an-offensive-genius/</a:t>
            </a:r>
            <a:endParaRPr lang="en-US" dirty="0">
              <a:latin typeface="Times New Roman" panose="02020603050405020304" pitchFamily="18" charset="0"/>
              <a:cs typeface="Times New Roman" panose="02020603050405020304" pitchFamily="18" charset="0"/>
            </a:endParaRPr>
          </a:p>
        </p:txBody>
      </p:sp>
      <p:pic>
        <p:nvPicPr>
          <p:cNvPr id="1026" name="Picture 2" descr="Sean McVay and Rams Handling Offseason of Transition - Sports Illust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939" y="701964"/>
            <a:ext cx="5241636" cy="524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88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Defining Route Combinations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First, take a holistic look at play calling to find which combinations of routes were called the most frequently.</a:t>
            </a:r>
          </a:p>
          <a:p>
            <a:r>
              <a:rPr lang="en-US" dirty="0" smtClean="0">
                <a:latin typeface="Times New Roman" panose="02020603050405020304" pitchFamily="18" charset="0"/>
                <a:cs typeface="Times New Roman" panose="02020603050405020304" pitchFamily="18" charset="0"/>
              </a:rPr>
              <a:t>Include tight ends, wide receivers, slot receivers, and backs split out wide.</a:t>
            </a:r>
          </a:p>
          <a:p>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xclude backs coming out of the backfield because:</a:t>
            </a:r>
          </a:p>
          <a:p>
            <a:pPr lvl="1"/>
            <a:r>
              <a:rPr lang="en-US" dirty="0" smtClean="0">
                <a:latin typeface="Times New Roman" panose="02020603050405020304" pitchFamily="18" charset="0"/>
                <a:cs typeface="Times New Roman" panose="02020603050405020304" pitchFamily="18" charset="0"/>
              </a:rPr>
              <a:t>When they aren't used as decoys, they tend to run flats and swing routes.</a:t>
            </a:r>
          </a:p>
          <a:p>
            <a:pPr lvl="1"/>
            <a:r>
              <a:rPr lang="en-US" dirty="0" smtClean="0">
                <a:latin typeface="Times New Roman" panose="02020603050405020304" pitchFamily="18" charset="0"/>
                <a:cs typeface="Times New Roman" panose="02020603050405020304" pitchFamily="18" charset="0"/>
              </a:rPr>
              <a:t>Including back routes restricts the number of full route combinations, thereby limiting sample size.</a:t>
            </a:r>
          </a:p>
          <a:p>
            <a:pPr lvl="1"/>
            <a:r>
              <a:rPr lang="en-US" dirty="0" smtClean="0">
                <a:latin typeface="Times New Roman" panose="02020603050405020304" pitchFamily="18" charset="0"/>
                <a:cs typeface="Times New Roman" panose="02020603050405020304" pitchFamily="18" charset="0"/>
              </a:rPr>
              <a:t>Passes to backs are lower value, and tend to be used as safety valves when not in the screen game.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7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Other Assumptions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iltered out all pass plays where the person throwing the ball was not listed as a quarterback. </a:t>
            </a:r>
          </a:p>
          <a:p>
            <a:r>
              <a:rPr lang="en-US" dirty="0" smtClean="0">
                <a:latin typeface="Times New Roman" panose="02020603050405020304" pitchFamily="18" charset="0"/>
                <a:cs typeface="Times New Roman" panose="02020603050405020304" pitchFamily="18" charset="0"/>
              </a:rPr>
              <a:t>Filtered out passes where the coverage was unknown, "Other," "Screen," or "Spike," as I felt these weren't useful for analyzing the route combinations or their performance.</a:t>
            </a:r>
          </a:p>
          <a:p>
            <a:r>
              <a:rPr lang="en-US" dirty="0" smtClean="0">
                <a:latin typeface="Times New Roman" panose="02020603050405020304" pitchFamily="18" charset="0"/>
                <a:cs typeface="Times New Roman" panose="02020603050405020304" pitchFamily="18" charset="0"/>
              </a:rPr>
              <a:t>Included plays in which the quarterback dropped back but a pass was not attempted as long as the routes and coverage scheme were known.</a:t>
            </a:r>
          </a:p>
          <a:p>
            <a:pPr lvl="1"/>
            <a:r>
              <a:rPr lang="en-US" dirty="0" smtClean="0">
                <a:latin typeface="Times New Roman" panose="02020603050405020304" pitchFamily="18" charset="0"/>
                <a:cs typeface="Times New Roman" panose="02020603050405020304" pitchFamily="18" charset="0"/>
              </a:rPr>
              <a:t>Effectively assumes all sacks or scrambles are forced by coverage, and that quarterbacks are making optimal decisions about which routes to target.</a:t>
            </a:r>
          </a:p>
          <a:p>
            <a:pPr lvl="1"/>
            <a:r>
              <a:rPr lang="en-US" dirty="0" smtClean="0">
                <a:latin typeface="Times New Roman" panose="02020603050405020304" pitchFamily="18" charset="0"/>
                <a:cs typeface="Times New Roman" panose="02020603050405020304" pitchFamily="18" charset="0"/>
              </a:rPr>
              <a:t>I acknowledge that this is a rather bold assumption.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95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7736" y="341746"/>
            <a:ext cx="8790140" cy="5218545"/>
          </a:xfrm>
        </p:spPr>
      </p:pic>
      <p:sp>
        <p:nvSpPr>
          <p:cNvPr id="6" name="TextBox 5"/>
          <p:cNvSpPr txBox="1"/>
          <p:nvPr/>
        </p:nvSpPr>
        <p:spPr>
          <a:xfrm>
            <a:off x="323273" y="5384797"/>
            <a:ext cx="11275169"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Notes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Lots of curls, which is unsurprising given overall makeup of data set.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Also unsurprising given context of passing in the NFL. Teams pass far more frequently on third and fourth down, and curl routes represent the simplest means of converting in these situations (i.e. run to the sticks and turn around).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32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Determining Metrics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7054"/>
            <a:ext cx="10515600" cy="5370945"/>
          </a:xfrm>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For the evaluation metrics, I selected two of the more popular advanced metrics: expected points added (EPA), and completion percentage over expectation (CPOE), both of which I've taken from </a:t>
            </a:r>
            <a:r>
              <a:rPr lang="en-US" dirty="0" err="1" smtClean="0">
                <a:latin typeface="Times New Roman" panose="02020603050405020304" pitchFamily="18" charset="0"/>
                <a:cs typeface="Times New Roman" panose="02020603050405020304" pitchFamily="18" charset="0"/>
                <a:hlinkClick r:id="rId2"/>
              </a:rPr>
              <a:t>nflfastR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However, I have opted not to use raw EPA and CPOE numbers.</a:t>
            </a:r>
          </a:p>
          <a:p>
            <a:pPr lvl="1"/>
            <a:r>
              <a:rPr lang="en-US" dirty="0" smtClean="0">
                <a:latin typeface="Times New Roman" panose="02020603050405020304" pitchFamily="18" charset="0"/>
                <a:cs typeface="Times New Roman" panose="02020603050405020304" pitchFamily="18" charset="0"/>
              </a:rPr>
              <a:t>CPOE is heavily influenced by the quality and skill of the passers making each pass, and I don't want to favor pass routes which were thrown by better quarterbacks.</a:t>
            </a:r>
          </a:p>
          <a:p>
            <a:pPr lvl="1"/>
            <a:r>
              <a:rPr lang="en-US" dirty="0" smtClean="0">
                <a:latin typeface="Times New Roman" panose="02020603050405020304" pitchFamily="18" charset="0"/>
                <a:cs typeface="Times New Roman" panose="02020603050405020304" pitchFamily="18" charset="0"/>
              </a:rPr>
              <a:t>Same issues using EPA. For example, if a receiver makes a catch and then fumbles, the resulting EPA is negative in spite of the fact that the combination worked. </a:t>
            </a:r>
          </a:p>
          <a:p>
            <a:pPr lvl="1"/>
            <a:r>
              <a:rPr lang="en-US" dirty="0" smtClean="0">
                <a:latin typeface="Times New Roman" panose="02020603050405020304" pitchFamily="18" charset="0"/>
                <a:cs typeface="Times New Roman" panose="02020603050405020304" pitchFamily="18" charset="0"/>
              </a:rPr>
              <a:t>On the other hand, if a receiver makes a brilliant catch or makes a defender miss in the open field, we are then assigning positive value to a play which isn't inherently due to the route combination, but is rather a function of the players running the route.</a:t>
            </a:r>
          </a:p>
          <a:p>
            <a:r>
              <a:rPr lang="en-US" dirty="0" smtClean="0">
                <a:latin typeface="Times New Roman" panose="02020603050405020304" pitchFamily="18" charset="0"/>
                <a:cs typeface="Times New Roman" panose="02020603050405020304" pitchFamily="18" charset="0"/>
              </a:rPr>
              <a:t>Solution:</a:t>
            </a:r>
          </a:p>
          <a:p>
            <a:pPr lvl="1"/>
            <a:r>
              <a:rPr lang="en-US" dirty="0" smtClean="0">
                <a:latin typeface="Times New Roman" panose="02020603050405020304" pitchFamily="18" charset="0"/>
                <a:cs typeface="Times New Roman" panose="02020603050405020304" pitchFamily="18" charset="0"/>
              </a:rPr>
              <a:t>For EPA, I used </a:t>
            </a:r>
            <a:r>
              <a:rPr lang="en-US" dirty="0" err="1" smtClean="0">
                <a:latin typeface="Times New Roman" panose="02020603050405020304" pitchFamily="18" charset="0"/>
                <a:cs typeface="Times New Roman" panose="02020603050405020304" pitchFamily="18" charset="0"/>
              </a:rPr>
              <a:t>nflfastR's</a:t>
            </a:r>
            <a:r>
              <a:rPr lang="en-US" dirty="0" smtClean="0">
                <a:latin typeface="Times New Roman" panose="02020603050405020304" pitchFamily="18" charset="0"/>
                <a:cs typeface="Times New Roman" panose="02020603050405020304" pitchFamily="18" charset="0"/>
              </a:rPr>
              <a:t> air EPA plus </a:t>
            </a:r>
            <a:r>
              <a:rPr lang="en-US" dirty="0" err="1" smtClean="0">
                <a:latin typeface="Times New Roman" panose="02020603050405020304" pitchFamily="18" charset="0"/>
                <a:cs typeface="Times New Roman" panose="02020603050405020304" pitchFamily="18" charset="0"/>
              </a:rPr>
              <a:t>xyac</a:t>
            </a:r>
            <a:r>
              <a:rPr lang="en-US" dirty="0" smtClean="0">
                <a:latin typeface="Times New Roman" panose="02020603050405020304" pitchFamily="18" charset="0"/>
                <a:cs typeface="Times New Roman" panose="02020603050405020304" pitchFamily="18" charset="0"/>
              </a:rPr>
              <a:t> (expected yards after catch) EPA. This is then multiplied by the expected completion percentage from </a:t>
            </a:r>
            <a:r>
              <a:rPr lang="en-US" dirty="0" err="1" smtClean="0">
                <a:latin typeface="Times New Roman" panose="02020603050405020304" pitchFamily="18" charset="0"/>
                <a:cs typeface="Times New Roman" panose="02020603050405020304" pitchFamily="18" charset="0"/>
              </a:rPr>
              <a:t>nflfastR's</a:t>
            </a:r>
            <a:r>
              <a:rPr lang="en-US" dirty="0" smtClean="0">
                <a:latin typeface="Times New Roman" panose="02020603050405020304" pitchFamily="18" charset="0"/>
                <a:cs typeface="Times New Roman" panose="02020603050405020304" pitchFamily="18" charset="0"/>
              </a:rPr>
              <a:t> model.</a:t>
            </a:r>
          </a:p>
          <a:p>
            <a:pPr lvl="1"/>
            <a:r>
              <a:rPr lang="en-US" dirty="0" smtClean="0">
                <a:latin typeface="Times New Roman" panose="02020603050405020304" pitchFamily="18" charset="0"/>
                <a:cs typeface="Times New Roman" panose="02020603050405020304" pitchFamily="18" charset="0"/>
              </a:rPr>
              <a:t>Result is an “expected EPA,” or what might be better thought of as mean EPA: the average outcome of a route combination if it were thrown by an average passer to an average receiver.</a:t>
            </a:r>
          </a:p>
          <a:p>
            <a:pPr lvl="1"/>
            <a:r>
              <a:rPr lang="en-US" dirty="0" smtClean="0">
                <a:latin typeface="Times New Roman" panose="02020603050405020304" pitchFamily="18" charset="0"/>
                <a:cs typeface="Times New Roman" panose="02020603050405020304" pitchFamily="18" charset="0"/>
              </a:rPr>
              <a:t>For plays in which there was no pass, the EPA is set to 0.</a:t>
            </a:r>
          </a:p>
          <a:p>
            <a:pPr lvl="1"/>
            <a:r>
              <a:rPr lang="en-US" dirty="0" smtClean="0">
                <a:latin typeface="Times New Roman" panose="02020603050405020304" pitchFamily="18" charset="0"/>
                <a:cs typeface="Times New Roman" panose="02020603050405020304" pitchFamily="18" charset="0"/>
              </a:rPr>
              <a:t>For CPOE, I used a composite passer baseline based on the average ability of passers making the throws. This is effectively a weighted average CPOE by passer for each pass in our top combination metric, which is then compared to the route combination CPOE to get an adjusted metric.</a:t>
            </a:r>
          </a:p>
          <a:p>
            <a:pPr lvl="2"/>
            <a:r>
              <a:rPr lang="en-US" dirty="0" smtClean="0">
                <a:latin typeface="Times New Roman" panose="02020603050405020304" pitchFamily="18" charset="0"/>
                <a:cs typeface="Times New Roman" panose="02020603050405020304" pitchFamily="18" charset="0"/>
              </a:rPr>
              <a:t>Passer CPOE based on prior three seasons (2018-20)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09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53" y="698499"/>
            <a:ext cx="9676374" cy="5744689"/>
          </a:xfrm>
        </p:spPr>
      </p:pic>
    </p:spTree>
    <p:extLst>
      <p:ext uri="{BB962C8B-B14F-4D97-AF65-F5344CB8AC3E}">
        <p14:creationId xmlns:p14="http://schemas.microsoft.com/office/powerpoint/2010/main" val="65730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Summary of EPA results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073" y="1825625"/>
            <a:ext cx="10725727" cy="4351338"/>
          </a:xfrm>
        </p:spPr>
        <p:txBody>
          <a:bodyPr>
            <a:normAutofit fontScale="92500" lnSpcReduction="10000"/>
          </a:bodyPr>
          <a:lstStyle/>
          <a:p>
            <a:pPr marL="0" indent="0">
              <a:buNone/>
            </a:pPr>
            <a:endParaRPr lang="en-US" dirty="0" smtClean="0"/>
          </a:p>
          <a:p>
            <a:r>
              <a:rPr lang="en-US" b="1" dirty="0" smtClean="0">
                <a:latin typeface="Times New Roman" panose="02020603050405020304" pitchFamily="18" charset="0"/>
                <a:cs typeface="Times New Roman" panose="02020603050405020304" pitchFamily="18" charset="0"/>
              </a:rPr>
              <a:t>Curl, Curl, Flat, Over Ball</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Prevent</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Cover 4</a:t>
            </a:r>
          </a:p>
          <a:p>
            <a:r>
              <a:rPr lang="en-US" b="1" dirty="0" smtClean="0">
                <a:latin typeface="Times New Roman" panose="02020603050405020304" pitchFamily="18" charset="0"/>
                <a:cs typeface="Times New Roman" panose="02020603050405020304" pitchFamily="18" charset="0"/>
              </a:rPr>
              <a:t>Curl, Curl, Curl, Flat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3</a:t>
            </a:r>
          </a:p>
          <a:p>
            <a:r>
              <a:rPr lang="en-US" b="1" dirty="0" smtClean="0">
                <a:latin typeface="Times New Roman" panose="02020603050405020304" pitchFamily="18" charset="0"/>
                <a:cs typeface="Times New Roman" panose="02020603050405020304" pitchFamily="18" charset="0"/>
              </a:rPr>
              <a:t>Dig, Drag, Go/Fly, Out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Cover 1</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Cover 2</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Corner, Dig, Drag, Out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Combination</a:t>
            </a:r>
            <a:r>
              <a:rPr lang="en-US" dirty="0" smtClean="0">
                <a:latin typeface="Times New Roman" panose="02020603050405020304" pitchFamily="18" charset="0"/>
                <a:cs typeface="Times New Roman" panose="02020603050405020304" pitchFamily="18" charset="0"/>
              </a:rPr>
              <a:t> coverage</a:t>
            </a:r>
          </a:p>
          <a:p>
            <a:r>
              <a:rPr lang="en-US" b="1" dirty="0" smtClean="0">
                <a:latin typeface="Times New Roman" panose="02020603050405020304" pitchFamily="18" charset="0"/>
                <a:cs typeface="Times New Roman" panose="02020603050405020304" pitchFamily="18" charset="0"/>
              </a:rPr>
              <a:t>Curl, Curl, Flat, Flat</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Man Cover 2</a:t>
            </a:r>
          </a:p>
          <a:p>
            <a:r>
              <a:rPr lang="en-US" b="1" dirty="0" smtClean="0">
                <a:latin typeface="Times New Roman" panose="02020603050405020304" pitchFamily="18" charset="0"/>
                <a:cs typeface="Times New Roman" panose="02020603050405020304" pitchFamily="18" charset="0"/>
              </a:rPr>
              <a:t>Curl, Curl</a:t>
            </a:r>
            <a:r>
              <a:rPr lang="en-US" dirty="0" smtClean="0">
                <a:latin typeface="Times New Roman" panose="02020603050405020304" pitchFamily="18" charset="0"/>
                <a:cs typeface="Times New Roman" panose="02020603050405020304" pitchFamily="18" charset="0"/>
              </a:rPr>
              <a:t>: Most effective combination against </a:t>
            </a:r>
            <a:r>
              <a:rPr lang="en-US" i="1" dirty="0" smtClean="0">
                <a:latin typeface="Times New Roman" panose="02020603050405020304" pitchFamily="18" charset="0"/>
                <a:cs typeface="Times New Roman" panose="02020603050405020304" pitchFamily="18" charset="0"/>
              </a:rPr>
              <a:t>Tampa 2</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Cover 0</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Cover 6</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37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Summary,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7770"/>
            <a:ext cx="5562600" cy="4408920"/>
          </a:xfrm>
        </p:spPr>
        <p:txBody>
          <a:bodyPr>
            <a:normAutofit/>
          </a:bodyPr>
          <a:lstStyle/>
          <a:p>
            <a:r>
              <a:rPr lang="en-US" sz="2000" dirty="0" smtClean="0">
                <a:latin typeface="Times New Roman" panose="02020603050405020304" pitchFamily="18" charset="0"/>
                <a:cs typeface="Times New Roman" panose="02020603050405020304" pitchFamily="18" charset="0"/>
              </a:rPr>
              <a:t>Worth noting that teams change their coverage schemes based on area of the field. When the ball is outside the red zone, teams rely heavily on Cover 3 (33.6%), Cover 1 (25.7%), and Cover 4 (16.7%).</a:t>
            </a:r>
          </a:p>
          <a:p>
            <a:r>
              <a:rPr lang="en-US" sz="2000" dirty="0" smtClean="0">
                <a:latin typeface="Times New Roman" panose="02020603050405020304" pitchFamily="18" charset="0"/>
                <a:cs typeface="Times New Roman" panose="02020603050405020304" pitchFamily="18" charset="0"/>
              </a:rPr>
              <a:t>Inside red zone, Cover 0 leaps from 1.6% usage to  13%, while Cover 3 drops to 20.9%.</a:t>
            </a:r>
          </a:p>
          <a:p>
            <a:r>
              <a:rPr lang="en-US" sz="2000" dirty="0" smtClean="0">
                <a:latin typeface="Times New Roman" panose="02020603050405020304" pitchFamily="18" charset="0"/>
                <a:cs typeface="Times New Roman" panose="02020603050405020304" pitchFamily="18" charset="0"/>
              </a:rPr>
              <a:t>Inside the ten, Cover 0 leaps to 23.1% usage, while Cover 3 drops to 16.2%.</a:t>
            </a:r>
          </a:p>
          <a:p>
            <a:r>
              <a:rPr lang="en-US" sz="2000" dirty="0" smtClean="0">
                <a:latin typeface="Times New Roman" panose="02020603050405020304" pitchFamily="18" charset="0"/>
                <a:cs typeface="Times New Roman" panose="02020603050405020304" pitchFamily="18" charset="0"/>
              </a:rPr>
              <a:t>Doesn't explain why certain combinations are more effective against these coverages, it does explain why Cover 3's overall mean EPA is so much lower than that of Cover 0.</a:t>
            </a:r>
            <a:r>
              <a:rPr lang="en-US" sz="2000" baseline="30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5782" y="6114472"/>
            <a:ext cx="6031907"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2. I assume, sight unseen, that 100% of the non-red zone Cover 0 plays were called by Gregg Williams.</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689" y="186155"/>
            <a:ext cx="5081576" cy="6266872"/>
          </a:xfrm>
          <a:prstGeom prst="rect">
            <a:avLst/>
          </a:prstGeom>
        </p:spPr>
      </p:pic>
    </p:spTree>
    <p:extLst>
      <p:ext uri="{BB962C8B-B14F-4D97-AF65-F5344CB8AC3E}">
        <p14:creationId xmlns:p14="http://schemas.microsoft.com/office/powerpoint/2010/main" val="3063763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1732</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Route Combinations in 2020</vt:lpstr>
      <vt:lpstr>PowerPoint Presentation</vt:lpstr>
      <vt:lpstr>Defining Route Combinations</vt:lpstr>
      <vt:lpstr>Other Assumptions</vt:lpstr>
      <vt:lpstr>PowerPoint Presentation</vt:lpstr>
      <vt:lpstr>Determining Metrics</vt:lpstr>
      <vt:lpstr>PowerPoint Presentation</vt:lpstr>
      <vt:lpstr>Summary of EPA results</vt:lpstr>
      <vt:lpstr>Summary, Cont’d.</vt:lpstr>
      <vt:lpstr>PowerPoint Presentation</vt:lpstr>
      <vt:lpstr>CPOE Notes</vt:lpstr>
      <vt:lpstr>Other Combinations</vt:lpstr>
      <vt:lpstr>Top Route Pairings</vt:lpstr>
      <vt:lpstr>EPA Revisited</vt:lpstr>
      <vt:lpstr>PowerPoint Presentation</vt:lpstr>
      <vt:lpstr>PowerPoint Presentation</vt:lpstr>
      <vt:lpstr>CPOE by Pairs/Trios</vt:lpstr>
      <vt:lpstr>Assumptions and 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Combinations in 2020</dc:title>
  <dc:creator>Brandon Conner</dc:creator>
  <cp:lastModifiedBy>Brandon Conner</cp:lastModifiedBy>
  <cp:revision>8</cp:revision>
  <dcterms:created xsi:type="dcterms:W3CDTF">2021-07-24T11:54:44Z</dcterms:created>
  <dcterms:modified xsi:type="dcterms:W3CDTF">2021-07-24T13:06:39Z</dcterms:modified>
</cp:coreProperties>
</file>