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12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08DB-E358-8A40-8525-A982FCDCB78A}" type="datetimeFigureOut">
              <a:rPr lang="en-US" smtClean="0"/>
              <a:t>3/18/19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7239B4-9025-D046-9A67-21A1CD4EFE9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08DB-E358-8A40-8525-A982FCDCB78A}" type="datetimeFigureOut">
              <a:rPr lang="en-US" smtClean="0"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39B4-9025-D046-9A67-21A1CD4EFE9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08DB-E358-8A40-8525-A982FCDCB78A}" type="datetimeFigureOut">
              <a:rPr lang="en-US" smtClean="0"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39B4-9025-D046-9A67-21A1CD4EFE9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08DB-E358-8A40-8525-A982FCDCB78A}" type="datetimeFigureOut">
              <a:rPr lang="en-US" smtClean="0"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39B4-9025-D046-9A67-21A1CD4EFE9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08DB-E358-8A40-8525-A982FCDCB78A}" type="datetimeFigureOut">
              <a:rPr lang="en-US" smtClean="0"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39B4-9025-D046-9A67-21A1CD4EFE9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08DB-E358-8A40-8525-A982FCDCB78A}" type="datetimeFigureOut">
              <a:rPr lang="en-US" smtClean="0"/>
              <a:t>3/18/19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39B4-9025-D046-9A67-21A1CD4EFE9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08DB-E358-8A40-8525-A982FCDCB78A}" type="datetimeFigureOut">
              <a:rPr lang="en-US" smtClean="0"/>
              <a:t>3/18/19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39B4-9025-D046-9A67-21A1CD4EFE9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08DB-E358-8A40-8525-A982FCDCB78A}" type="datetimeFigureOut">
              <a:rPr lang="en-US" smtClean="0"/>
              <a:t>3/18/19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39B4-9025-D046-9A67-21A1CD4EFE9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08DB-E358-8A40-8525-A982FCDCB78A}" type="datetimeFigureOut">
              <a:rPr lang="en-US" smtClean="0"/>
              <a:t>3/18/19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39B4-9025-D046-9A67-21A1CD4EFE9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08DB-E358-8A40-8525-A982FCDCB78A}" type="datetimeFigureOut">
              <a:rPr lang="en-US" smtClean="0"/>
              <a:t>3/18/19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39B4-9025-D046-9A67-21A1CD4EFE9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08DB-E358-8A40-8525-A982FCDCB78A}" type="datetimeFigureOut">
              <a:rPr lang="en-US" smtClean="0"/>
              <a:t>3/18/19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239B4-9025-D046-9A67-21A1CD4EFE9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1C708DB-E358-8A40-8525-A982FCDCB78A}" type="datetimeFigureOut">
              <a:rPr lang="en-US" smtClean="0"/>
              <a:t>3/18/19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97239B4-9025-D046-9A67-21A1CD4EFE9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60260"/>
            <a:ext cx="7315200" cy="2595025"/>
          </a:xfrm>
        </p:spPr>
        <p:txBody>
          <a:bodyPr/>
          <a:lstStyle/>
          <a:p>
            <a:r>
              <a:rPr lang="en-US" dirty="0" smtClean="0"/>
              <a:t>The Name of the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99820"/>
            <a:ext cx="7315200" cy="1144632"/>
          </a:xfrm>
        </p:spPr>
        <p:txBody>
          <a:bodyPr/>
          <a:lstStyle/>
          <a:p>
            <a:r>
              <a:rPr lang="en-US" sz="2400" dirty="0"/>
              <a:t>By Daniel </a:t>
            </a:r>
            <a:r>
              <a:rPr lang="en-US" sz="2400" dirty="0" smtClean="0"/>
              <a:t>Reiter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9020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2959"/>
            <a:ext cx="7315200" cy="1154097"/>
          </a:xfrm>
        </p:spPr>
        <p:txBody>
          <a:bodyPr/>
          <a:lstStyle/>
          <a:p>
            <a:r>
              <a:rPr lang="en-US" dirty="0" smtClean="0"/>
              <a:t>Not Just The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36405"/>
            <a:ext cx="7315200" cy="353952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Even in t-scores, Japan is the difference</a:t>
            </a:r>
          </a:p>
          <a:p>
            <a:endParaRPr lang="en-US" sz="2400" dirty="0"/>
          </a:p>
          <a:p>
            <a:r>
              <a:rPr lang="en-US" sz="2400" dirty="0" smtClean="0"/>
              <a:t>Shooters sold better Globally as well as in North America and Europe</a:t>
            </a:r>
          </a:p>
          <a:p>
            <a:endParaRPr lang="en-US" sz="2400" dirty="0"/>
          </a:p>
          <a:p>
            <a:r>
              <a:rPr lang="en-US" sz="2400" dirty="0" smtClean="0"/>
              <a:t>But sold worse in Japan</a:t>
            </a:r>
          </a:p>
          <a:p>
            <a:endParaRPr lang="en-US" sz="2400" dirty="0"/>
          </a:p>
          <a:p>
            <a:r>
              <a:rPr lang="en-US" sz="2400" dirty="0" smtClean="0"/>
              <a:t>Explains being in the middle of the spectrum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8311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688" y="560848"/>
            <a:ext cx="7315200" cy="1154097"/>
          </a:xfrm>
        </p:spPr>
        <p:txBody>
          <a:bodyPr/>
          <a:lstStyle/>
          <a:p>
            <a:r>
              <a:rPr lang="en-US" dirty="0" smtClean="0"/>
              <a:t>Europe vs. Japan</a:t>
            </a:r>
            <a:endParaRPr lang="en-US" dirty="0"/>
          </a:p>
        </p:txBody>
      </p:sp>
      <p:pic>
        <p:nvPicPr>
          <p:cNvPr id="5" name="Content Placeholder 4" descr="Role-Playing Games vs. European Sales.png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" r="8097"/>
          <a:stretch/>
        </p:blipFill>
        <p:spPr>
          <a:xfrm>
            <a:off x="-71366" y="2057176"/>
            <a:ext cx="4668135" cy="4490010"/>
          </a:xfrm>
        </p:spPr>
      </p:pic>
      <p:pic>
        <p:nvPicPr>
          <p:cNvPr id="6" name="Content Placeholder 5" descr="Role-Playing Games vs. Japanese Sales.png"/>
          <p:cNvPicPr>
            <a:picLocks noGrp="1" noChangeAspect="1"/>
          </p:cNvPicPr>
          <p:nvPr>
            <p:ph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" t="-379" r="8056" b="379"/>
          <a:stretch/>
        </p:blipFill>
        <p:spPr>
          <a:xfrm>
            <a:off x="4458157" y="2057176"/>
            <a:ext cx="4685843" cy="4490010"/>
          </a:xfrm>
        </p:spPr>
      </p:pic>
    </p:spTree>
    <p:extLst>
      <p:ext uri="{BB962C8B-B14F-4D97-AF65-F5344CB8AC3E}">
        <p14:creationId xmlns:p14="http://schemas.microsoft.com/office/powerpoint/2010/main" val="4180171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2960"/>
            <a:ext cx="7315200" cy="1154097"/>
          </a:xfrm>
        </p:spPr>
        <p:txBody>
          <a:bodyPr/>
          <a:lstStyle/>
          <a:p>
            <a:r>
              <a:rPr lang="en-US" dirty="0" smtClean="0"/>
              <a:t>Japan Loves RPGs!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36405"/>
            <a:ext cx="7315200" cy="353952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Japan was the only region that had a positive t-score</a:t>
            </a:r>
          </a:p>
          <a:p>
            <a:endParaRPr lang="en-US" sz="2400" dirty="0"/>
          </a:p>
          <a:p>
            <a:r>
              <a:rPr lang="en-US" sz="2400" dirty="0" smtClean="0"/>
              <a:t>North America and Europe each had negative t-scores</a:t>
            </a:r>
          </a:p>
          <a:p>
            <a:endParaRPr lang="en-US" sz="2400" dirty="0" smtClean="0"/>
          </a:p>
          <a:p>
            <a:r>
              <a:rPr lang="en-US" sz="2400" dirty="0" smtClean="0"/>
              <a:t>RPGs sold better in Japan but worse in the other major regions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2182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2047"/>
            <a:ext cx="7315200" cy="1154097"/>
          </a:xfrm>
        </p:spPr>
        <p:txBody>
          <a:bodyPr/>
          <a:lstStyle/>
          <a:p>
            <a:r>
              <a:rPr lang="en-US" dirty="0" smtClean="0"/>
              <a:t>Platform vs. Regional Sales</a:t>
            </a:r>
            <a:endParaRPr lang="en-US" dirty="0"/>
          </a:p>
        </p:txBody>
      </p:sp>
      <p:pic>
        <p:nvPicPr>
          <p:cNvPr id="5" name="Content Placeholder 4" descr="Platform vs. Regional Sales.jpeg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" r="779"/>
          <a:stretch/>
        </p:blipFill>
        <p:spPr>
          <a:xfrm>
            <a:off x="253999" y="2122714"/>
            <a:ext cx="5659279" cy="4214078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913278" y="2122714"/>
            <a:ext cx="2886008" cy="42161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Games on Nintendo Wii and DS sold best</a:t>
            </a:r>
          </a:p>
          <a:p>
            <a:endParaRPr lang="en-US" sz="2400" dirty="0"/>
          </a:p>
          <a:p>
            <a:r>
              <a:rPr lang="en-US" sz="2400" dirty="0" smtClean="0"/>
              <a:t>Xbox 360, PS2 and PS3 not far behind</a:t>
            </a:r>
          </a:p>
          <a:p>
            <a:endParaRPr lang="en-US" sz="2400" dirty="0"/>
          </a:p>
          <a:p>
            <a:r>
              <a:rPr lang="en-US" sz="2400" dirty="0" smtClean="0"/>
              <a:t>Overall not too surprising</a:t>
            </a:r>
          </a:p>
        </p:txBody>
      </p:sp>
    </p:spTree>
    <p:extLst>
      <p:ext uri="{BB962C8B-B14F-4D97-AF65-F5344CB8AC3E}">
        <p14:creationId xmlns:p14="http://schemas.microsoft.com/office/powerpoint/2010/main" val="1578884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688" y="447619"/>
            <a:ext cx="7315200" cy="1154097"/>
          </a:xfrm>
        </p:spPr>
        <p:txBody>
          <a:bodyPr/>
          <a:lstStyle/>
          <a:p>
            <a:r>
              <a:rPr lang="en-US" dirty="0" smtClean="0"/>
              <a:t>North America vs. Japan</a:t>
            </a:r>
            <a:endParaRPr lang="en-US" dirty="0"/>
          </a:p>
        </p:txBody>
      </p:sp>
      <p:pic>
        <p:nvPicPr>
          <p:cNvPr id="5" name="Content Placeholder 4" descr="Nintendo DS Games vs. North American Sales.png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1" t="-309" r="1381" b="309"/>
          <a:stretch/>
        </p:blipFill>
        <p:spPr>
          <a:xfrm>
            <a:off x="127000" y="2050143"/>
            <a:ext cx="5043714" cy="4275536"/>
          </a:xfrm>
        </p:spPr>
      </p:pic>
      <p:pic>
        <p:nvPicPr>
          <p:cNvPr id="6" name="Content Placeholder 5" descr="Nintendo DS Games vs. Japanese Sales.png"/>
          <p:cNvPicPr>
            <a:picLocks noGrp="1" noChangeAspect="1"/>
          </p:cNvPicPr>
          <p:nvPr>
            <p:ph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2" b="367"/>
          <a:stretch/>
        </p:blipFill>
        <p:spPr>
          <a:xfrm>
            <a:off x="4463143" y="2050144"/>
            <a:ext cx="4680857" cy="4275536"/>
          </a:xfrm>
        </p:spPr>
      </p:pic>
    </p:spTree>
    <p:extLst>
      <p:ext uri="{BB962C8B-B14F-4D97-AF65-F5344CB8AC3E}">
        <p14:creationId xmlns:p14="http://schemas.microsoft.com/office/powerpoint/2010/main" val="2070011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65001"/>
            <a:ext cx="7315200" cy="1154097"/>
          </a:xfrm>
        </p:spPr>
        <p:txBody>
          <a:bodyPr/>
          <a:lstStyle/>
          <a:p>
            <a:r>
              <a:rPr lang="en-US" dirty="0" smtClean="0"/>
              <a:t>Japan &amp; Nintendo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44119"/>
            <a:ext cx="7315200" cy="353952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Nintendo DS games sales only saw statistical significance in Japan, where they sold better</a:t>
            </a:r>
          </a:p>
          <a:p>
            <a:endParaRPr lang="en-US" sz="2400" dirty="0"/>
          </a:p>
          <a:p>
            <a:r>
              <a:rPr lang="en-US" sz="2400" dirty="0" smtClean="0"/>
              <a:t>While Nintendo Wii games would make sense (especially </a:t>
            </a:r>
            <a:r>
              <a:rPr lang="en-US" sz="2400" dirty="0" smtClean="0"/>
              <a:t>“Wii Sports”)</a:t>
            </a:r>
            <a:r>
              <a:rPr lang="en-US" sz="2400" dirty="0" smtClean="0"/>
              <a:t>, DS games are surprising</a:t>
            </a:r>
          </a:p>
          <a:p>
            <a:endParaRPr lang="en-US" sz="2400" dirty="0"/>
          </a:p>
          <a:p>
            <a:r>
              <a:rPr lang="en-US" sz="2400" dirty="0" smtClean="0"/>
              <a:t>Japan helps push Nintendo to the top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6529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688" y="565001"/>
            <a:ext cx="7315200" cy="1154097"/>
          </a:xfrm>
        </p:spPr>
        <p:txBody>
          <a:bodyPr/>
          <a:lstStyle/>
          <a:p>
            <a:r>
              <a:rPr lang="en-US" dirty="0" smtClean="0"/>
              <a:t>Europe vs. Japan</a:t>
            </a:r>
            <a:endParaRPr lang="en-US" dirty="0"/>
          </a:p>
        </p:txBody>
      </p:sp>
      <p:pic>
        <p:nvPicPr>
          <p:cNvPr id="5" name="Content Placeholder 4" descr="Xbox 360 Games vs. European Sales.png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" t="58" r="3163" b="-58"/>
          <a:stretch/>
        </p:blipFill>
        <p:spPr>
          <a:xfrm>
            <a:off x="0" y="2467429"/>
            <a:ext cx="4878832" cy="3871458"/>
          </a:xfrm>
        </p:spPr>
      </p:pic>
      <p:pic>
        <p:nvPicPr>
          <p:cNvPr id="6" name="Content Placeholder 5" descr="Xbox 360 Games vs. Japanese Sales.png"/>
          <p:cNvPicPr>
            <a:picLocks noGrp="1" noChangeAspect="1"/>
          </p:cNvPicPr>
          <p:nvPr>
            <p:ph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r="2683"/>
          <a:stretch/>
        </p:blipFill>
        <p:spPr>
          <a:xfrm>
            <a:off x="4227286" y="2467430"/>
            <a:ext cx="4916714" cy="3871458"/>
          </a:xfrm>
        </p:spPr>
      </p:pic>
    </p:spTree>
    <p:extLst>
      <p:ext uri="{BB962C8B-B14F-4D97-AF65-F5344CB8AC3E}">
        <p14:creationId xmlns:p14="http://schemas.microsoft.com/office/powerpoint/2010/main" val="1245530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3144"/>
            <a:ext cx="7315200" cy="1154097"/>
          </a:xfrm>
        </p:spPr>
        <p:txBody>
          <a:bodyPr/>
          <a:lstStyle/>
          <a:p>
            <a:r>
              <a:rPr lang="en-US" dirty="0" smtClean="0"/>
              <a:t>Microsoft != Japan?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44119"/>
            <a:ext cx="7315200" cy="3539527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Every region saw a positive t-score for Xbox 360 games except for Japan</a:t>
            </a:r>
          </a:p>
          <a:p>
            <a:endParaRPr lang="en-US" sz="2400" dirty="0"/>
          </a:p>
          <a:p>
            <a:r>
              <a:rPr lang="en-US" sz="2400" dirty="0" smtClean="0"/>
              <a:t>Much like the Shooter genre, explains why it is not higher on the spectrum</a:t>
            </a:r>
          </a:p>
          <a:p>
            <a:endParaRPr lang="en-US" sz="2400" dirty="0"/>
          </a:p>
          <a:p>
            <a:r>
              <a:rPr lang="en-US" sz="2400" dirty="0" smtClean="0"/>
              <a:t>Overall Microsoft struggles in Japan</a:t>
            </a:r>
          </a:p>
          <a:p>
            <a:endParaRPr lang="en-US" sz="2400" dirty="0"/>
          </a:p>
          <a:p>
            <a:r>
              <a:rPr lang="en-US" sz="2400" dirty="0" smtClean="0"/>
              <a:t>How important are reviews?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83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688" y="583144"/>
            <a:ext cx="7315200" cy="1154097"/>
          </a:xfrm>
        </p:spPr>
        <p:txBody>
          <a:bodyPr/>
          <a:lstStyle/>
          <a:p>
            <a:r>
              <a:rPr lang="en-US" dirty="0" smtClean="0"/>
              <a:t>Critic Score vs. Regional Sales</a:t>
            </a:r>
            <a:endParaRPr lang="en-US" dirty="0"/>
          </a:p>
        </p:txBody>
      </p:sp>
      <p:pic>
        <p:nvPicPr>
          <p:cNvPr id="5" name="Content Placeholder 4" descr="Critic Score vs. Regional Sales.png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" r="2806"/>
          <a:stretch/>
        </p:blipFill>
        <p:spPr>
          <a:xfrm>
            <a:off x="235856" y="2213429"/>
            <a:ext cx="5579089" cy="4123363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814945" y="2213429"/>
            <a:ext cx="2849357" cy="4123363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Much of what is expected</a:t>
            </a:r>
          </a:p>
          <a:p>
            <a:endParaRPr lang="en-US" sz="2400" dirty="0"/>
          </a:p>
          <a:p>
            <a:r>
              <a:rPr lang="en-US" sz="2400" dirty="0" smtClean="0"/>
              <a:t>Sweet spot seems to be around 80%</a:t>
            </a:r>
          </a:p>
          <a:p>
            <a:endParaRPr lang="en-US" sz="2400" dirty="0"/>
          </a:p>
          <a:p>
            <a:r>
              <a:rPr lang="en-US" sz="2400" dirty="0" smtClean="0"/>
              <a:t>While all sales had positive correlation, each was lower than 0.25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7483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688" y="546858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smtClean="0"/>
              <a:t>User Score vs. Regional Sales</a:t>
            </a:r>
            <a:endParaRPr lang="en-US" dirty="0"/>
          </a:p>
        </p:txBody>
      </p:sp>
      <p:pic>
        <p:nvPicPr>
          <p:cNvPr id="5" name="Content Placeholder 4" descr="User Score vs. Regional Sales.png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" r="2808"/>
          <a:stretch/>
        </p:blipFill>
        <p:spPr>
          <a:xfrm>
            <a:off x="199570" y="2086429"/>
            <a:ext cx="5612413" cy="4250363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811983" y="2114897"/>
            <a:ext cx="3150587" cy="422705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Similar to Critic scores, best around 80%</a:t>
            </a:r>
          </a:p>
          <a:p>
            <a:endParaRPr lang="en-US" sz="2400" dirty="0"/>
          </a:p>
          <a:p>
            <a:r>
              <a:rPr lang="en-US" sz="2400" dirty="0" smtClean="0"/>
              <a:t>Once again, all had small positive correlations; lower than 0.15</a:t>
            </a:r>
          </a:p>
          <a:p>
            <a:endParaRPr lang="en-US" sz="2400" dirty="0"/>
          </a:p>
          <a:p>
            <a:r>
              <a:rPr lang="en-US" sz="2400" dirty="0" smtClean="0"/>
              <a:t>Japan was the only one with better correlation for User </a:t>
            </a:r>
            <a:r>
              <a:rPr lang="en-US" sz="2400" dirty="0" smtClean="0"/>
              <a:t>Score </a:t>
            </a:r>
            <a:r>
              <a:rPr lang="en-US" sz="2400" dirty="0" smtClean="0"/>
              <a:t>than Critic </a:t>
            </a:r>
            <a:r>
              <a:rPr lang="en-US" sz="2400" dirty="0"/>
              <a:t>S</a:t>
            </a:r>
            <a:r>
              <a:rPr lang="en-US" sz="2400" dirty="0" smtClean="0"/>
              <a:t>core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5664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1859"/>
            <a:ext cx="7315200" cy="1154097"/>
          </a:xfrm>
        </p:spPr>
        <p:txBody>
          <a:bodyPr/>
          <a:lstStyle/>
          <a:p>
            <a:r>
              <a:rPr lang="en-US" dirty="0"/>
              <a:t>Video Game Market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31906"/>
            <a:ext cx="7315200" cy="3539527"/>
          </a:xfrm>
        </p:spPr>
        <p:txBody>
          <a:bodyPr>
            <a:normAutofit/>
          </a:bodyPr>
          <a:lstStyle/>
          <a:p>
            <a:r>
              <a:rPr lang="en-US" sz="2400" dirty="0"/>
              <a:t>Billion Dollar Industry</a:t>
            </a:r>
          </a:p>
          <a:p>
            <a:endParaRPr lang="en-US" sz="2400" dirty="0"/>
          </a:p>
          <a:p>
            <a:r>
              <a:rPr lang="en-US" sz="2400" dirty="0"/>
              <a:t>Different markets, different preferences</a:t>
            </a:r>
          </a:p>
          <a:p>
            <a:endParaRPr lang="en-US" sz="2400" dirty="0"/>
          </a:p>
          <a:p>
            <a:r>
              <a:rPr lang="en-US" sz="2400" dirty="0" smtClean="0"/>
              <a:t>Lots </a:t>
            </a:r>
            <a:r>
              <a:rPr lang="en-US" sz="2400" dirty="0"/>
              <a:t>of competition, lots of turnover</a:t>
            </a:r>
          </a:p>
          <a:p>
            <a:endParaRPr lang="en-US" sz="2400" dirty="0"/>
          </a:p>
          <a:p>
            <a:r>
              <a:rPr lang="en-US" sz="2400" dirty="0"/>
              <a:t>Hard to stay successful </a:t>
            </a:r>
          </a:p>
        </p:txBody>
      </p:sp>
    </p:spTree>
    <p:extLst>
      <p:ext uri="{BB962C8B-B14F-4D97-AF65-F5344CB8AC3E}">
        <p14:creationId xmlns:p14="http://schemas.microsoft.com/office/powerpoint/2010/main" val="2405432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7619"/>
            <a:ext cx="7315200" cy="1154097"/>
          </a:xfrm>
        </p:spPr>
        <p:txBody>
          <a:bodyPr/>
          <a:lstStyle/>
          <a:p>
            <a:r>
              <a:rPr lang="en-US" dirty="0" smtClean="0"/>
              <a:t>Data Story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44119"/>
            <a:ext cx="7315200" cy="353952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Japan has the weakest correlation with Global Sales</a:t>
            </a:r>
          </a:p>
          <a:p>
            <a:endParaRPr lang="en-US" sz="2400" dirty="0"/>
          </a:p>
          <a:p>
            <a:r>
              <a:rPr lang="en-US" sz="2400" dirty="0" smtClean="0"/>
              <a:t>But its impact is important for </a:t>
            </a:r>
            <a:r>
              <a:rPr lang="en-US" sz="2400" dirty="0" smtClean="0"/>
              <a:t>Genre </a:t>
            </a:r>
            <a:r>
              <a:rPr lang="en-US" sz="2400" dirty="0" smtClean="0"/>
              <a:t>and </a:t>
            </a:r>
            <a:r>
              <a:rPr lang="en-US" sz="2400" dirty="0" smtClean="0"/>
              <a:t>Platform </a:t>
            </a:r>
            <a:r>
              <a:rPr lang="en-US" sz="2400" dirty="0" smtClean="0"/>
              <a:t>sales</a:t>
            </a:r>
          </a:p>
          <a:p>
            <a:endParaRPr lang="en-US" sz="2400" dirty="0"/>
          </a:p>
          <a:p>
            <a:r>
              <a:rPr lang="en-US" sz="2400" dirty="0" smtClean="0"/>
              <a:t>Critic and User scores had expected outcome but best sales not around 100%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8198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65000"/>
            <a:ext cx="7315200" cy="1154097"/>
          </a:xfrm>
        </p:spPr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44119"/>
            <a:ext cx="7315200" cy="353952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Plenty more interesting plots/t-scores</a:t>
            </a:r>
          </a:p>
          <a:p>
            <a:endParaRPr lang="en-US" sz="2400" dirty="0"/>
          </a:p>
          <a:p>
            <a:r>
              <a:rPr lang="en-US" sz="2400" dirty="0" smtClean="0"/>
              <a:t>Focused on main core about North America and Europe vs. Japan</a:t>
            </a:r>
          </a:p>
          <a:p>
            <a:endParaRPr lang="en-US" sz="2400" dirty="0"/>
          </a:p>
          <a:p>
            <a:r>
              <a:rPr lang="en-US" sz="2400" dirty="0" smtClean="0"/>
              <a:t>Also looked into relationships between Genre, Developer and Rating with each being statistically significant</a:t>
            </a:r>
          </a:p>
          <a:p>
            <a:endParaRPr lang="en-US" sz="2400" dirty="0"/>
          </a:p>
          <a:p>
            <a:pPr marL="4572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6902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6529"/>
            <a:ext cx="7315200" cy="1154097"/>
          </a:xfrm>
        </p:spPr>
        <p:txBody>
          <a:bodyPr/>
          <a:lstStyle/>
          <a:p>
            <a:r>
              <a:rPr lang="en-US" dirty="0" smtClean="0"/>
              <a:t>Machine Learning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35668"/>
            <a:ext cx="7315200" cy="353952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Used Random Forest for each of the major types of sales, sometimes used extra parameters</a:t>
            </a:r>
          </a:p>
          <a:p>
            <a:endParaRPr lang="en-US" sz="2400" dirty="0"/>
          </a:p>
          <a:p>
            <a:r>
              <a:rPr lang="en-US" sz="2400" dirty="0" smtClean="0"/>
              <a:t>Also filtered with values greater than or equal to the median</a:t>
            </a:r>
          </a:p>
          <a:p>
            <a:endParaRPr lang="en-US" sz="2400" dirty="0"/>
          </a:p>
          <a:p>
            <a:r>
              <a:rPr lang="en-US" sz="2400" dirty="0" smtClean="0"/>
              <a:t>Ran model on new data from University of Portsmouth with U.S. Sales info from 2004-2010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3864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72441"/>
            <a:ext cx="7315200" cy="1154097"/>
          </a:xfrm>
        </p:spPr>
        <p:txBody>
          <a:bodyPr/>
          <a:lstStyle/>
          <a:p>
            <a:r>
              <a:rPr lang="en-US" dirty="0" smtClean="0"/>
              <a:t>Global Sales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35667"/>
            <a:ext cx="7315200" cy="3539527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R^2 around 0.43, RMSE around 2.72</a:t>
            </a:r>
          </a:p>
          <a:p>
            <a:endParaRPr lang="en-US" sz="2400" dirty="0"/>
          </a:p>
          <a:p>
            <a:r>
              <a:rPr lang="en-US" sz="2400" dirty="0" smtClean="0"/>
              <a:t>Major features include Critic Score as well as User Count and </a:t>
            </a:r>
            <a:r>
              <a:rPr lang="en-US" sz="2400" dirty="0"/>
              <a:t>words like “mw,” “super” and “mario</a:t>
            </a:r>
            <a:r>
              <a:rPr lang="en-US" sz="2400" dirty="0" smtClean="0"/>
              <a:t>”</a:t>
            </a:r>
          </a:p>
          <a:p>
            <a:endParaRPr lang="en-US" sz="2400" dirty="0"/>
          </a:p>
          <a:p>
            <a:r>
              <a:rPr lang="en-US" sz="2400" dirty="0" smtClean="0"/>
              <a:t>Filtered by Median: </a:t>
            </a:r>
            <a:r>
              <a:rPr lang="en-US" sz="2400" dirty="0"/>
              <a:t>R^2 around </a:t>
            </a:r>
            <a:r>
              <a:rPr lang="en-US" sz="2400" dirty="0" smtClean="0"/>
              <a:t>0.45, </a:t>
            </a:r>
            <a:r>
              <a:rPr lang="en-US" sz="2400" dirty="0"/>
              <a:t>RMSE around </a:t>
            </a:r>
            <a:r>
              <a:rPr lang="en-US" sz="2400" dirty="0" smtClean="0"/>
              <a:t>2.85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Similar feature importance, rise of word “kart”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8675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72441"/>
            <a:ext cx="7315200" cy="1154097"/>
          </a:xfrm>
        </p:spPr>
        <p:txBody>
          <a:bodyPr/>
          <a:lstStyle/>
          <a:p>
            <a:r>
              <a:rPr lang="en-US" dirty="0" smtClean="0"/>
              <a:t>North American Sales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35668"/>
            <a:ext cx="7315200" cy="353952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R^2 around 0.43, RMSE around </a:t>
            </a:r>
            <a:r>
              <a:rPr lang="en-US" sz="2400" dirty="0" smtClean="0"/>
              <a:t>1.33</a:t>
            </a:r>
          </a:p>
          <a:p>
            <a:endParaRPr lang="en-US" sz="2400" dirty="0"/>
          </a:p>
          <a:p>
            <a:r>
              <a:rPr lang="en-US" sz="2400" dirty="0" smtClean="0"/>
              <a:t>Similar feature importance to Global Sales</a:t>
            </a:r>
          </a:p>
          <a:p>
            <a:endParaRPr lang="en-US" sz="2400" dirty="0"/>
          </a:p>
          <a:p>
            <a:r>
              <a:rPr lang="en-US" sz="2400" dirty="0" smtClean="0"/>
              <a:t>Filtered by Median: </a:t>
            </a:r>
            <a:r>
              <a:rPr lang="en-US" sz="2400" dirty="0"/>
              <a:t>R^2 around </a:t>
            </a:r>
            <a:r>
              <a:rPr lang="en-US" sz="2400" dirty="0" smtClean="0"/>
              <a:t>0.16, </a:t>
            </a:r>
            <a:r>
              <a:rPr lang="en-US" sz="2400" dirty="0"/>
              <a:t>RMSE around </a:t>
            </a:r>
            <a:r>
              <a:rPr lang="en-US" sz="2400" dirty="0" smtClean="0"/>
              <a:t>1.51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Same important features, User Count having big impact</a:t>
            </a:r>
            <a:endParaRPr lang="en-US" sz="2400" dirty="0"/>
          </a:p>
          <a:p>
            <a:pPr marL="4572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3371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92283"/>
            <a:ext cx="7315200" cy="1154097"/>
          </a:xfrm>
        </p:spPr>
        <p:txBody>
          <a:bodyPr/>
          <a:lstStyle/>
          <a:p>
            <a:r>
              <a:rPr lang="en-US" dirty="0" smtClean="0"/>
              <a:t>European Sales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35667"/>
            <a:ext cx="7315200" cy="3539527"/>
          </a:xfrm>
        </p:spPr>
        <p:txBody>
          <a:bodyPr>
            <a:noAutofit/>
          </a:bodyPr>
          <a:lstStyle/>
          <a:p>
            <a:r>
              <a:rPr lang="en-US" sz="2400" dirty="0"/>
              <a:t>R^2 around </a:t>
            </a:r>
            <a:r>
              <a:rPr lang="en-US" sz="2400" dirty="0" smtClean="0"/>
              <a:t>0.38, </a:t>
            </a:r>
            <a:r>
              <a:rPr lang="en-US" sz="2400" dirty="0"/>
              <a:t>RMSE around </a:t>
            </a:r>
            <a:r>
              <a:rPr lang="en-US" sz="2400" dirty="0" smtClean="0"/>
              <a:t>0.93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Important features include User Count, PC games as well as words like “fifa”</a:t>
            </a:r>
          </a:p>
          <a:p>
            <a:pPr marL="45720" indent="0">
              <a:buNone/>
            </a:pPr>
            <a:endParaRPr lang="en-US" sz="2400" dirty="0"/>
          </a:p>
          <a:p>
            <a:r>
              <a:rPr lang="en-US" sz="2400" dirty="0" smtClean="0"/>
              <a:t>Filtered by Median: </a:t>
            </a:r>
            <a:r>
              <a:rPr lang="en-US" sz="2400" dirty="0"/>
              <a:t>R^2 around </a:t>
            </a:r>
            <a:r>
              <a:rPr lang="en-US" sz="2400" dirty="0" smtClean="0"/>
              <a:t>0.33</a:t>
            </a:r>
            <a:r>
              <a:rPr lang="en-US" sz="2400" dirty="0"/>
              <a:t>, RMSE around </a:t>
            </a:r>
            <a:r>
              <a:rPr lang="en-US" sz="2400" dirty="0" smtClean="0"/>
              <a:t>0.85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Critic Score, “kart” and “mario” became very important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3746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72441"/>
            <a:ext cx="7315200" cy="1154097"/>
          </a:xfrm>
        </p:spPr>
        <p:txBody>
          <a:bodyPr/>
          <a:lstStyle/>
          <a:p>
            <a:r>
              <a:rPr lang="en-US" dirty="0" smtClean="0"/>
              <a:t>Japanese Sales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35667"/>
            <a:ext cx="7315200" cy="3539527"/>
          </a:xfrm>
        </p:spPr>
        <p:txBody>
          <a:bodyPr>
            <a:normAutofit/>
          </a:bodyPr>
          <a:lstStyle/>
          <a:p>
            <a:r>
              <a:rPr lang="en-US" sz="2400" dirty="0"/>
              <a:t>R^2 around </a:t>
            </a:r>
            <a:r>
              <a:rPr lang="en-US" sz="2400" dirty="0" smtClean="0"/>
              <a:t>0.37, </a:t>
            </a:r>
            <a:r>
              <a:rPr lang="en-US" sz="2400" dirty="0"/>
              <a:t>RMSE around </a:t>
            </a:r>
            <a:r>
              <a:rPr lang="en-US" sz="2400" dirty="0" smtClean="0"/>
              <a:t>0.46</a:t>
            </a:r>
          </a:p>
          <a:p>
            <a:endParaRPr lang="en-US" sz="2400" dirty="0"/>
          </a:p>
          <a:p>
            <a:r>
              <a:rPr lang="en-US" sz="2400" dirty="0" smtClean="0"/>
              <a:t>Nintendo and SquareSoft were some of most important features</a:t>
            </a:r>
          </a:p>
          <a:p>
            <a:endParaRPr lang="en-US" sz="2400" dirty="0"/>
          </a:p>
          <a:p>
            <a:r>
              <a:rPr lang="en-US" sz="2400" dirty="0" smtClean="0"/>
              <a:t>Filtered by Median: Everything is the exact same</a:t>
            </a:r>
          </a:p>
          <a:p>
            <a:endParaRPr lang="en-US" sz="2400" dirty="0"/>
          </a:p>
          <a:p>
            <a:r>
              <a:rPr lang="en-US" sz="2400" dirty="0" smtClean="0"/>
              <a:t>Value may be close to or exactly zero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8796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31968"/>
            <a:ext cx="7315200" cy="1154097"/>
          </a:xfrm>
        </p:spPr>
        <p:txBody>
          <a:bodyPr/>
          <a:lstStyle/>
          <a:p>
            <a:r>
              <a:rPr lang="en-US" dirty="0" smtClean="0"/>
              <a:t>ML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35668"/>
            <a:ext cx="7315200" cy="353952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R^2 and RMSE tended to get smaller with each type of sale</a:t>
            </a:r>
          </a:p>
          <a:p>
            <a:endParaRPr lang="en-US" sz="2400" dirty="0"/>
          </a:p>
          <a:p>
            <a:r>
              <a:rPr lang="en-US" sz="2400" dirty="0" smtClean="0"/>
              <a:t>Brand names were words that stood out, </a:t>
            </a:r>
            <a:r>
              <a:rPr lang="en-US" sz="2400" dirty="0" smtClean="0"/>
              <a:t>publishers </a:t>
            </a:r>
            <a:r>
              <a:rPr lang="en-US" sz="2400" dirty="0" smtClean="0"/>
              <a:t>and </a:t>
            </a:r>
            <a:r>
              <a:rPr lang="en-US" sz="2400" dirty="0" smtClean="0"/>
              <a:t>developers </a:t>
            </a:r>
            <a:r>
              <a:rPr lang="en-US" sz="2400" dirty="0" smtClean="0"/>
              <a:t>low (except for Japan)</a:t>
            </a:r>
          </a:p>
          <a:p>
            <a:endParaRPr lang="en-US" sz="2400" dirty="0"/>
          </a:p>
          <a:p>
            <a:r>
              <a:rPr lang="en-US" sz="2400" dirty="0" smtClean="0"/>
              <a:t>User Count had big impact on difference between test and prediction for most models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103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6529"/>
            <a:ext cx="7315200" cy="1154097"/>
          </a:xfrm>
        </p:spPr>
        <p:txBody>
          <a:bodyPr/>
          <a:lstStyle/>
          <a:p>
            <a:r>
              <a:rPr lang="en-US" dirty="0" smtClean="0"/>
              <a:t>New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35667"/>
            <a:ext cx="7315200" cy="353952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U.S. Sales info from 2004 to 2010</a:t>
            </a:r>
          </a:p>
          <a:p>
            <a:endParaRPr lang="en-US" sz="2400" dirty="0"/>
          </a:p>
          <a:p>
            <a:r>
              <a:rPr lang="en-US" sz="2400" dirty="0" smtClean="0"/>
              <a:t>Does not have words from reviews</a:t>
            </a:r>
          </a:p>
          <a:p>
            <a:endParaRPr lang="en-US" sz="2400" dirty="0"/>
          </a:p>
          <a:p>
            <a:r>
              <a:rPr lang="en-US" sz="2400" dirty="0" smtClean="0"/>
              <a:t>Has time when game came out during the year</a:t>
            </a:r>
          </a:p>
          <a:p>
            <a:endParaRPr lang="en-US" sz="2400" dirty="0"/>
          </a:p>
          <a:p>
            <a:r>
              <a:rPr lang="en-US" sz="2400" dirty="0" smtClean="0"/>
              <a:t>Same process as earlier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8838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72441"/>
            <a:ext cx="7315200" cy="1154097"/>
          </a:xfrm>
        </p:spPr>
        <p:txBody>
          <a:bodyPr/>
          <a:lstStyle/>
          <a:p>
            <a:r>
              <a:rPr lang="en-US" dirty="0" smtClean="0"/>
              <a:t>Random Forest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35668"/>
            <a:ext cx="7315200" cy="3539527"/>
          </a:xfrm>
        </p:spPr>
        <p:txBody>
          <a:bodyPr>
            <a:noAutofit/>
          </a:bodyPr>
          <a:lstStyle/>
          <a:p>
            <a:r>
              <a:rPr lang="en-US" sz="2400" dirty="0"/>
              <a:t>R^2 around </a:t>
            </a:r>
            <a:r>
              <a:rPr lang="en-US" sz="2400" dirty="0" smtClean="0"/>
              <a:t>0.86, </a:t>
            </a:r>
            <a:r>
              <a:rPr lang="en-US" sz="2400" dirty="0"/>
              <a:t>RMSE around </a:t>
            </a:r>
            <a:r>
              <a:rPr lang="en-US" sz="2400" dirty="0" smtClean="0"/>
              <a:t>0.41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Most important features are blocks of the year when game came out (Block 4 is holidays)</a:t>
            </a:r>
          </a:p>
          <a:p>
            <a:endParaRPr lang="en-US" sz="2400" dirty="0"/>
          </a:p>
          <a:p>
            <a:r>
              <a:rPr lang="en-US" sz="2400" dirty="0" smtClean="0"/>
              <a:t>Filtered by Median: </a:t>
            </a:r>
            <a:r>
              <a:rPr lang="en-US" sz="2400" dirty="0"/>
              <a:t>R^2 around </a:t>
            </a:r>
            <a:r>
              <a:rPr lang="en-US" sz="2400" dirty="0" smtClean="0"/>
              <a:t>0.92, </a:t>
            </a:r>
            <a:r>
              <a:rPr lang="en-US" sz="2400" dirty="0"/>
              <a:t>RMSE around </a:t>
            </a:r>
            <a:r>
              <a:rPr lang="en-US" sz="2400" dirty="0" smtClean="0"/>
              <a:t>0.42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Similar impactful features though some blocks dipped (like Block 2)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6859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6866"/>
            <a:ext cx="7315200" cy="1154097"/>
          </a:xfrm>
        </p:spPr>
        <p:txBody>
          <a:bodyPr/>
          <a:lstStyle/>
          <a:p>
            <a:r>
              <a:rPr lang="en-US" dirty="0"/>
              <a:t>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31906"/>
            <a:ext cx="7315200" cy="3539527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Using kaggle datasets, find </a:t>
            </a:r>
            <a:r>
              <a:rPr lang="en-US" sz="2400" dirty="0"/>
              <a:t>out what types of games sell best </a:t>
            </a:r>
            <a:r>
              <a:rPr lang="en-US" sz="2400" dirty="0" smtClean="0"/>
              <a:t>Globally and in </a:t>
            </a:r>
            <a:r>
              <a:rPr lang="en-US" sz="2400" dirty="0"/>
              <a:t>the 3 major areas: North America, Europe and </a:t>
            </a:r>
            <a:r>
              <a:rPr lang="en-US" sz="2400" dirty="0" smtClean="0"/>
              <a:t>Japan</a:t>
            </a:r>
            <a:endParaRPr lang="en-US" dirty="0"/>
          </a:p>
          <a:p>
            <a:endParaRPr lang="en-US" sz="2400" dirty="0" smtClean="0"/>
          </a:p>
          <a:p>
            <a:r>
              <a:rPr lang="en-US" sz="2400" dirty="0" smtClean="0"/>
              <a:t>Delve into what genres as well as consoles that gamers prefer</a:t>
            </a:r>
          </a:p>
          <a:p>
            <a:endParaRPr lang="en-US" sz="2400" dirty="0"/>
          </a:p>
          <a:p>
            <a:r>
              <a:rPr lang="en-US" sz="2400" dirty="0" smtClean="0"/>
              <a:t>Look into the impact of Critic and User scores including common words in reviews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9086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92283"/>
            <a:ext cx="7315200" cy="1154097"/>
          </a:xfrm>
        </p:spPr>
        <p:txBody>
          <a:bodyPr/>
          <a:lstStyle/>
          <a:p>
            <a:r>
              <a:rPr lang="en-US" dirty="0"/>
              <a:t>Issues/Next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35668"/>
            <a:ext cx="7315200" cy="3539527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For main dataset, weaker models. Second one stronger but different features</a:t>
            </a:r>
          </a:p>
          <a:p>
            <a:endParaRPr lang="en-US" sz="2400" dirty="0"/>
          </a:p>
          <a:p>
            <a:r>
              <a:rPr lang="en-US" sz="2400" dirty="0" smtClean="0"/>
              <a:t>Does not include games from older consoles</a:t>
            </a:r>
          </a:p>
          <a:p>
            <a:endParaRPr lang="en-US" sz="2400" dirty="0"/>
          </a:p>
          <a:p>
            <a:r>
              <a:rPr lang="en-US" sz="2400" dirty="0" smtClean="0"/>
              <a:t>Could look into console sales, not just based on their games</a:t>
            </a:r>
          </a:p>
          <a:p>
            <a:endParaRPr lang="en-US" sz="2400" dirty="0"/>
          </a:p>
          <a:p>
            <a:r>
              <a:rPr lang="en-US" sz="2400" dirty="0" smtClean="0"/>
              <a:t>More reviews, including </a:t>
            </a:r>
            <a:r>
              <a:rPr lang="en-US" sz="2400" dirty="0" smtClean="0"/>
              <a:t>critics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9886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31968"/>
            <a:ext cx="7315200" cy="1154097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35668"/>
            <a:ext cx="7315200" cy="3539527"/>
          </a:xfrm>
        </p:spPr>
        <p:txBody>
          <a:bodyPr>
            <a:noAutofit/>
          </a:bodyPr>
          <a:lstStyle/>
          <a:p>
            <a:r>
              <a:rPr lang="en-US" sz="2300" dirty="0" smtClean="0"/>
              <a:t>Release Window very important</a:t>
            </a:r>
          </a:p>
          <a:p>
            <a:endParaRPr lang="en-US" sz="2300" dirty="0"/>
          </a:p>
          <a:p>
            <a:r>
              <a:rPr lang="en-US" sz="2300" dirty="0" smtClean="0"/>
              <a:t>Brand names and User Count extremely impactful in predictive modeling</a:t>
            </a:r>
          </a:p>
          <a:p>
            <a:endParaRPr lang="en-US" sz="2300" dirty="0"/>
          </a:p>
          <a:p>
            <a:r>
              <a:rPr lang="en-US" sz="2300" dirty="0" smtClean="0"/>
              <a:t>Genre and </a:t>
            </a:r>
            <a:r>
              <a:rPr lang="en-US" sz="2300" dirty="0" smtClean="0"/>
              <a:t>Platform </a:t>
            </a:r>
            <a:r>
              <a:rPr lang="en-US" sz="2300" dirty="0" smtClean="0"/>
              <a:t>not as important</a:t>
            </a:r>
          </a:p>
          <a:p>
            <a:endParaRPr lang="en-US" sz="2300" dirty="0"/>
          </a:p>
          <a:p>
            <a:r>
              <a:rPr lang="en-US" sz="2300" dirty="0" smtClean="0"/>
              <a:t>For more </a:t>
            </a:r>
            <a:r>
              <a:rPr lang="en-US" sz="2300" dirty="0"/>
              <a:t>information: </a:t>
            </a:r>
            <a:r>
              <a:rPr lang="en-US" sz="2300" dirty="0">
                <a:solidFill>
                  <a:schemeClr val="tx2"/>
                </a:solidFill>
              </a:rPr>
              <a:t>https://github.com/SportsReiter12/Data-Science/tree/master/Video%20Game%20Capstone%20Project</a:t>
            </a:r>
            <a:endParaRPr lang="en-US" sz="23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18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688" y="545126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Global vs. North American Sales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969000" y="1967735"/>
            <a:ext cx="3070146" cy="4369566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Strong positive correlation between the two</a:t>
            </a:r>
          </a:p>
          <a:p>
            <a:endParaRPr lang="en-US" sz="2400" dirty="0"/>
          </a:p>
          <a:p>
            <a:r>
              <a:rPr lang="en-US" sz="2400" dirty="0" smtClean="0"/>
              <a:t>Pearson correlation coefficient around 0.96</a:t>
            </a:r>
          </a:p>
          <a:p>
            <a:endParaRPr lang="en-US" sz="2400" dirty="0"/>
          </a:p>
          <a:p>
            <a:r>
              <a:rPr lang="en-US" sz="2400" dirty="0" smtClean="0"/>
              <a:t>Global Sales is predictive of North American Sales</a:t>
            </a:r>
            <a:endParaRPr lang="en-US" sz="2400" dirty="0"/>
          </a:p>
        </p:txBody>
      </p:sp>
      <p:pic>
        <p:nvPicPr>
          <p:cNvPr id="5" name="Content Placeholder 4" descr="Fraction of Sales Between Global and North America.jpeg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" r="1087" b="-14"/>
          <a:stretch/>
        </p:blipFill>
        <p:spPr>
          <a:xfrm>
            <a:off x="72571" y="1967736"/>
            <a:ext cx="5896429" cy="4169994"/>
          </a:xfrm>
        </p:spPr>
      </p:pic>
    </p:spTree>
    <p:extLst>
      <p:ext uri="{BB962C8B-B14F-4D97-AF65-F5344CB8AC3E}">
        <p14:creationId xmlns:p14="http://schemas.microsoft.com/office/powerpoint/2010/main" val="3796200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14513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/>
              <a:t>Global vs. </a:t>
            </a:r>
            <a:r>
              <a:rPr lang="en-US" dirty="0" smtClean="0"/>
              <a:t>European Sales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440714" y="2021399"/>
            <a:ext cx="2361626" cy="431539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Another example of strong positive correlation</a:t>
            </a:r>
          </a:p>
          <a:p>
            <a:endParaRPr lang="en-US" sz="2400" dirty="0"/>
          </a:p>
          <a:p>
            <a:r>
              <a:rPr lang="en-US" sz="2400" dirty="0" smtClean="0"/>
              <a:t>Coefficient around 0.94</a:t>
            </a:r>
          </a:p>
          <a:p>
            <a:endParaRPr lang="en-US" sz="2400" dirty="0"/>
          </a:p>
          <a:p>
            <a:r>
              <a:rPr lang="en-US" sz="2400" dirty="0" smtClean="0"/>
              <a:t>Predictive Again</a:t>
            </a:r>
            <a:endParaRPr lang="en-US" sz="2400" dirty="0"/>
          </a:p>
        </p:txBody>
      </p:sp>
      <p:pic>
        <p:nvPicPr>
          <p:cNvPr id="6" name="Content Placeholder 5" descr="Fraction of Sales Between Global and Europe.jpeg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 r="707"/>
          <a:stretch/>
        </p:blipFill>
        <p:spPr>
          <a:xfrm>
            <a:off x="217714" y="2021399"/>
            <a:ext cx="5969000" cy="4315393"/>
          </a:xfrm>
        </p:spPr>
      </p:pic>
    </p:spTree>
    <p:extLst>
      <p:ext uri="{BB962C8B-B14F-4D97-AF65-F5344CB8AC3E}">
        <p14:creationId xmlns:p14="http://schemas.microsoft.com/office/powerpoint/2010/main" val="654228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688" y="560848"/>
            <a:ext cx="7315200" cy="1154097"/>
          </a:xfrm>
        </p:spPr>
        <p:txBody>
          <a:bodyPr/>
          <a:lstStyle/>
          <a:p>
            <a:r>
              <a:rPr lang="en-US" dirty="0"/>
              <a:t>Global vs. </a:t>
            </a:r>
            <a:r>
              <a:rPr lang="en-US" dirty="0" smtClean="0"/>
              <a:t>Japanese Sales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223000" y="1878292"/>
            <a:ext cx="2615112" cy="446059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Positive correlation but not as strong</a:t>
            </a:r>
          </a:p>
          <a:p>
            <a:endParaRPr lang="en-US" sz="2400" dirty="0"/>
          </a:p>
          <a:p>
            <a:r>
              <a:rPr lang="en-US" sz="2400" dirty="0" smtClean="0"/>
              <a:t>This time around 0.61</a:t>
            </a:r>
          </a:p>
          <a:p>
            <a:endParaRPr lang="en-US" sz="2400" dirty="0"/>
          </a:p>
          <a:p>
            <a:r>
              <a:rPr lang="en-US" sz="2400" dirty="0" smtClean="0"/>
              <a:t>Not quite as predictive</a:t>
            </a:r>
            <a:endParaRPr lang="en-US" sz="2400" dirty="0"/>
          </a:p>
        </p:txBody>
      </p:sp>
      <p:pic>
        <p:nvPicPr>
          <p:cNvPr id="6" name="Content Placeholder 5" descr="Fraction of Sales Between Global and Japan.jpeg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" r="304"/>
          <a:stretch/>
        </p:blipFill>
        <p:spPr>
          <a:xfrm>
            <a:off x="217714" y="1880388"/>
            <a:ext cx="6005286" cy="4458500"/>
          </a:xfrm>
        </p:spPr>
      </p:pic>
    </p:spTree>
    <p:extLst>
      <p:ext uri="{BB962C8B-B14F-4D97-AF65-F5344CB8AC3E}">
        <p14:creationId xmlns:p14="http://schemas.microsoft.com/office/powerpoint/2010/main" val="3216854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60848"/>
            <a:ext cx="7315200" cy="1154097"/>
          </a:xfrm>
        </p:spPr>
        <p:txBody>
          <a:bodyPr/>
          <a:lstStyle/>
          <a:p>
            <a:r>
              <a:rPr lang="en-US" dirty="0" smtClean="0"/>
              <a:t>Digging Deeper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36405"/>
            <a:ext cx="7315200" cy="388468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 is not just the relationship with Global Sales</a:t>
            </a:r>
          </a:p>
          <a:p>
            <a:endParaRPr lang="en-US" sz="2400" dirty="0"/>
          </a:p>
          <a:p>
            <a:r>
              <a:rPr lang="en-US" sz="2400" dirty="0" smtClean="0"/>
              <a:t>North America and Europe have a strong positive correlation, around 0.84</a:t>
            </a:r>
          </a:p>
          <a:p>
            <a:endParaRPr lang="en-US" sz="2400" dirty="0"/>
          </a:p>
          <a:p>
            <a:r>
              <a:rPr lang="en-US" sz="2400" dirty="0" smtClean="0"/>
              <a:t>But Japan has weaker relationships with each (around 0.47 and 0.52)</a:t>
            </a:r>
          </a:p>
          <a:p>
            <a:endParaRPr lang="en-US" sz="2400" dirty="0"/>
          </a:p>
          <a:p>
            <a:r>
              <a:rPr lang="en-US" sz="2400" dirty="0" smtClean="0"/>
              <a:t>So which genres and platforms drive sales?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5231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78736"/>
            <a:ext cx="7315200" cy="1154097"/>
          </a:xfrm>
        </p:spPr>
        <p:txBody>
          <a:bodyPr/>
          <a:lstStyle/>
          <a:p>
            <a:r>
              <a:rPr lang="en-US" dirty="0" smtClean="0"/>
              <a:t>Genre vs. Regional Sales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993528" y="1732834"/>
            <a:ext cx="2848875" cy="460605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Sports, Racing and Platform near the front</a:t>
            </a:r>
          </a:p>
          <a:p>
            <a:endParaRPr lang="en-US" sz="2400" dirty="0"/>
          </a:p>
          <a:p>
            <a:r>
              <a:rPr lang="en-US" sz="2400" dirty="0" smtClean="0"/>
              <a:t>RPG, Adventure and Strategy games near the end</a:t>
            </a:r>
          </a:p>
          <a:p>
            <a:endParaRPr lang="en-US" sz="2400" dirty="0"/>
          </a:p>
          <a:p>
            <a:r>
              <a:rPr lang="en-US" sz="2400" dirty="0" smtClean="0"/>
              <a:t>Why Shooters in the middle?</a:t>
            </a:r>
            <a:endParaRPr lang="en-US" sz="2400" dirty="0"/>
          </a:p>
        </p:txBody>
      </p:sp>
      <p:pic>
        <p:nvPicPr>
          <p:cNvPr id="7" name="Content Placeholder 6" descr="Genre vs Regional Sales.jpeg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" r="735"/>
          <a:stretch/>
        </p:blipFill>
        <p:spPr>
          <a:xfrm>
            <a:off x="304055" y="1914068"/>
            <a:ext cx="5689473" cy="4422724"/>
          </a:xfrm>
        </p:spPr>
      </p:pic>
    </p:spTree>
    <p:extLst>
      <p:ext uri="{BB962C8B-B14F-4D97-AF65-F5344CB8AC3E}">
        <p14:creationId xmlns:p14="http://schemas.microsoft.com/office/powerpoint/2010/main" val="45905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78736"/>
            <a:ext cx="7315200" cy="1154097"/>
          </a:xfrm>
        </p:spPr>
        <p:txBody>
          <a:bodyPr/>
          <a:lstStyle/>
          <a:p>
            <a:r>
              <a:rPr lang="en-US" dirty="0" smtClean="0"/>
              <a:t>North America vs. Japan</a:t>
            </a:r>
            <a:endParaRPr lang="en-US" dirty="0"/>
          </a:p>
        </p:txBody>
      </p:sp>
      <p:pic>
        <p:nvPicPr>
          <p:cNvPr id="6" name="Content Placeholder 5" descr="Shooting Games vs. North American Sales.png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" r="6339"/>
          <a:stretch/>
        </p:blipFill>
        <p:spPr>
          <a:xfrm>
            <a:off x="0" y="1967733"/>
            <a:ext cx="4650249" cy="4490012"/>
          </a:xfrm>
        </p:spPr>
      </p:pic>
      <p:pic>
        <p:nvPicPr>
          <p:cNvPr id="7" name="Content Placeholder 6" descr="Shooting Games vs. Japanese Sales.png"/>
          <p:cNvPicPr>
            <a:picLocks noGrp="1" noChangeAspect="1"/>
          </p:cNvPicPr>
          <p:nvPr>
            <p:ph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" r="5954" b="14"/>
          <a:stretch/>
        </p:blipFill>
        <p:spPr>
          <a:xfrm>
            <a:off x="4440094" y="1967733"/>
            <a:ext cx="4703906" cy="4490012"/>
          </a:xfrm>
        </p:spPr>
      </p:pic>
    </p:spTree>
    <p:extLst>
      <p:ext uri="{BB962C8B-B14F-4D97-AF65-F5344CB8AC3E}">
        <p14:creationId xmlns:p14="http://schemas.microsoft.com/office/powerpoint/2010/main" val="964509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179</TotalTime>
  <Words>1026</Words>
  <Application>Microsoft Macintosh PowerPoint</Application>
  <PresentationFormat>On-screen Show (4:3)</PresentationFormat>
  <Paragraphs>186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Perspective</vt:lpstr>
      <vt:lpstr>The Name of the Game</vt:lpstr>
      <vt:lpstr>Video Game Market </vt:lpstr>
      <vt:lpstr>The Project</vt:lpstr>
      <vt:lpstr>Global vs. North American Sales</vt:lpstr>
      <vt:lpstr>Global vs. European Sales</vt:lpstr>
      <vt:lpstr>Global vs. Japanese Sales</vt:lpstr>
      <vt:lpstr>Digging Deeper</vt:lpstr>
      <vt:lpstr>Genre vs. Regional Sales</vt:lpstr>
      <vt:lpstr>North America vs. Japan</vt:lpstr>
      <vt:lpstr>Not Just The Plot</vt:lpstr>
      <vt:lpstr>Europe vs. Japan</vt:lpstr>
      <vt:lpstr>Japan Loves RPGs!</vt:lpstr>
      <vt:lpstr>Platform vs. Regional Sales</vt:lpstr>
      <vt:lpstr>North America vs. Japan</vt:lpstr>
      <vt:lpstr>Japan &amp; Nintendo</vt:lpstr>
      <vt:lpstr>Europe vs. Japan</vt:lpstr>
      <vt:lpstr>Microsoft != Japan?</vt:lpstr>
      <vt:lpstr>Critic Score vs. Regional Sales</vt:lpstr>
      <vt:lpstr>User Score vs. Regional Sales</vt:lpstr>
      <vt:lpstr>Data Story Summary</vt:lpstr>
      <vt:lpstr>More Information</vt:lpstr>
      <vt:lpstr>Machine Learning Analysis</vt:lpstr>
      <vt:lpstr>Global Sales</vt:lpstr>
      <vt:lpstr>North American Sales</vt:lpstr>
      <vt:lpstr>European Sales</vt:lpstr>
      <vt:lpstr>Japanese Sales</vt:lpstr>
      <vt:lpstr>ML Recap</vt:lpstr>
      <vt:lpstr>New Data</vt:lpstr>
      <vt:lpstr>Random Forest Model</vt:lpstr>
      <vt:lpstr>Issues/Next Steps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Sales (…?)</dc:title>
  <dc:creator>Office 2004 Test Drive User</dc:creator>
  <cp:lastModifiedBy>Office 2004 Test Drive User</cp:lastModifiedBy>
  <cp:revision>87</cp:revision>
  <dcterms:created xsi:type="dcterms:W3CDTF">2019-02-17T20:51:01Z</dcterms:created>
  <dcterms:modified xsi:type="dcterms:W3CDTF">2019-03-18T15:57:45Z</dcterms:modified>
</cp:coreProperties>
</file>