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324" r:id="rId5"/>
    <p:sldId id="259" r:id="rId6"/>
    <p:sldId id="260" r:id="rId7"/>
    <p:sldId id="266" r:id="rId8"/>
    <p:sldId id="267" r:id="rId9"/>
    <p:sldId id="268" r:id="rId10"/>
    <p:sldId id="261" r:id="rId11"/>
    <p:sldId id="269" r:id="rId12"/>
    <p:sldId id="262" r:id="rId13"/>
    <p:sldId id="270" r:id="rId14"/>
    <p:sldId id="263" r:id="rId15"/>
    <p:sldId id="264" r:id="rId16"/>
    <p:sldId id="265" r:id="rId17"/>
    <p:sldId id="271" r:id="rId18"/>
    <p:sldId id="276" r:id="rId19"/>
    <p:sldId id="277" r:id="rId20"/>
    <p:sldId id="278" r:id="rId21"/>
    <p:sldId id="279" r:id="rId22"/>
    <p:sldId id="272" r:id="rId23"/>
    <p:sldId id="280" r:id="rId24"/>
    <p:sldId id="281" r:id="rId25"/>
    <p:sldId id="273" r:id="rId26"/>
    <p:sldId id="282" r:id="rId27"/>
    <p:sldId id="274" r:id="rId28"/>
    <p:sldId id="283" r:id="rId29"/>
    <p:sldId id="284" r:id="rId30"/>
    <p:sldId id="285" r:id="rId31"/>
    <p:sldId id="27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6" r:id="rId52"/>
    <p:sldId id="305" r:id="rId53"/>
    <p:sldId id="310" r:id="rId54"/>
    <p:sldId id="311" r:id="rId55"/>
    <p:sldId id="316" r:id="rId56"/>
    <p:sldId id="315" r:id="rId57"/>
    <p:sldId id="313" r:id="rId58"/>
    <p:sldId id="314" r:id="rId59"/>
    <p:sldId id="317" r:id="rId60"/>
    <p:sldId id="318" r:id="rId61"/>
    <p:sldId id="319" r:id="rId62"/>
    <p:sldId id="320" r:id="rId63"/>
    <p:sldId id="321" r:id="rId64"/>
    <p:sldId id="322" r:id="rId65"/>
    <p:sldId id="32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8" autoAdjust="0"/>
    <p:restoredTop sz="94660"/>
  </p:normalViewPr>
  <p:slideViewPr>
    <p:cSldViewPr snapToGrid="0">
      <p:cViewPr varScale="1">
        <p:scale>
          <a:sx n="43" d="100"/>
          <a:sy n="43" d="100"/>
        </p:scale>
        <p:origin x="66"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ndex.php?title=William_G._Macready&amp;action=edit&amp;redlink=1" TargetMode="External"/><Relationship Id="rId2" Type="http://schemas.openxmlformats.org/officeDocument/2006/relationships/hyperlink" Target="https://en.wikipedia.org/wiki/David_Wolper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7" Type="http://schemas.openxmlformats.org/officeDocument/2006/relationships/hyperlink" Target="https://en.wikipedia.org/wiki/Training_data" TargetMode="External"/><Relationship Id="rId2" Type="http://schemas.openxmlformats.org/officeDocument/2006/relationships/hyperlink" Target="https://en.wikipedia.org/wiki/Branches_of_science" TargetMode="External"/><Relationship Id="rId1" Type="http://schemas.openxmlformats.org/officeDocument/2006/relationships/slideLayout" Target="../slideLayouts/slideLayout2.xml"/><Relationship Id="rId6" Type="http://schemas.openxmlformats.org/officeDocument/2006/relationships/hyperlink" Target="https://en.wikipedia.org/wiki/Artificial_intelligence" TargetMode="External"/><Relationship Id="rId5" Type="http://schemas.openxmlformats.org/officeDocument/2006/relationships/hyperlink" Target="https://en.wikipedia.org/wiki/Computer_systems" TargetMode="External"/><Relationship Id="rId4" Type="http://schemas.openxmlformats.org/officeDocument/2006/relationships/hyperlink" Target="https://en.wikipedia.org/wiki/Statistical_mode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Unsupervised_learning" TargetMode="External"/><Relationship Id="rId3" Type="http://schemas.openxmlformats.org/officeDocument/2006/relationships/hyperlink" Target="https://en.wikipedia.org/wiki/Computer_vision" TargetMode="External"/><Relationship Id="rId7" Type="http://schemas.openxmlformats.org/officeDocument/2006/relationships/hyperlink" Target="https://en.wikipedia.org/wiki/Exploratory_data_analysis" TargetMode="External"/><Relationship Id="rId2" Type="http://schemas.openxmlformats.org/officeDocument/2006/relationships/hyperlink" Target="https://en.wikipedia.org/wiki/Email_filtering" TargetMode="External"/><Relationship Id="rId1" Type="http://schemas.openxmlformats.org/officeDocument/2006/relationships/slideLayout" Target="../slideLayouts/slideLayout2.xml"/><Relationship Id="rId6" Type="http://schemas.openxmlformats.org/officeDocument/2006/relationships/hyperlink" Target="https://en.wikipedia.org/wiki/Data_mining" TargetMode="External"/><Relationship Id="rId11" Type="http://schemas.openxmlformats.org/officeDocument/2006/relationships/hyperlink" Target="https://en.wikipedia.org/wiki/Predictive_analytics" TargetMode="External"/><Relationship Id="rId5" Type="http://schemas.openxmlformats.org/officeDocument/2006/relationships/hyperlink" Target="https://en.wikipedia.org/wiki/Mathematical_optimization" TargetMode="External"/><Relationship Id="rId10" Type="http://schemas.openxmlformats.org/officeDocument/2006/relationships/hyperlink" Target="https://en.wikipedia.org/wiki/Machine_learning#cite_note-4" TargetMode="External"/><Relationship Id="rId4" Type="http://schemas.openxmlformats.org/officeDocument/2006/relationships/hyperlink" Target="https://en.wikipedia.org/wiki/Computational_statistics" TargetMode="External"/><Relationship Id="rId9" Type="http://schemas.openxmlformats.org/officeDocument/2006/relationships/hyperlink" Target="https://en.wikipedia.org/wiki/Machine_learning#cite_note-3"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Introduction to ML</a:t>
            </a:r>
            <a:endParaRPr lang="en-US" sz="4800" dirty="0"/>
          </a:p>
        </p:txBody>
      </p:sp>
      <p:sp>
        <p:nvSpPr>
          <p:cNvPr id="3" name="副标题 2"/>
          <p:cNvSpPr>
            <a:spLocks noGrp="1"/>
          </p:cNvSpPr>
          <p:nvPr>
            <p:ph type="subTitle" idx="1"/>
          </p:nvPr>
        </p:nvSpPr>
        <p:spPr/>
        <p:txBody>
          <a:bodyPr>
            <a:normAutofit fontScale="92500" lnSpcReduction="10000"/>
          </a:bodyPr>
          <a:lstStyle/>
          <a:p>
            <a:pPr algn="r"/>
            <a:endParaRPr lang="en-US" altLang="zh-CN" dirty="0" smtClean="0"/>
          </a:p>
          <a:p>
            <a:pPr algn="r"/>
            <a:r>
              <a:rPr lang="zh-CN" altLang="en-US" dirty="0" smtClean="0"/>
              <a:t>肖易佳 计</a:t>
            </a:r>
            <a:r>
              <a:rPr lang="en-US" altLang="zh-CN" dirty="0" smtClean="0"/>
              <a:t>83 2018011347</a:t>
            </a:r>
            <a:endParaRPr lang="en-US" dirty="0"/>
          </a:p>
        </p:txBody>
      </p:sp>
    </p:spTree>
    <p:extLst>
      <p:ext uri="{BB962C8B-B14F-4D97-AF65-F5344CB8AC3E}">
        <p14:creationId xmlns:p14="http://schemas.microsoft.com/office/powerpoint/2010/main" val="4109310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Hypothesis Space</a:t>
            </a:r>
          </a:p>
        </p:txBody>
      </p:sp>
      <p:sp>
        <p:nvSpPr>
          <p:cNvPr id="3" name="内容占位符 2"/>
          <p:cNvSpPr>
            <a:spLocks noGrp="1"/>
          </p:cNvSpPr>
          <p:nvPr>
            <p:ph idx="1"/>
          </p:nvPr>
        </p:nvSpPr>
        <p:spPr/>
        <p:txBody>
          <a:bodyPr/>
          <a:lstStyle/>
          <a:p>
            <a:r>
              <a:rPr lang="en-US" dirty="0"/>
              <a:t>The hypothesis space</a:t>
            </a:r>
            <a:r>
              <a:rPr lang="en-US" dirty="0" smtClean="0"/>
              <a:t>, which </a:t>
            </a:r>
            <a:r>
              <a:rPr lang="en-US" dirty="0"/>
              <a:t>defines the class of functions mapping the input space to the output space. That is, the functions operate on the feature vectors of the input objects, and make predictions according to the format of the output space</a:t>
            </a:r>
            <a:r>
              <a:rPr lang="en-US" dirty="0" smtClean="0"/>
              <a:t>.</a:t>
            </a:r>
          </a:p>
          <a:p>
            <a:endParaRPr lang="en-US" dirty="0"/>
          </a:p>
          <a:p>
            <a:endParaRPr lang="en-US" dirty="0" smtClean="0"/>
          </a:p>
          <a:p>
            <a:r>
              <a:rPr lang="en-US" dirty="0" smtClean="0"/>
              <a:t>There is a </a:t>
            </a:r>
            <a:r>
              <a:rPr lang="en-US" dirty="0"/>
              <a:t>mapping in </a:t>
            </a:r>
            <a:r>
              <a:rPr lang="en-US" dirty="0" smtClean="0"/>
              <a:t>the </a:t>
            </a:r>
            <a:r>
              <a:rPr lang="en-US" dirty="0"/>
              <a:t>space that maps the eigenvectors in our sample space to our output space</a:t>
            </a:r>
          </a:p>
        </p:txBody>
      </p:sp>
    </p:spTree>
    <p:extLst>
      <p:ext uri="{BB962C8B-B14F-4D97-AF65-F5344CB8AC3E}">
        <p14:creationId xmlns:p14="http://schemas.microsoft.com/office/powerpoint/2010/main" val="2343481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Scientific reasoning</a:t>
            </a:r>
          </a:p>
        </p:txBody>
      </p:sp>
      <p:sp>
        <p:nvSpPr>
          <p:cNvPr id="3" name="内容占位符 2"/>
          <p:cNvSpPr>
            <a:spLocks noGrp="1"/>
          </p:cNvSpPr>
          <p:nvPr>
            <p:ph idx="1"/>
          </p:nvPr>
        </p:nvSpPr>
        <p:spPr/>
        <p:txBody>
          <a:bodyPr/>
          <a:lstStyle/>
          <a:p>
            <a:r>
              <a:rPr lang="en-US" sz="3200" b="1" dirty="0" smtClean="0"/>
              <a:t>Induction &amp; deduction</a:t>
            </a:r>
          </a:p>
          <a:p>
            <a:endParaRPr lang="en-US" sz="2800" dirty="0"/>
          </a:p>
          <a:p>
            <a:r>
              <a:rPr lang="en-US" altLang="zh-CN" sz="2800" dirty="0" smtClean="0"/>
              <a:t>Induction</a:t>
            </a:r>
            <a:r>
              <a:rPr lang="zh-CN" altLang="en-US" sz="2800" dirty="0" smtClean="0"/>
              <a:t>：</a:t>
            </a:r>
            <a:r>
              <a:rPr lang="en-US" altLang="zh-CN" sz="2800" dirty="0" smtClean="0"/>
              <a:t>from instances to general rules-&gt;generalization</a:t>
            </a:r>
          </a:p>
          <a:p>
            <a:endParaRPr lang="en-US" sz="3200" b="1" dirty="0"/>
          </a:p>
          <a:p>
            <a:r>
              <a:rPr lang="en-US" sz="2800" dirty="0"/>
              <a:t>Deduction</a:t>
            </a:r>
            <a:r>
              <a:rPr lang="zh-CN" altLang="en-US" sz="2800" dirty="0"/>
              <a:t>：</a:t>
            </a:r>
            <a:r>
              <a:rPr lang="en-US" altLang="zh-CN" sz="2800" dirty="0"/>
              <a:t>from general to specific-&gt;specification</a:t>
            </a:r>
            <a:endParaRPr lang="en-US" sz="2800" dirty="0"/>
          </a:p>
          <a:p>
            <a:endParaRPr lang="en-US" dirty="0"/>
          </a:p>
          <a:p>
            <a:r>
              <a:rPr lang="en-US" dirty="0" smtClean="0"/>
              <a:t>Inductive learning</a:t>
            </a:r>
            <a:endParaRPr lang="en-US" dirty="0"/>
          </a:p>
        </p:txBody>
      </p:sp>
    </p:spTree>
    <p:extLst>
      <p:ext uri="{BB962C8B-B14F-4D97-AF65-F5344CB8AC3E}">
        <p14:creationId xmlns:p14="http://schemas.microsoft.com/office/powerpoint/2010/main" val="35223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Reduction bias</a:t>
            </a:r>
            <a:endParaRPr lang="en-US" dirty="0"/>
          </a:p>
        </p:txBody>
      </p:sp>
      <p:sp>
        <p:nvSpPr>
          <p:cNvPr id="3" name="内容占位符 2"/>
          <p:cNvSpPr>
            <a:spLocks noGrp="1"/>
          </p:cNvSpPr>
          <p:nvPr>
            <p:ph idx="1"/>
          </p:nvPr>
        </p:nvSpPr>
        <p:spPr/>
        <p:txBody>
          <a:bodyPr/>
          <a:lstStyle/>
          <a:p>
            <a:r>
              <a:rPr lang="en-US" b="1" dirty="0" smtClean="0"/>
              <a:t>Q : </a:t>
            </a:r>
            <a:r>
              <a:rPr lang="en-US" dirty="0" smtClean="0"/>
              <a:t>Why does machine learning need bias </a:t>
            </a:r>
            <a:r>
              <a:rPr lang="zh-CN" altLang="en-US" dirty="0" smtClean="0"/>
              <a:t>？</a:t>
            </a:r>
            <a:endParaRPr lang="en-US" altLang="zh-CN" b="1" dirty="0" smtClean="0"/>
          </a:p>
          <a:p>
            <a:r>
              <a:rPr lang="en-US" b="1" dirty="0" smtClean="0"/>
              <a:t>A : </a:t>
            </a:r>
            <a:r>
              <a:rPr lang="en-US" dirty="0" smtClean="0"/>
              <a:t>To make sure that the outcome of learning is confirmable</a:t>
            </a:r>
            <a:endParaRPr lang="en-US" b="1" dirty="0" smtClean="0"/>
          </a:p>
          <a:p>
            <a:r>
              <a:rPr lang="en-US" b="1" dirty="0" smtClean="0"/>
              <a:t>Scenario :</a:t>
            </a:r>
            <a:r>
              <a:rPr lang="en-US" dirty="0" smtClean="0"/>
              <a:t> when the instance fits more than one category</a:t>
            </a:r>
            <a:endParaRPr lang="en-US" dirty="0"/>
          </a:p>
          <a:p>
            <a:endParaRPr lang="en-US" b="1" dirty="0" smtClean="0"/>
          </a:p>
          <a:p>
            <a:endParaRPr lang="en-US" b="1" dirty="0" smtClean="0"/>
          </a:p>
          <a:p>
            <a:r>
              <a:rPr lang="en-US" b="1" dirty="0" smtClean="0"/>
              <a:t>Occam’s razor :</a:t>
            </a:r>
            <a:endParaRPr lang="en-US" b="1" dirty="0"/>
          </a:p>
          <a:p>
            <a:r>
              <a:rPr lang="en-US" dirty="0" smtClean="0"/>
              <a:t>We generally prefer those models that are simpler </a:t>
            </a:r>
            <a:endParaRPr lang="en-US" dirty="0"/>
          </a:p>
        </p:txBody>
      </p:sp>
    </p:spTree>
    <p:extLst>
      <p:ext uri="{BB962C8B-B14F-4D97-AF65-F5344CB8AC3E}">
        <p14:creationId xmlns:p14="http://schemas.microsoft.com/office/powerpoint/2010/main" val="1401395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r>
              <a:rPr lang="en-US" dirty="0" smtClean="0"/>
              <a:t>However– there is no free lunch in the world!</a:t>
            </a:r>
          </a:p>
          <a:p>
            <a:endParaRPr lang="en-US" dirty="0"/>
          </a:p>
          <a:p>
            <a:r>
              <a:rPr lang="en-US" b="1" dirty="0" smtClean="0"/>
              <a:t>No Free Lunch Theorem</a:t>
            </a:r>
            <a:r>
              <a:rPr lang="zh-CN" altLang="en-US" b="1" dirty="0"/>
              <a:t> </a:t>
            </a:r>
            <a:r>
              <a:rPr lang="en-US" altLang="zh-CN" b="1" dirty="0" smtClean="0"/>
              <a:t>( NLF for short ) </a:t>
            </a:r>
            <a:r>
              <a:rPr lang="en-US" altLang="zh-CN" sz="1800" b="1" dirty="0" smtClean="0"/>
              <a:t>(</a:t>
            </a:r>
            <a:r>
              <a:rPr lang="en-US" sz="1800" dirty="0"/>
              <a:t> </a:t>
            </a:r>
            <a:r>
              <a:rPr lang="en-US" sz="1800" dirty="0">
                <a:hlinkClick r:id="rId2" tooltip="David Wolpert"/>
              </a:rPr>
              <a:t>David Wolpert</a:t>
            </a:r>
            <a:r>
              <a:rPr lang="en-US" sz="1800" dirty="0"/>
              <a:t> and </a:t>
            </a:r>
            <a:r>
              <a:rPr lang="en-US" sz="1800" dirty="0">
                <a:hlinkClick r:id="rId3" tooltip="William G. Macready (page does not exist)"/>
              </a:rPr>
              <a:t>William </a:t>
            </a:r>
            <a:r>
              <a:rPr lang="en-US" sz="1800" dirty="0" smtClean="0">
                <a:hlinkClick r:id="rId3" tooltip="William G. Macready (page does not exist)"/>
              </a:rPr>
              <a:t>Macready</a:t>
            </a:r>
            <a:r>
              <a:rPr lang="en-US" sz="1800" dirty="0" smtClean="0"/>
              <a:t>, 1995</a:t>
            </a:r>
            <a:r>
              <a:rPr lang="en-US" altLang="zh-CN" sz="1800" b="1" dirty="0" smtClean="0"/>
              <a:t>)</a:t>
            </a:r>
          </a:p>
          <a:p>
            <a:endParaRPr lang="en-US" altLang="zh-CN" sz="1800" b="1" dirty="0" smtClean="0"/>
          </a:p>
          <a:p>
            <a:r>
              <a:rPr lang="en-US" dirty="0" smtClean="0"/>
              <a:t>If an </a:t>
            </a:r>
            <a:r>
              <a:rPr lang="en-US" dirty="0"/>
              <a:t>algorithm performs well on a certain class of </a:t>
            </a:r>
            <a:r>
              <a:rPr lang="en-US" dirty="0" smtClean="0"/>
              <a:t>problems, </a:t>
            </a:r>
            <a:r>
              <a:rPr lang="en-US" dirty="0"/>
              <a:t>then it necessarily pays for that with degraded performance on the set of all remaining problems.</a:t>
            </a:r>
            <a:endParaRPr lang="en-US" altLang="zh-CN" sz="1800" b="1" dirty="0" smtClean="0"/>
          </a:p>
          <a:p>
            <a:endParaRPr lang="en-US" b="1" dirty="0" smtClean="0"/>
          </a:p>
          <a:p>
            <a:r>
              <a:rPr lang="en-US" b="1" dirty="0" smtClean="0"/>
              <a:t>So we need bias to fit different models (problem-specific)</a:t>
            </a:r>
            <a:endParaRPr lang="en-US" b="1" dirty="0"/>
          </a:p>
        </p:txBody>
      </p:sp>
    </p:spTree>
    <p:extLst>
      <p:ext uri="{BB962C8B-B14F-4D97-AF65-F5344CB8AC3E}">
        <p14:creationId xmlns:p14="http://schemas.microsoft.com/office/powerpoint/2010/main" val="113854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Development</a:t>
            </a:r>
            <a:endParaRPr lang="en-US" dirty="0"/>
          </a:p>
        </p:txBody>
      </p:sp>
      <p:sp>
        <p:nvSpPr>
          <p:cNvPr id="3" name="内容占位符 2"/>
          <p:cNvSpPr>
            <a:spLocks noGrp="1"/>
          </p:cNvSpPr>
          <p:nvPr>
            <p:ph idx="1"/>
          </p:nvPr>
        </p:nvSpPr>
        <p:spPr/>
        <p:txBody>
          <a:bodyPr/>
          <a:lstStyle/>
          <a:p>
            <a:r>
              <a:rPr lang="en-US" dirty="0" smtClean="0"/>
              <a:t>Artificial intelligence : </a:t>
            </a:r>
          </a:p>
          <a:p>
            <a:endParaRPr lang="en-US" dirty="0" smtClean="0"/>
          </a:p>
          <a:p>
            <a:r>
              <a:rPr lang="en-US" dirty="0" smtClean="0"/>
              <a:t>1950-1970	reasoning</a:t>
            </a:r>
          </a:p>
          <a:p>
            <a:endParaRPr lang="en-US" dirty="0"/>
          </a:p>
          <a:p>
            <a:r>
              <a:rPr lang="en-US" dirty="0" smtClean="0"/>
              <a:t>Mid 1970	knowledge -&gt; knowledge-based expert system</a:t>
            </a:r>
          </a:p>
          <a:p>
            <a:endParaRPr lang="en-US" dirty="0"/>
          </a:p>
          <a:p>
            <a:r>
              <a:rPr lang="en-US" dirty="0" smtClean="0"/>
              <a:t>1980		learning (from instances, observation, instructions)</a:t>
            </a:r>
          </a:p>
          <a:p>
            <a:endParaRPr lang="en-US" dirty="0"/>
          </a:p>
        </p:txBody>
      </p:sp>
    </p:spTree>
    <p:extLst>
      <p:ext uri="{BB962C8B-B14F-4D97-AF65-F5344CB8AC3E}">
        <p14:creationId xmlns:p14="http://schemas.microsoft.com/office/powerpoint/2010/main" val="2602668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a:t>
            </a:r>
            <a:endParaRPr lang="en-US" dirty="0"/>
          </a:p>
        </p:txBody>
      </p:sp>
      <p:sp>
        <p:nvSpPr>
          <p:cNvPr id="3" name="内容占位符 2"/>
          <p:cNvSpPr>
            <a:spLocks noGrp="1"/>
          </p:cNvSpPr>
          <p:nvPr>
            <p:ph idx="1"/>
          </p:nvPr>
        </p:nvSpPr>
        <p:spPr/>
        <p:txBody>
          <a:bodyPr>
            <a:normAutofit lnSpcReduction="10000"/>
          </a:bodyPr>
          <a:lstStyle/>
          <a:p>
            <a:r>
              <a:rPr lang="en-US" dirty="0"/>
              <a:t>Natural language </a:t>
            </a:r>
            <a:r>
              <a:rPr lang="en-US" dirty="0" smtClean="0"/>
              <a:t>processing</a:t>
            </a:r>
          </a:p>
          <a:p>
            <a:pPr lvl="1"/>
            <a:r>
              <a:rPr lang="en-US" dirty="0" smtClean="0"/>
              <a:t>Translation</a:t>
            </a:r>
          </a:p>
          <a:p>
            <a:pPr lvl="1"/>
            <a:r>
              <a:rPr lang="en-US" dirty="0" smtClean="0"/>
              <a:t>Virtual personal assistant</a:t>
            </a:r>
          </a:p>
          <a:p>
            <a:r>
              <a:rPr lang="en-US" dirty="0" smtClean="0"/>
              <a:t>Computer </a:t>
            </a:r>
            <a:r>
              <a:rPr lang="en-US" dirty="0" smtClean="0"/>
              <a:t>vision</a:t>
            </a:r>
          </a:p>
          <a:p>
            <a:pPr lvl="1"/>
            <a:r>
              <a:rPr lang="en-US" dirty="0" smtClean="0"/>
              <a:t>Face </a:t>
            </a:r>
            <a:r>
              <a:rPr lang="en-US" dirty="0" smtClean="0"/>
              <a:t>recognition</a:t>
            </a:r>
          </a:p>
          <a:p>
            <a:pPr lvl="1"/>
            <a:r>
              <a:rPr lang="en-US" dirty="0" smtClean="0"/>
              <a:t>Intelligence safeguard system</a:t>
            </a:r>
          </a:p>
          <a:p>
            <a:r>
              <a:rPr lang="en-US" dirty="0" smtClean="0"/>
              <a:t>Speech recognition</a:t>
            </a:r>
          </a:p>
          <a:p>
            <a:pPr lvl="1"/>
            <a:r>
              <a:rPr lang="en-US" dirty="0"/>
              <a:t>Speech evaluation</a:t>
            </a:r>
            <a:endParaRPr lang="en-US" dirty="0" smtClean="0"/>
          </a:p>
          <a:p>
            <a:r>
              <a:rPr lang="en-US" dirty="0" smtClean="0"/>
              <a:t>Expert systems</a:t>
            </a:r>
          </a:p>
          <a:p>
            <a:pPr lvl="1"/>
            <a:r>
              <a:rPr lang="en-US" dirty="0" smtClean="0"/>
              <a:t>Autonomous vehicle</a:t>
            </a:r>
            <a:endParaRPr lang="en-US" dirty="0"/>
          </a:p>
          <a:p>
            <a:r>
              <a:rPr lang="en-US" i="1" dirty="0"/>
              <a:t>Bio-surveillance</a:t>
            </a:r>
            <a:r>
              <a:rPr lang="en-US" dirty="0"/>
              <a:t> </a:t>
            </a:r>
          </a:p>
          <a:p>
            <a:pPr lvl="1"/>
            <a:endParaRPr lang="en-US" dirty="0"/>
          </a:p>
        </p:txBody>
      </p:sp>
    </p:spTree>
    <p:extLst>
      <p:ext uri="{BB962C8B-B14F-4D97-AF65-F5344CB8AC3E}">
        <p14:creationId xmlns:p14="http://schemas.microsoft.com/office/powerpoint/2010/main" val="173932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Model </a:t>
            </a:r>
            <a:r>
              <a:rPr lang="en-US" dirty="0" smtClean="0"/>
              <a:t>evaluat</a:t>
            </a:r>
            <a:r>
              <a:rPr lang="en-US" altLang="zh-CN" dirty="0" smtClean="0"/>
              <a:t>ion</a:t>
            </a:r>
            <a:endParaRPr lang="en-US" dirty="0"/>
          </a:p>
        </p:txBody>
      </p:sp>
      <p:sp>
        <p:nvSpPr>
          <p:cNvPr id="3" name="内容占位符 2"/>
          <p:cNvSpPr>
            <a:spLocks noGrp="1"/>
          </p:cNvSpPr>
          <p:nvPr>
            <p:ph idx="1"/>
          </p:nvPr>
        </p:nvSpPr>
        <p:spPr/>
        <p:txBody>
          <a:bodyPr/>
          <a:lstStyle/>
          <a:p>
            <a:r>
              <a:rPr lang="en-US" altLang="zh-CN" dirty="0" smtClean="0"/>
              <a:t>Empirical error</a:t>
            </a:r>
          </a:p>
          <a:p>
            <a:endParaRPr lang="en-US" dirty="0"/>
          </a:p>
          <a:p>
            <a:r>
              <a:rPr lang="en-US" altLang="zh-CN" dirty="0" smtClean="0"/>
              <a:t>Evaluation methods</a:t>
            </a:r>
          </a:p>
          <a:p>
            <a:endParaRPr lang="en-US" dirty="0"/>
          </a:p>
          <a:p>
            <a:r>
              <a:rPr lang="en-US" altLang="zh-CN" dirty="0" smtClean="0"/>
              <a:t>Performance measure </a:t>
            </a:r>
          </a:p>
          <a:p>
            <a:endParaRPr lang="en-US" dirty="0"/>
          </a:p>
          <a:p>
            <a:r>
              <a:rPr lang="en-US" altLang="zh-CN" dirty="0" smtClean="0"/>
              <a:t>Bias-variance</a:t>
            </a:r>
            <a:endParaRPr lang="en-US" dirty="0"/>
          </a:p>
        </p:txBody>
      </p:sp>
    </p:spTree>
    <p:extLst>
      <p:ext uri="{BB962C8B-B14F-4D97-AF65-F5344CB8AC3E}">
        <p14:creationId xmlns:p14="http://schemas.microsoft.com/office/powerpoint/2010/main" val="419496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Empirical </a:t>
            </a:r>
            <a:r>
              <a:rPr lang="en-US" altLang="zh-CN" dirty="0" smtClean="0"/>
              <a:t>error</a:t>
            </a:r>
            <a:endParaRPr lang="en-US" dirty="0"/>
          </a:p>
        </p:txBody>
      </p:sp>
      <p:sp>
        <p:nvSpPr>
          <p:cNvPr id="3" name="内容占位符 2"/>
          <p:cNvSpPr>
            <a:spLocks noGrp="1"/>
          </p:cNvSpPr>
          <p:nvPr>
            <p:ph idx="1"/>
          </p:nvPr>
        </p:nvSpPr>
        <p:spPr/>
        <p:txBody>
          <a:bodyPr/>
          <a:lstStyle/>
          <a:p>
            <a:r>
              <a:rPr lang="en-US" altLang="zh-CN" dirty="0"/>
              <a:t>E(Error </a:t>
            </a:r>
            <a:r>
              <a:rPr lang="en-US" altLang="zh-CN" dirty="0" smtClean="0"/>
              <a:t>rate): a/m</a:t>
            </a:r>
          </a:p>
          <a:p>
            <a:endParaRPr lang="en-US" dirty="0"/>
          </a:p>
          <a:p>
            <a:r>
              <a:rPr lang="en-US" dirty="0" smtClean="0"/>
              <a:t>Accuracy : 1 – E</a:t>
            </a:r>
          </a:p>
          <a:p>
            <a:endParaRPr lang="en-US" dirty="0"/>
          </a:p>
          <a:p>
            <a:pPr marL="457200" lvl="1" indent="0">
              <a:buNone/>
            </a:pPr>
            <a:r>
              <a:rPr lang="en-US" dirty="0" smtClean="0"/>
              <a:t>	    training error (empirical error)</a:t>
            </a:r>
            <a:endParaRPr lang="en-US" dirty="0"/>
          </a:p>
          <a:p>
            <a:r>
              <a:rPr lang="en-US" dirty="0" smtClean="0"/>
              <a:t>Error </a:t>
            </a:r>
          </a:p>
          <a:p>
            <a:pPr marL="914400" lvl="2" indent="0">
              <a:buNone/>
            </a:pPr>
            <a:r>
              <a:rPr lang="en-US" dirty="0" smtClean="0"/>
              <a:t>    generalization error /</a:t>
            </a:r>
            <a:r>
              <a:rPr lang="zh-CN" altLang="en-US" dirty="0" smtClean="0"/>
              <a:t>泛化误差</a:t>
            </a:r>
            <a:endParaRPr lang="en-US" altLang="zh-CN" dirty="0" smtClean="0"/>
          </a:p>
          <a:p>
            <a:pPr marL="914400" lvl="2" indent="0">
              <a:buNone/>
            </a:pPr>
            <a:endParaRPr lang="en-US" dirty="0"/>
          </a:p>
          <a:p>
            <a:pPr marL="914400" lvl="2" indent="0">
              <a:buNone/>
            </a:pPr>
            <a:r>
              <a:rPr lang="en-US" sz="2400" b="1" dirty="0" smtClean="0"/>
              <a:t>Every coin has two sides !</a:t>
            </a:r>
            <a:endParaRPr lang="en-US" sz="2400" b="1" dirty="0"/>
          </a:p>
        </p:txBody>
      </p:sp>
      <p:sp>
        <p:nvSpPr>
          <p:cNvPr id="4" name="左大括号 3"/>
          <p:cNvSpPr/>
          <p:nvPr/>
        </p:nvSpPr>
        <p:spPr>
          <a:xfrm>
            <a:off x="1804737" y="3898232"/>
            <a:ext cx="48126" cy="1082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663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dirty="0" smtClean="0"/>
          </a:p>
          <a:p>
            <a:r>
              <a:rPr lang="en-US" dirty="0" smtClean="0"/>
              <a:t>Overfitting</a:t>
            </a:r>
          </a:p>
          <a:p>
            <a:pPr lvl="1"/>
            <a:r>
              <a:rPr lang="en-US" dirty="0" smtClean="0"/>
              <a:t>The learning ability is so good that the model mistakes some specific features of the dataset for the general ones</a:t>
            </a:r>
          </a:p>
          <a:p>
            <a:pPr lvl="1"/>
            <a:endParaRPr lang="en-US" dirty="0"/>
          </a:p>
          <a:p>
            <a:r>
              <a:rPr lang="en-US" dirty="0" err="1" smtClean="0"/>
              <a:t>Underfitting</a:t>
            </a:r>
            <a:endParaRPr lang="en-US" dirty="0" smtClean="0"/>
          </a:p>
          <a:p>
            <a:pPr lvl="1"/>
            <a:r>
              <a:rPr lang="en-US" dirty="0"/>
              <a:t>The learning ability is </a:t>
            </a:r>
            <a:r>
              <a:rPr lang="en-US" dirty="0" smtClean="0"/>
              <a:t>not good enough</a:t>
            </a:r>
          </a:p>
          <a:p>
            <a:pPr lvl="1"/>
            <a:r>
              <a:rPr lang="en-US" dirty="0" smtClean="0"/>
              <a:t>Solution</a:t>
            </a:r>
          </a:p>
          <a:p>
            <a:pPr lvl="2"/>
            <a:r>
              <a:rPr lang="en-US" dirty="0" smtClean="0"/>
              <a:t>add branches to the decision tree</a:t>
            </a:r>
          </a:p>
          <a:p>
            <a:pPr lvl="2"/>
            <a:r>
              <a:rPr lang="en-US" dirty="0" smtClean="0"/>
              <a:t>Increase the rounds in NN learning</a:t>
            </a:r>
            <a:endParaRPr lang="en-US" dirty="0"/>
          </a:p>
          <a:p>
            <a:pPr lvl="1"/>
            <a:endParaRPr lang="en-US" dirty="0"/>
          </a:p>
          <a:p>
            <a:endParaRPr lang="en-US" dirty="0"/>
          </a:p>
        </p:txBody>
      </p:sp>
    </p:spTree>
    <p:extLst>
      <p:ext uri="{BB962C8B-B14F-4D97-AF65-F5344CB8AC3E}">
        <p14:creationId xmlns:p14="http://schemas.microsoft.com/office/powerpoint/2010/main" val="2000863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1781161" y="1410887"/>
            <a:ext cx="8420100" cy="4381492"/>
          </a:xfrm>
          <a:prstGeom prst="rect">
            <a:avLst/>
          </a:prstGeom>
        </p:spPr>
      </p:pic>
    </p:spTree>
    <p:extLst>
      <p:ext uri="{BB962C8B-B14F-4D97-AF65-F5344CB8AC3E}">
        <p14:creationId xmlns:p14="http://schemas.microsoft.com/office/powerpoint/2010/main" val="603834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Machine Learning</a:t>
            </a:r>
            <a:endParaRPr lang="en-US" dirty="0"/>
          </a:p>
        </p:txBody>
      </p:sp>
      <p:sp>
        <p:nvSpPr>
          <p:cNvPr id="3" name="内容占位符 2"/>
          <p:cNvSpPr>
            <a:spLocks noGrp="1"/>
          </p:cNvSpPr>
          <p:nvPr>
            <p:ph idx="1"/>
          </p:nvPr>
        </p:nvSpPr>
        <p:spPr/>
        <p:txBody>
          <a:bodyPr>
            <a:normAutofit/>
          </a:bodyPr>
          <a:lstStyle/>
          <a:p>
            <a:r>
              <a:rPr lang="en-US" b="1" dirty="0"/>
              <a:t>Machine learning</a:t>
            </a:r>
            <a:r>
              <a:rPr lang="en-US" dirty="0"/>
              <a:t> (ML) is the </a:t>
            </a:r>
            <a:r>
              <a:rPr lang="en-US" dirty="0">
                <a:hlinkClick r:id="rId2" tooltip="Branches of science"/>
              </a:rPr>
              <a:t>scientific study</a:t>
            </a:r>
            <a:r>
              <a:rPr lang="en-US" dirty="0"/>
              <a:t> of </a:t>
            </a:r>
            <a:r>
              <a:rPr lang="en-US" dirty="0">
                <a:hlinkClick r:id="rId3" tooltip="Algorithm"/>
              </a:rPr>
              <a:t>algorithms</a:t>
            </a:r>
            <a:r>
              <a:rPr lang="en-US" dirty="0"/>
              <a:t> and </a:t>
            </a:r>
            <a:r>
              <a:rPr lang="en-US" dirty="0">
                <a:hlinkClick r:id="rId4" tooltip="Statistical model"/>
              </a:rPr>
              <a:t>statistical models</a:t>
            </a:r>
            <a:r>
              <a:rPr lang="en-US" dirty="0"/>
              <a:t> that </a:t>
            </a:r>
            <a:r>
              <a:rPr lang="en-US" dirty="0">
                <a:hlinkClick r:id="rId5" tooltip="Computer systems"/>
              </a:rPr>
              <a:t>computer </a:t>
            </a:r>
            <a:r>
              <a:rPr lang="en-US" dirty="0" smtClean="0">
                <a:hlinkClick r:id="rId5" tooltip="Computer systems"/>
              </a:rPr>
              <a:t>systems</a:t>
            </a:r>
            <a:r>
              <a:rPr lang="en-US" dirty="0" smtClean="0"/>
              <a:t> use </a:t>
            </a:r>
            <a:r>
              <a:rPr lang="en-US" dirty="0"/>
              <a:t>to effectively perform a specific task without using explicit instructions, relying on patterns and inference instead. It is seen as a subset of </a:t>
            </a:r>
            <a:r>
              <a:rPr lang="en-US" dirty="0">
                <a:hlinkClick r:id="rId6" tooltip="Artificial intelligence"/>
              </a:rPr>
              <a:t>artificial intelligence</a:t>
            </a:r>
            <a:r>
              <a:rPr lang="en-US" dirty="0"/>
              <a:t>. Machine learning algorithms build a mathematical model of sample data, known as "</a:t>
            </a:r>
            <a:r>
              <a:rPr lang="en-US" dirty="0">
                <a:hlinkClick r:id="rId7" tooltip="Training data"/>
              </a:rPr>
              <a:t>training data</a:t>
            </a:r>
            <a:r>
              <a:rPr lang="en-US" dirty="0"/>
              <a:t>", in order to make predictions or decisions without being explicitly programmed to perform the task</a:t>
            </a:r>
            <a:r>
              <a:rPr lang="en-US" dirty="0" smtClean="0"/>
              <a:t>.</a:t>
            </a:r>
            <a:r>
              <a:rPr lang="en-US" baseline="30000" dirty="0" smtClean="0"/>
              <a:t> </a:t>
            </a:r>
          </a:p>
          <a:p>
            <a:r>
              <a:rPr lang="zh-CN" altLang="en-US" dirty="0" smtClean="0"/>
              <a:t>机器学习</a:t>
            </a:r>
            <a:r>
              <a:rPr lang="en-US" altLang="zh-CN" dirty="0"/>
              <a:t>(ML)</a:t>
            </a:r>
            <a:r>
              <a:rPr lang="zh-CN" altLang="en-US" dirty="0"/>
              <a:t>是对计算机系统用来有效执行特定任务的算法和统计模型的科学研究，不需要使用明确的指令，而是依赖于模式和推理。它被视为人工智能的一个子集。机器学习算法建立一个样本数据的数学模型，称为“训练数据”，以便在不显式编程执行任务的情况下做出预测或决策</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3240037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Evaluation methods</a:t>
            </a:r>
            <a:endParaRPr lang="en-US" dirty="0"/>
          </a:p>
        </p:txBody>
      </p:sp>
      <p:sp>
        <p:nvSpPr>
          <p:cNvPr id="3" name="内容占位符 2"/>
          <p:cNvSpPr>
            <a:spLocks noGrp="1"/>
          </p:cNvSpPr>
          <p:nvPr>
            <p:ph idx="1"/>
          </p:nvPr>
        </p:nvSpPr>
        <p:spPr/>
        <p:txBody>
          <a:bodyPr>
            <a:normAutofit/>
          </a:bodyPr>
          <a:lstStyle/>
          <a:p>
            <a:r>
              <a:rPr lang="en-US" sz="3600" b="1" dirty="0" smtClean="0"/>
              <a:t>Hold-out</a:t>
            </a:r>
          </a:p>
          <a:p>
            <a:pPr lvl="1"/>
            <a:r>
              <a:rPr lang="en-US" sz="2800" dirty="0" smtClean="0"/>
              <a:t>Dataset = training set </a:t>
            </a:r>
            <a:r>
              <a:rPr lang="en-US" sz="2800" b="1" dirty="0" smtClean="0"/>
              <a:t>(S)</a:t>
            </a:r>
            <a:r>
              <a:rPr lang="en-US" sz="2800" dirty="0" smtClean="0"/>
              <a:t>+ testing set </a:t>
            </a:r>
            <a:r>
              <a:rPr lang="en-US" sz="2800" b="1" dirty="0" smtClean="0"/>
              <a:t>(T)</a:t>
            </a:r>
          </a:p>
          <a:p>
            <a:pPr lvl="1"/>
            <a:endParaRPr lang="en-US" sz="2800" b="1" dirty="0" smtClean="0"/>
          </a:p>
          <a:p>
            <a:pPr lvl="1"/>
            <a:r>
              <a:rPr lang="en-US" altLang="zh-CN" sz="2800" dirty="0" smtClean="0"/>
              <a:t>Stratified sampling</a:t>
            </a:r>
          </a:p>
          <a:p>
            <a:pPr lvl="1"/>
            <a:endParaRPr lang="en-US" altLang="zh-CN" sz="2800" dirty="0" smtClean="0"/>
          </a:p>
          <a:p>
            <a:pPr lvl="1"/>
            <a:r>
              <a:rPr lang="en-US" altLang="zh-CN" sz="2800" dirty="0" smtClean="0"/>
              <a:t>Dilemma</a:t>
            </a:r>
            <a:endParaRPr lang="en-US" altLang="zh-CN" sz="2800" dirty="0"/>
          </a:p>
          <a:p>
            <a:pPr lvl="1"/>
            <a:endParaRPr lang="en-US" altLang="zh-CN" sz="2800" dirty="0" smtClean="0"/>
          </a:p>
          <a:p>
            <a:pPr lvl="1"/>
            <a:r>
              <a:rPr lang="en-US" altLang="zh-CN" sz="2800" dirty="0" smtClean="0"/>
              <a:t>Ensure the fidelity : training takes up 2/3 ~ 4/5</a:t>
            </a:r>
          </a:p>
        </p:txBody>
      </p:sp>
    </p:spTree>
    <p:extLst>
      <p:ext uri="{BB962C8B-B14F-4D97-AF65-F5344CB8AC3E}">
        <p14:creationId xmlns:p14="http://schemas.microsoft.com/office/powerpoint/2010/main" val="273943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a:t>
            </a:r>
            <a:r>
              <a:rPr lang="en-US" altLang="zh-CN" dirty="0" smtClean="0"/>
              <a:t>methods</a:t>
            </a:r>
            <a:endParaRPr lang="en-US" dirty="0"/>
          </a:p>
        </p:txBody>
      </p:sp>
      <p:sp>
        <p:nvSpPr>
          <p:cNvPr id="3" name="内容占位符 2"/>
          <p:cNvSpPr>
            <a:spLocks noGrp="1"/>
          </p:cNvSpPr>
          <p:nvPr>
            <p:ph idx="1"/>
          </p:nvPr>
        </p:nvSpPr>
        <p:spPr/>
        <p:txBody>
          <a:bodyPr>
            <a:normAutofit fontScale="85000" lnSpcReduction="20000"/>
          </a:bodyPr>
          <a:lstStyle/>
          <a:p>
            <a:r>
              <a:rPr lang="en-US" sz="3500" b="1" dirty="0" smtClean="0"/>
              <a:t>Cross validation</a:t>
            </a:r>
          </a:p>
          <a:p>
            <a:endParaRPr lang="en-US" sz="3500" b="1" dirty="0" smtClean="0"/>
          </a:p>
          <a:p>
            <a:pPr lvl="1"/>
            <a:r>
              <a:rPr lang="en-US" sz="2600" dirty="0" smtClean="0"/>
              <a:t>Divide the dataset into </a:t>
            </a:r>
            <a:r>
              <a:rPr lang="en-US" sz="2600" dirty="0"/>
              <a:t>k </a:t>
            </a:r>
            <a:r>
              <a:rPr lang="en-US" sz="2600" dirty="0" smtClean="0"/>
              <a:t>subsets(mutually </a:t>
            </a:r>
            <a:r>
              <a:rPr lang="en-US" sz="2600" dirty="0"/>
              <a:t>exclusive</a:t>
            </a:r>
            <a:r>
              <a:rPr lang="en-US" sz="2600" dirty="0" smtClean="0"/>
              <a:t>)</a:t>
            </a:r>
          </a:p>
          <a:p>
            <a:pPr lvl="1"/>
            <a:endParaRPr lang="en-US" sz="2600" dirty="0"/>
          </a:p>
          <a:p>
            <a:pPr lvl="1"/>
            <a:r>
              <a:rPr lang="en-US" sz="2600" dirty="0" smtClean="0"/>
              <a:t>Each time, the combination of (k - 1) subsets is used as the training set, the last one as the testing set</a:t>
            </a:r>
          </a:p>
          <a:p>
            <a:pPr lvl="1"/>
            <a:endParaRPr lang="en-US" sz="2600" dirty="0"/>
          </a:p>
          <a:p>
            <a:pPr lvl="1"/>
            <a:r>
              <a:rPr lang="en-US" sz="2600" dirty="0" smtClean="0"/>
              <a:t>K-fold cross validation </a:t>
            </a:r>
          </a:p>
          <a:p>
            <a:pPr lvl="1"/>
            <a:endParaRPr lang="en-US" sz="2600" dirty="0"/>
          </a:p>
          <a:p>
            <a:pPr lvl="1"/>
            <a:r>
              <a:rPr lang="en-US" sz="2600" dirty="0" smtClean="0"/>
              <a:t>LOO (leave one out) (in which k == m&lt;number of samples&gt;)</a:t>
            </a:r>
          </a:p>
          <a:p>
            <a:pPr lvl="1"/>
            <a:endParaRPr lang="en-US" sz="2600" dirty="0"/>
          </a:p>
          <a:p>
            <a:pPr lvl="1"/>
            <a:r>
              <a:rPr lang="en-US" sz="2600" dirty="0" smtClean="0"/>
              <a:t>K = 10 (usually)</a:t>
            </a:r>
          </a:p>
          <a:p>
            <a:endParaRPr lang="en-US" dirty="0"/>
          </a:p>
        </p:txBody>
      </p:sp>
    </p:spTree>
    <p:extLst>
      <p:ext uri="{BB962C8B-B14F-4D97-AF65-F5344CB8AC3E}">
        <p14:creationId xmlns:p14="http://schemas.microsoft.com/office/powerpoint/2010/main" val="113452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a:t>
            </a:r>
            <a:r>
              <a:rPr lang="en-US" altLang="zh-CN" dirty="0" smtClean="0"/>
              <a:t>methods</a:t>
            </a:r>
            <a:endParaRPr lang="en-US" dirty="0"/>
          </a:p>
        </p:txBody>
      </p:sp>
      <p:sp>
        <p:nvSpPr>
          <p:cNvPr id="3" name="内容占位符 2"/>
          <p:cNvSpPr>
            <a:spLocks noGrp="1"/>
          </p:cNvSpPr>
          <p:nvPr>
            <p:ph idx="1"/>
          </p:nvPr>
        </p:nvSpPr>
        <p:spPr/>
        <p:txBody>
          <a:bodyPr>
            <a:normAutofit lnSpcReduction="10000"/>
          </a:bodyPr>
          <a:lstStyle/>
          <a:p>
            <a:r>
              <a:rPr lang="en-US" sz="2800" b="1" dirty="0" smtClean="0"/>
              <a:t>Bootstrapping</a:t>
            </a:r>
          </a:p>
          <a:p>
            <a:endParaRPr lang="en-US" sz="2800" b="1" dirty="0"/>
          </a:p>
          <a:p>
            <a:pPr lvl="1"/>
            <a:r>
              <a:rPr lang="en-US" sz="2800" b="1" dirty="0" smtClean="0"/>
              <a:t>Dataset D (m samples) -&gt; generate D’</a:t>
            </a:r>
          </a:p>
          <a:p>
            <a:pPr lvl="1"/>
            <a:endParaRPr lang="en-US" sz="2800" b="1" dirty="0" smtClean="0"/>
          </a:p>
          <a:p>
            <a:pPr lvl="1"/>
            <a:r>
              <a:rPr lang="en-US" sz="2800" b="1" dirty="0" smtClean="0"/>
              <a:t>For </a:t>
            </a:r>
            <a:r>
              <a:rPr lang="en-US" sz="2800" b="1" dirty="0" err="1" smtClean="0"/>
              <a:t>i</a:t>
            </a:r>
            <a:r>
              <a:rPr lang="en-US" sz="2800" b="1" dirty="0" smtClean="0"/>
              <a:t> in range (m)</a:t>
            </a:r>
          </a:p>
          <a:p>
            <a:pPr lvl="2"/>
            <a:r>
              <a:rPr lang="en-US" sz="2600" b="1" dirty="0" smtClean="0"/>
              <a:t>Randomly select a sample s, and place its copy into D’</a:t>
            </a:r>
          </a:p>
          <a:p>
            <a:pPr lvl="1"/>
            <a:r>
              <a:rPr lang="en-US" sz="2800" b="1" dirty="0" smtClean="0"/>
              <a:t>End </a:t>
            </a:r>
          </a:p>
          <a:p>
            <a:pPr lvl="1"/>
            <a:endParaRPr lang="en-US" sz="2800" b="1" dirty="0" smtClean="0"/>
          </a:p>
          <a:p>
            <a:pPr lvl="1"/>
            <a:r>
              <a:rPr lang="en-US" sz="2800" b="1" dirty="0" smtClean="0"/>
              <a:t>About 36.8% of samples don’t appear in D’</a:t>
            </a:r>
          </a:p>
          <a:p>
            <a:endParaRPr lang="en-US" sz="2800" b="1" dirty="0" smtClean="0"/>
          </a:p>
          <a:p>
            <a:endParaRPr lang="en-US" sz="2800" b="1" dirty="0"/>
          </a:p>
          <a:p>
            <a:endParaRPr lang="en-US" sz="2800" b="1" dirty="0"/>
          </a:p>
        </p:txBody>
      </p:sp>
    </p:spTree>
    <p:extLst>
      <p:ext uri="{BB962C8B-B14F-4D97-AF65-F5344CB8AC3E}">
        <p14:creationId xmlns:p14="http://schemas.microsoft.com/office/powerpoint/2010/main" val="3451559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lnSpcReduction="10000"/>
          </a:bodyPr>
          <a:lstStyle/>
          <a:p>
            <a:r>
              <a:rPr lang="en-US" dirty="0" smtClean="0"/>
              <a:t>Use D’ as the training set, and D\D’ as the testing set</a:t>
            </a:r>
          </a:p>
          <a:p>
            <a:endParaRPr lang="en-US" dirty="0"/>
          </a:p>
          <a:p>
            <a:endParaRPr lang="en-US" dirty="0" smtClean="0"/>
          </a:p>
          <a:p>
            <a:endParaRPr lang="en-US" dirty="0"/>
          </a:p>
          <a:p>
            <a:r>
              <a:rPr lang="en-US" dirty="0" smtClean="0"/>
              <a:t>We still have around 1/3 of samples the don’t appear in the training set</a:t>
            </a:r>
          </a:p>
          <a:p>
            <a:endParaRPr lang="en-US" dirty="0"/>
          </a:p>
          <a:p>
            <a:r>
              <a:rPr lang="en-US" dirty="0" smtClean="0"/>
              <a:t>Out-of-bag estimate</a:t>
            </a:r>
          </a:p>
          <a:p>
            <a:endParaRPr lang="en-US" dirty="0"/>
          </a:p>
          <a:p>
            <a:r>
              <a:rPr lang="en-US" dirty="0" smtClean="0"/>
              <a:t>Application scenario</a:t>
            </a:r>
            <a:r>
              <a:rPr lang="zh-CN" altLang="en-US" dirty="0" smtClean="0"/>
              <a:t>：</a:t>
            </a:r>
            <a:r>
              <a:rPr lang="en-US" altLang="zh-CN" dirty="0" smtClean="0"/>
              <a:t>smaller dataset  &amp;  preferable for ensemble learning (many different training set)</a:t>
            </a:r>
            <a:endParaRPr lang="en-US" dirty="0" smtClean="0"/>
          </a:p>
        </p:txBody>
      </p:sp>
      <p:pic>
        <p:nvPicPr>
          <p:cNvPr id="5" name="图片 4"/>
          <p:cNvPicPr>
            <a:picLocks noChangeAspect="1"/>
          </p:cNvPicPr>
          <p:nvPr/>
        </p:nvPicPr>
        <p:blipFill>
          <a:blip r:embed="rId2"/>
          <a:stretch>
            <a:fillRect/>
          </a:stretch>
        </p:blipFill>
        <p:spPr>
          <a:xfrm>
            <a:off x="2895600" y="2856360"/>
            <a:ext cx="2543175" cy="695325"/>
          </a:xfrm>
          <a:prstGeom prst="rect">
            <a:avLst/>
          </a:prstGeom>
        </p:spPr>
      </p:pic>
    </p:spTree>
    <p:extLst>
      <p:ext uri="{BB962C8B-B14F-4D97-AF65-F5344CB8AC3E}">
        <p14:creationId xmlns:p14="http://schemas.microsoft.com/office/powerpoint/2010/main" val="2484850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sz="3200" b="1" dirty="0" smtClean="0"/>
              <a:t>Parameter tuning</a:t>
            </a:r>
          </a:p>
          <a:p>
            <a:pPr lvl="1"/>
            <a:endParaRPr lang="en-US" sz="2800" b="1" dirty="0" smtClean="0"/>
          </a:p>
          <a:p>
            <a:pPr lvl="1"/>
            <a:r>
              <a:rPr lang="en-US" sz="2800" b="1" dirty="0" smtClean="0"/>
              <a:t>In  many cases, the parameter varies in R (continuous)</a:t>
            </a:r>
          </a:p>
          <a:p>
            <a:pPr lvl="1"/>
            <a:r>
              <a:rPr lang="en-US" sz="2800" b="1" dirty="0" smtClean="0"/>
              <a:t>Find </a:t>
            </a:r>
            <a:r>
              <a:rPr lang="en-US" sz="2800" b="1" dirty="0"/>
              <a:t>the range and step length</a:t>
            </a:r>
          </a:p>
          <a:p>
            <a:endParaRPr lang="en-US" sz="3200" b="1" dirty="0"/>
          </a:p>
          <a:p>
            <a:r>
              <a:rPr lang="en-US" sz="3200" b="1" dirty="0"/>
              <a:t>Validation </a:t>
            </a:r>
            <a:r>
              <a:rPr lang="en-US" sz="3200" b="1" dirty="0" smtClean="0"/>
              <a:t>set </a:t>
            </a:r>
          </a:p>
          <a:p>
            <a:endParaRPr lang="en-US" sz="3200" b="1" dirty="0" smtClean="0"/>
          </a:p>
          <a:p>
            <a:pPr marL="457200" lvl="1" indent="0">
              <a:buNone/>
            </a:pPr>
            <a:endParaRPr lang="en-US" sz="3000" b="1" dirty="0" smtClean="0"/>
          </a:p>
          <a:p>
            <a:pPr marL="457200" lvl="1" indent="0">
              <a:buNone/>
            </a:pPr>
            <a:endParaRPr lang="en-US" sz="3000" b="1" dirty="0" smtClean="0"/>
          </a:p>
          <a:p>
            <a:pPr lvl="1"/>
            <a:endParaRPr lang="en-US" sz="3000" b="1" dirty="0"/>
          </a:p>
          <a:p>
            <a:pPr lvl="1"/>
            <a:endParaRPr lang="en-US" sz="3000" b="1" dirty="0"/>
          </a:p>
        </p:txBody>
      </p:sp>
      <p:pic>
        <p:nvPicPr>
          <p:cNvPr id="4" name="图片 3"/>
          <p:cNvPicPr>
            <a:picLocks noChangeAspect="1"/>
          </p:cNvPicPr>
          <p:nvPr/>
        </p:nvPicPr>
        <p:blipFill>
          <a:blip r:embed="rId2"/>
          <a:stretch>
            <a:fillRect/>
          </a:stretch>
        </p:blipFill>
        <p:spPr>
          <a:xfrm>
            <a:off x="3943350" y="4704210"/>
            <a:ext cx="5715000" cy="1514475"/>
          </a:xfrm>
          <a:prstGeom prst="rect">
            <a:avLst/>
          </a:prstGeom>
        </p:spPr>
      </p:pic>
    </p:spTree>
    <p:extLst>
      <p:ext uri="{BB962C8B-B14F-4D97-AF65-F5344CB8AC3E}">
        <p14:creationId xmlns:p14="http://schemas.microsoft.com/office/powerpoint/2010/main" val="288971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measure</a:t>
            </a:r>
            <a:endParaRPr lang="en-US" dirty="0"/>
          </a:p>
        </p:txBody>
      </p:sp>
      <p:sp>
        <p:nvSpPr>
          <p:cNvPr id="3" name="内容占位符 2"/>
          <p:cNvSpPr>
            <a:spLocks noGrp="1"/>
          </p:cNvSpPr>
          <p:nvPr>
            <p:ph idx="1"/>
          </p:nvPr>
        </p:nvSpPr>
        <p:spPr/>
        <p:txBody>
          <a:bodyPr/>
          <a:lstStyle/>
          <a:p>
            <a:r>
              <a:rPr lang="en-US" sz="3200" b="1" dirty="0" smtClean="0"/>
              <a:t>In regression tasks -&gt; mean squared error</a:t>
            </a:r>
          </a:p>
          <a:p>
            <a:pPr lvl="1"/>
            <a:r>
              <a:rPr lang="en-US" sz="3000" b="1" dirty="0" smtClean="0"/>
              <a:t>Discrete</a:t>
            </a:r>
          </a:p>
          <a:p>
            <a:pPr lvl="1"/>
            <a:endParaRPr lang="en-US" sz="3000" b="1" dirty="0"/>
          </a:p>
          <a:p>
            <a:pPr marL="457200" lvl="1" indent="0">
              <a:buNone/>
            </a:pPr>
            <a:endParaRPr lang="en-US" sz="3000" b="1" dirty="0"/>
          </a:p>
          <a:p>
            <a:pPr marL="457200" lvl="1" indent="0">
              <a:buNone/>
            </a:pPr>
            <a:endParaRPr lang="en-US" sz="3000" b="1" dirty="0" smtClean="0"/>
          </a:p>
          <a:p>
            <a:pPr lvl="1"/>
            <a:r>
              <a:rPr lang="en-US" sz="3000" b="1" dirty="0" smtClean="0"/>
              <a:t>Continuous</a:t>
            </a:r>
          </a:p>
          <a:p>
            <a:pPr lvl="1"/>
            <a:endParaRPr lang="en-US" sz="3000" b="1" dirty="0"/>
          </a:p>
        </p:txBody>
      </p:sp>
      <p:pic>
        <p:nvPicPr>
          <p:cNvPr id="4" name="图片 3"/>
          <p:cNvPicPr>
            <a:picLocks noChangeAspect="1"/>
          </p:cNvPicPr>
          <p:nvPr/>
        </p:nvPicPr>
        <p:blipFill>
          <a:blip r:embed="rId2"/>
          <a:stretch>
            <a:fillRect/>
          </a:stretch>
        </p:blipFill>
        <p:spPr>
          <a:xfrm>
            <a:off x="3086100" y="3157537"/>
            <a:ext cx="4654882" cy="1262063"/>
          </a:xfrm>
          <a:prstGeom prst="rect">
            <a:avLst/>
          </a:prstGeom>
        </p:spPr>
      </p:pic>
      <p:pic>
        <p:nvPicPr>
          <p:cNvPr id="5" name="图片 4"/>
          <p:cNvPicPr>
            <a:picLocks noChangeAspect="1"/>
          </p:cNvPicPr>
          <p:nvPr/>
        </p:nvPicPr>
        <p:blipFill>
          <a:blip r:embed="rId3"/>
          <a:stretch>
            <a:fillRect/>
          </a:stretch>
        </p:blipFill>
        <p:spPr>
          <a:xfrm>
            <a:off x="3086100" y="5382576"/>
            <a:ext cx="5200072" cy="1151573"/>
          </a:xfrm>
          <a:prstGeom prst="rect">
            <a:avLst/>
          </a:prstGeom>
        </p:spPr>
      </p:pic>
    </p:spTree>
    <p:extLst>
      <p:ext uri="{BB962C8B-B14F-4D97-AF65-F5344CB8AC3E}">
        <p14:creationId xmlns:p14="http://schemas.microsoft.com/office/powerpoint/2010/main" val="3038233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Error ratio and accuracy</a:t>
            </a:r>
            <a:endParaRPr lang="en-US" dirty="0"/>
          </a:p>
        </p:txBody>
      </p:sp>
      <p:sp>
        <p:nvSpPr>
          <p:cNvPr id="3" name="内容占位符 2"/>
          <p:cNvSpPr>
            <a:spLocks noGrp="1"/>
          </p:cNvSpPr>
          <p:nvPr>
            <p:ph idx="1"/>
          </p:nvPr>
        </p:nvSpPr>
        <p:spPr/>
        <p:txBody>
          <a:bodyPr>
            <a:normAutofit lnSpcReduction="10000"/>
          </a:bodyPr>
          <a:lstStyle/>
          <a:p>
            <a:r>
              <a:rPr lang="en-US" sz="2800" b="1" dirty="0" smtClean="0"/>
              <a:t>For sample set D</a:t>
            </a:r>
          </a:p>
          <a:p>
            <a:endParaRPr lang="en-US" sz="2800" b="1" dirty="0"/>
          </a:p>
          <a:p>
            <a:pPr lvl="1"/>
            <a:r>
              <a:rPr lang="en-US" sz="2600" b="1" dirty="0" smtClean="0"/>
              <a:t>Error rate</a:t>
            </a:r>
          </a:p>
          <a:p>
            <a:endParaRPr lang="en-US" sz="2800" b="1" dirty="0"/>
          </a:p>
          <a:p>
            <a:pPr lvl="1"/>
            <a:endParaRPr lang="en-US" sz="2600" b="1" dirty="0" smtClean="0"/>
          </a:p>
          <a:p>
            <a:pPr lvl="1"/>
            <a:r>
              <a:rPr lang="en-US" sz="2600" b="1" dirty="0" smtClean="0"/>
              <a:t>Accuracy</a:t>
            </a:r>
          </a:p>
          <a:p>
            <a:endParaRPr lang="en-US" sz="2800" b="1" dirty="0" smtClean="0"/>
          </a:p>
          <a:p>
            <a:endParaRPr lang="en-US" sz="2800" b="1" dirty="0"/>
          </a:p>
          <a:p>
            <a:r>
              <a:rPr lang="en-US" sz="2800" b="1" dirty="0" smtClean="0"/>
              <a:t>More general </a:t>
            </a:r>
            <a:endParaRPr lang="en-US" sz="2800" b="1" dirty="0"/>
          </a:p>
        </p:txBody>
      </p:sp>
      <p:pic>
        <p:nvPicPr>
          <p:cNvPr id="4" name="图片 3"/>
          <p:cNvPicPr>
            <a:picLocks noChangeAspect="1"/>
          </p:cNvPicPr>
          <p:nvPr/>
        </p:nvPicPr>
        <p:blipFill>
          <a:blip r:embed="rId2"/>
          <a:stretch>
            <a:fillRect/>
          </a:stretch>
        </p:blipFill>
        <p:spPr>
          <a:xfrm>
            <a:off x="4093369" y="2797338"/>
            <a:ext cx="4005262" cy="1203162"/>
          </a:xfrm>
          <a:prstGeom prst="rect">
            <a:avLst/>
          </a:prstGeom>
        </p:spPr>
      </p:pic>
      <p:pic>
        <p:nvPicPr>
          <p:cNvPr id="5" name="图片 4"/>
          <p:cNvPicPr>
            <a:picLocks noChangeAspect="1"/>
          </p:cNvPicPr>
          <p:nvPr/>
        </p:nvPicPr>
        <p:blipFill>
          <a:blip r:embed="rId3"/>
          <a:stretch>
            <a:fillRect/>
          </a:stretch>
        </p:blipFill>
        <p:spPr>
          <a:xfrm>
            <a:off x="4093369" y="4429045"/>
            <a:ext cx="4016540" cy="1438355"/>
          </a:xfrm>
          <a:prstGeom prst="rect">
            <a:avLst/>
          </a:prstGeom>
        </p:spPr>
      </p:pic>
    </p:spTree>
    <p:extLst>
      <p:ext uri="{BB962C8B-B14F-4D97-AF65-F5344CB8AC3E}">
        <p14:creationId xmlns:p14="http://schemas.microsoft.com/office/powerpoint/2010/main" val="2374080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Bias-variance</a:t>
            </a:r>
            <a:endParaRPr lang="en-US" dirty="0"/>
          </a:p>
        </p:txBody>
      </p:sp>
      <p:sp>
        <p:nvSpPr>
          <p:cNvPr id="3" name="内容占位符 2"/>
          <p:cNvSpPr>
            <a:spLocks noGrp="1"/>
          </p:cNvSpPr>
          <p:nvPr>
            <p:ph idx="1"/>
          </p:nvPr>
        </p:nvSpPr>
        <p:spPr/>
        <p:txBody>
          <a:bodyPr/>
          <a:lstStyle/>
          <a:p>
            <a:r>
              <a:rPr lang="en-US" altLang="zh-CN" sz="3200" b="1" dirty="0" smtClean="0"/>
              <a:t>Bias-variance decomposition(</a:t>
            </a:r>
            <a:r>
              <a:rPr lang="zh-CN" altLang="en-US" sz="3200" b="1" dirty="0" smtClean="0"/>
              <a:t>偏差</a:t>
            </a:r>
            <a:r>
              <a:rPr lang="en-US" altLang="zh-CN" sz="3200" b="1" dirty="0" smtClean="0"/>
              <a:t>-</a:t>
            </a:r>
            <a:r>
              <a:rPr lang="zh-CN" altLang="en-US" sz="3200" b="1" dirty="0" smtClean="0"/>
              <a:t>方差分解</a:t>
            </a:r>
            <a:r>
              <a:rPr lang="en-US" altLang="zh-CN" sz="3200" b="1" dirty="0" smtClean="0"/>
              <a:t>)</a:t>
            </a:r>
          </a:p>
          <a:p>
            <a:endParaRPr lang="en-US" sz="3200" b="1" dirty="0" smtClean="0"/>
          </a:p>
          <a:p>
            <a:r>
              <a:rPr lang="en-US" sz="3200" b="1" dirty="0" smtClean="0"/>
              <a:t>Notation -&gt; For sample x </a:t>
            </a:r>
          </a:p>
          <a:p>
            <a:pPr lvl="1"/>
            <a:r>
              <a:rPr lang="en-US" dirty="0" err="1" smtClean="0"/>
              <a:t>y</a:t>
            </a:r>
            <a:r>
              <a:rPr lang="en-US" baseline="-25000" dirty="0" err="1" smtClean="0"/>
              <a:t>D</a:t>
            </a:r>
            <a:r>
              <a:rPr lang="en-US" baseline="-25000" dirty="0" smtClean="0"/>
              <a:t> </a:t>
            </a:r>
            <a:r>
              <a:rPr lang="en-US" dirty="0" smtClean="0"/>
              <a:t> := label in the dataset</a:t>
            </a:r>
          </a:p>
          <a:p>
            <a:pPr lvl="1"/>
            <a:r>
              <a:rPr lang="en-US" dirty="0" smtClean="0"/>
              <a:t> y := the real label of x </a:t>
            </a:r>
            <a:endParaRPr lang="en-US" sz="3200" b="1" dirty="0"/>
          </a:p>
          <a:p>
            <a:r>
              <a:rPr lang="en-US" sz="3200" b="1" dirty="0" smtClean="0"/>
              <a:t>Expectation of the learning algorithm</a:t>
            </a:r>
          </a:p>
          <a:p>
            <a:endParaRPr lang="en-US" sz="3200" b="1" dirty="0"/>
          </a:p>
          <a:p>
            <a:endParaRPr lang="en-US" sz="3200" b="1" dirty="0"/>
          </a:p>
        </p:txBody>
      </p:sp>
      <p:pic>
        <p:nvPicPr>
          <p:cNvPr id="4" name="图片 3"/>
          <p:cNvPicPr>
            <a:picLocks noChangeAspect="1"/>
          </p:cNvPicPr>
          <p:nvPr/>
        </p:nvPicPr>
        <p:blipFill>
          <a:blip r:embed="rId2"/>
          <a:stretch>
            <a:fillRect/>
          </a:stretch>
        </p:blipFill>
        <p:spPr>
          <a:xfrm>
            <a:off x="2895600" y="5151655"/>
            <a:ext cx="4048125" cy="1204189"/>
          </a:xfrm>
          <a:prstGeom prst="rect">
            <a:avLst/>
          </a:prstGeom>
        </p:spPr>
      </p:pic>
    </p:spTree>
    <p:extLst>
      <p:ext uri="{BB962C8B-B14F-4D97-AF65-F5344CB8AC3E}">
        <p14:creationId xmlns:p14="http://schemas.microsoft.com/office/powerpoint/2010/main" val="4955303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altLang="zh-CN" dirty="0" smtClean="0"/>
              <a:t>Variance </a:t>
            </a:r>
          </a:p>
          <a:p>
            <a:endParaRPr lang="en-US" dirty="0" smtClean="0"/>
          </a:p>
          <a:p>
            <a:endParaRPr lang="en-US" dirty="0"/>
          </a:p>
          <a:p>
            <a:endParaRPr lang="en-US" dirty="0" smtClean="0"/>
          </a:p>
          <a:p>
            <a:r>
              <a:rPr lang="en-US" altLang="zh-CN" dirty="0" smtClean="0"/>
              <a:t>Noise </a:t>
            </a:r>
          </a:p>
          <a:p>
            <a:endParaRPr lang="en-US" dirty="0"/>
          </a:p>
          <a:p>
            <a:endParaRPr lang="en-US" dirty="0" smtClean="0"/>
          </a:p>
          <a:p>
            <a:r>
              <a:rPr lang="en-US" altLang="zh-CN" dirty="0" smtClean="0"/>
              <a:t>Bias ( difference between expected output and actual label ) </a:t>
            </a:r>
            <a:endParaRPr lang="en-US" dirty="0"/>
          </a:p>
        </p:txBody>
      </p:sp>
      <p:pic>
        <p:nvPicPr>
          <p:cNvPr id="4" name="图片 3"/>
          <p:cNvPicPr>
            <a:picLocks noChangeAspect="1"/>
          </p:cNvPicPr>
          <p:nvPr/>
        </p:nvPicPr>
        <p:blipFill>
          <a:blip r:embed="rId2"/>
          <a:stretch>
            <a:fillRect/>
          </a:stretch>
        </p:blipFill>
        <p:spPr>
          <a:xfrm>
            <a:off x="2895600" y="2662893"/>
            <a:ext cx="4481512" cy="1232832"/>
          </a:xfrm>
          <a:prstGeom prst="rect">
            <a:avLst/>
          </a:prstGeom>
        </p:spPr>
      </p:pic>
      <p:pic>
        <p:nvPicPr>
          <p:cNvPr id="5" name="图片 4"/>
          <p:cNvPicPr>
            <a:picLocks noChangeAspect="1"/>
          </p:cNvPicPr>
          <p:nvPr/>
        </p:nvPicPr>
        <p:blipFill>
          <a:blip r:embed="rId3"/>
          <a:stretch>
            <a:fillRect/>
          </a:stretch>
        </p:blipFill>
        <p:spPr>
          <a:xfrm>
            <a:off x="2895600" y="4032884"/>
            <a:ext cx="3118785" cy="1070908"/>
          </a:xfrm>
          <a:prstGeom prst="rect">
            <a:avLst/>
          </a:prstGeom>
        </p:spPr>
      </p:pic>
      <p:pic>
        <p:nvPicPr>
          <p:cNvPr id="6" name="图片 5"/>
          <p:cNvPicPr>
            <a:picLocks noChangeAspect="1"/>
          </p:cNvPicPr>
          <p:nvPr/>
        </p:nvPicPr>
        <p:blipFill>
          <a:blip r:embed="rId4"/>
          <a:stretch>
            <a:fillRect/>
          </a:stretch>
        </p:blipFill>
        <p:spPr>
          <a:xfrm>
            <a:off x="2895600" y="5644172"/>
            <a:ext cx="3118785" cy="1149026"/>
          </a:xfrm>
          <a:prstGeom prst="rect">
            <a:avLst/>
          </a:prstGeom>
        </p:spPr>
      </p:pic>
    </p:spTree>
    <p:extLst>
      <p:ext uri="{BB962C8B-B14F-4D97-AF65-F5344CB8AC3E}">
        <p14:creationId xmlns:p14="http://schemas.microsoft.com/office/powerpoint/2010/main" val="2734199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decomposition</a:t>
            </a:r>
            <a:endParaRPr lang="en-US" dirty="0"/>
          </a:p>
        </p:txBody>
      </p:sp>
      <p:sp>
        <p:nvSpPr>
          <p:cNvPr id="3" name="内容占位符 2"/>
          <p:cNvSpPr>
            <a:spLocks noGrp="1"/>
          </p:cNvSpPr>
          <p:nvPr>
            <p:ph idx="1"/>
          </p:nvPr>
        </p:nvSpPr>
        <p:spPr/>
        <p:txBody>
          <a:bodyPr/>
          <a:lstStyle/>
          <a:p>
            <a:r>
              <a:rPr lang="en-US" dirty="0" smtClean="0"/>
              <a:t>We assume E</a:t>
            </a:r>
            <a:r>
              <a:rPr lang="en-US" baseline="-25000" dirty="0" smtClean="0"/>
              <a:t>D </a:t>
            </a:r>
            <a:r>
              <a:rPr lang="en-US" dirty="0"/>
              <a:t>[</a:t>
            </a:r>
            <a:r>
              <a:rPr lang="en-US" dirty="0" err="1"/>
              <a:t>y</a:t>
            </a:r>
            <a:r>
              <a:rPr lang="en-US" baseline="-25000" dirty="0" err="1"/>
              <a:t>D</a:t>
            </a:r>
            <a:r>
              <a:rPr lang="en-US" baseline="-25000" dirty="0"/>
              <a:t> </a:t>
            </a:r>
            <a:r>
              <a:rPr lang="en-US" dirty="0"/>
              <a:t>- y</a:t>
            </a:r>
            <a:r>
              <a:rPr lang="en-US" dirty="0" smtClean="0"/>
              <a:t>] = 0</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baseline="-25000" dirty="0" smtClean="0"/>
          </a:p>
        </p:txBody>
      </p:sp>
      <p:pic>
        <p:nvPicPr>
          <p:cNvPr id="4" name="图片 3"/>
          <p:cNvPicPr>
            <a:picLocks noChangeAspect="1"/>
          </p:cNvPicPr>
          <p:nvPr/>
        </p:nvPicPr>
        <p:blipFill>
          <a:blip r:embed="rId2"/>
          <a:stretch>
            <a:fillRect/>
          </a:stretch>
        </p:blipFill>
        <p:spPr>
          <a:xfrm>
            <a:off x="685800" y="2613478"/>
            <a:ext cx="5029200" cy="3148955"/>
          </a:xfrm>
          <a:prstGeom prst="rect">
            <a:avLst/>
          </a:prstGeom>
        </p:spPr>
      </p:pic>
      <p:pic>
        <p:nvPicPr>
          <p:cNvPr id="5" name="图片 4"/>
          <p:cNvPicPr>
            <a:picLocks noChangeAspect="1"/>
          </p:cNvPicPr>
          <p:nvPr/>
        </p:nvPicPr>
        <p:blipFill>
          <a:blip r:embed="rId3"/>
          <a:stretch>
            <a:fillRect/>
          </a:stretch>
        </p:blipFill>
        <p:spPr>
          <a:xfrm>
            <a:off x="685800" y="5747704"/>
            <a:ext cx="5506302" cy="867293"/>
          </a:xfrm>
          <a:prstGeom prst="rect">
            <a:avLst/>
          </a:prstGeom>
        </p:spPr>
      </p:pic>
    </p:spTree>
    <p:extLst>
      <p:ext uri="{BB962C8B-B14F-4D97-AF65-F5344CB8AC3E}">
        <p14:creationId xmlns:p14="http://schemas.microsoft.com/office/powerpoint/2010/main" val="2275364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a:xfrm>
            <a:off x="685800" y="1567543"/>
            <a:ext cx="10820400" cy="5029199"/>
          </a:xfrm>
        </p:spPr>
        <p:txBody>
          <a:bodyPr>
            <a:normAutofit lnSpcReduction="10000"/>
          </a:bodyPr>
          <a:lstStyle/>
          <a:p>
            <a:r>
              <a:rPr lang="en-US" dirty="0"/>
              <a:t>Machine learning algorithms are used in a wide variety of applications, such as </a:t>
            </a:r>
            <a:r>
              <a:rPr lang="en-US" dirty="0">
                <a:hlinkClick r:id="rId2" tooltip="Email filtering"/>
              </a:rPr>
              <a:t>email filtering</a:t>
            </a:r>
            <a:r>
              <a:rPr lang="en-US" dirty="0"/>
              <a:t>, and </a:t>
            </a:r>
            <a:r>
              <a:rPr lang="en-US" dirty="0">
                <a:hlinkClick r:id="rId3" tooltip="Computer vision"/>
              </a:rPr>
              <a:t>computer vision</a:t>
            </a:r>
            <a:r>
              <a:rPr lang="en-US" dirty="0"/>
              <a:t>, where it is infeasible to develop an algorithm of specific instructions for performing the task. Machine learning is closely related to </a:t>
            </a:r>
            <a:r>
              <a:rPr lang="en-US" dirty="0">
                <a:hlinkClick r:id="rId4" tooltip="Computational statistics"/>
              </a:rPr>
              <a:t>computational statistics</a:t>
            </a:r>
            <a:r>
              <a:rPr lang="en-US" dirty="0"/>
              <a:t>, which focuses on making predictions using computers. The study of </a:t>
            </a:r>
            <a:r>
              <a:rPr lang="en-US" dirty="0">
                <a:hlinkClick r:id="rId5" tooltip="Mathematical optimization"/>
              </a:rPr>
              <a:t>mathematical optimization</a:t>
            </a:r>
            <a:r>
              <a:rPr lang="en-US" dirty="0"/>
              <a:t> delivers methods, theory and application domains to the field of machine learning. </a:t>
            </a:r>
            <a:r>
              <a:rPr lang="en-US" dirty="0">
                <a:hlinkClick r:id="rId6" tooltip="Data mining"/>
              </a:rPr>
              <a:t>Data mining</a:t>
            </a:r>
            <a:r>
              <a:rPr lang="en-US" dirty="0"/>
              <a:t> is a field of study within machine learning, and focuses on </a:t>
            </a:r>
            <a:r>
              <a:rPr lang="en-US" dirty="0">
                <a:hlinkClick r:id="rId7" tooltip="Exploratory data analysis"/>
              </a:rPr>
              <a:t>exploratory data analysis</a:t>
            </a:r>
            <a:r>
              <a:rPr lang="en-US" dirty="0"/>
              <a:t> through </a:t>
            </a:r>
            <a:r>
              <a:rPr lang="en-US" dirty="0">
                <a:hlinkClick r:id="rId8" tooltip="Unsupervised learning"/>
              </a:rPr>
              <a:t>unsupervised learning</a:t>
            </a:r>
            <a:r>
              <a:rPr lang="en-US" dirty="0"/>
              <a:t>.</a:t>
            </a:r>
            <a:r>
              <a:rPr lang="en-US" baseline="30000" dirty="0">
                <a:hlinkClick r:id="rId9"/>
              </a:rPr>
              <a:t>[3]</a:t>
            </a:r>
            <a:r>
              <a:rPr lang="en-US" baseline="30000" dirty="0">
                <a:hlinkClick r:id="rId10"/>
              </a:rPr>
              <a:t>[4]</a:t>
            </a:r>
            <a:r>
              <a:rPr lang="en-US" dirty="0"/>
              <a:t> In its application across business problems, machine learning is also referred to as </a:t>
            </a:r>
            <a:r>
              <a:rPr lang="en-US" dirty="0">
                <a:hlinkClick r:id="rId11" tooltip="Predictive analytics"/>
              </a:rPr>
              <a:t>predictive analytics</a:t>
            </a:r>
            <a:r>
              <a:rPr lang="en-US" dirty="0" smtClean="0"/>
              <a:t>.</a:t>
            </a:r>
            <a:r>
              <a:rPr lang="zh-CN" altLang="en-US" dirty="0"/>
              <a:t> </a:t>
            </a:r>
            <a:endParaRPr lang="en-US" altLang="zh-CN" dirty="0" smtClean="0"/>
          </a:p>
          <a:p>
            <a:r>
              <a:rPr lang="zh-CN" altLang="en-US" dirty="0" smtClean="0"/>
              <a:t>机器学习</a:t>
            </a:r>
            <a:r>
              <a:rPr lang="zh-CN" altLang="en-US" dirty="0"/>
              <a:t>算法被广泛应用于各种各样的应用中，例如电子邮件过滤和计算机视觉，在这些应用中，开发一种特定指令的算法来执行任务是不可行的。机器学习与计算统计学密切相关，计算统计学侧重于使用计算机进行预测。数学优化的研究为机器学习领域提供了方法、理论和应用领域。数据挖掘是机器学习中的一个研究领域，主要通过无监督学习对数据进行探索性分析。在它的跨业务问题的应用中，机器学习也被称为预测分析。</a:t>
            </a:r>
            <a:endParaRPr lang="en-US" dirty="0"/>
          </a:p>
        </p:txBody>
      </p:sp>
    </p:spTree>
    <p:extLst>
      <p:ext uri="{BB962C8B-B14F-4D97-AF65-F5344CB8AC3E}">
        <p14:creationId xmlns:p14="http://schemas.microsoft.com/office/powerpoint/2010/main" val="40578563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1371600" y="1584498"/>
            <a:ext cx="7943850" cy="4498008"/>
          </a:xfrm>
          <a:prstGeom prst="rect">
            <a:avLst/>
          </a:prstGeom>
        </p:spPr>
      </p:pic>
    </p:spTree>
    <p:extLst>
      <p:ext uri="{BB962C8B-B14F-4D97-AF65-F5344CB8AC3E}">
        <p14:creationId xmlns:p14="http://schemas.microsoft.com/office/powerpoint/2010/main" val="356127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Linear model</a:t>
            </a:r>
            <a:endParaRPr lang="en-US" dirty="0"/>
          </a:p>
        </p:txBody>
      </p:sp>
      <p:sp>
        <p:nvSpPr>
          <p:cNvPr id="3" name="内容占位符 2"/>
          <p:cNvSpPr>
            <a:spLocks noGrp="1"/>
          </p:cNvSpPr>
          <p:nvPr>
            <p:ph idx="1"/>
          </p:nvPr>
        </p:nvSpPr>
        <p:spPr/>
        <p:txBody>
          <a:bodyPr/>
          <a:lstStyle/>
          <a:p>
            <a:r>
              <a:rPr lang="en-US" dirty="0" smtClean="0"/>
              <a:t>Linear regression</a:t>
            </a:r>
          </a:p>
          <a:p>
            <a:endParaRPr lang="en-US" dirty="0"/>
          </a:p>
          <a:p>
            <a:r>
              <a:rPr lang="en-US" dirty="0" smtClean="0"/>
              <a:t>Logistic regression</a:t>
            </a:r>
          </a:p>
          <a:p>
            <a:endParaRPr lang="en-US" dirty="0"/>
          </a:p>
          <a:p>
            <a:r>
              <a:rPr lang="en-US" dirty="0" smtClean="0"/>
              <a:t>Maximum likelihood method</a:t>
            </a:r>
          </a:p>
          <a:p>
            <a:endParaRPr lang="en-US" dirty="0"/>
          </a:p>
          <a:p>
            <a:r>
              <a:rPr lang="en-US" dirty="0" smtClean="0"/>
              <a:t>LDA</a:t>
            </a:r>
          </a:p>
          <a:p>
            <a:endParaRPr lang="en-US" dirty="0"/>
          </a:p>
          <a:p>
            <a:r>
              <a:rPr lang="en-US" dirty="0" smtClean="0"/>
              <a:t>Class imbalance</a:t>
            </a:r>
            <a:endParaRPr lang="en-US" dirty="0"/>
          </a:p>
        </p:txBody>
      </p:sp>
    </p:spTree>
    <p:extLst>
      <p:ext uri="{BB962C8B-B14F-4D97-AF65-F5344CB8AC3E}">
        <p14:creationId xmlns:p14="http://schemas.microsoft.com/office/powerpoint/2010/main" val="3341650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Basic form</a:t>
            </a:r>
            <a:endParaRPr lang="en-US" dirty="0"/>
          </a:p>
        </p:txBody>
      </p:sp>
      <p:sp>
        <p:nvSpPr>
          <p:cNvPr id="3" name="内容占位符 2"/>
          <p:cNvSpPr>
            <a:spLocks noGrp="1"/>
          </p:cNvSpPr>
          <p:nvPr>
            <p:ph idx="1"/>
          </p:nvPr>
        </p:nvSpPr>
        <p:spPr/>
        <p:txBody>
          <a:bodyPr/>
          <a:lstStyle/>
          <a:p>
            <a:r>
              <a:rPr lang="en-US" sz="2800" b="1" dirty="0"/>
              <a:t>Linear model</a:t>
            </a:r>
          </a:p>
          <a:p>
            <a:endParaRPr lang="en-US" dirty="0"/>
          </a:p>
          <a:p>
            <a:endParaRPr lang="en-US" dirty="0" smtClean="0"/>
          </a:p>
          <a:p>
            <a:endParaRPr lang="en-US" dirty="0"/>
          </a:p>
          <a:p>
            <a:r>
              <a:rPr lang="en-US" sz="2800" b="1" dirty="0" smtClean="0"/>
              <a:t>Pros : </a:t>
            </a:r>
          </a:p>
          <a:p>
            <a:pPr lvl="1"/>
            <a:r>
              <a:rPr lang="en-US" dirty="0" smtClean="0"/>
              <a:t>Easy form and easy to be built</a:t>
            </a:r>
          </a:p>
          <a:p>
            <a:pPr lvl="1"/>
            <a:r>
              <a:rPr lang="en-US" dirty="0" smtClean="0"/>
              <a:t>High comprehensibility</a:t>
            </a:r>
          </a:p>
          <a:p>
            <a:pPr lvl="1"/>
            <a:r>
              <a:rPr lang="en-US" dirty="0" smtClean="0"/>
              <a:t> </a:t>
            </a:r>
          </a:p>
          <a:p>
            <a:endParaRPr lang="en-US" dirty="0"/>
          </a:p>
        </p:txBody>
      </p:sp>
      <p:pic>
        <p:nvPicPr>
          <p:cNvPr id="4" name="图片 3"/>
          <p:cNvPicPr>
            <a:picLocks noChangeAspect="1"/>
          </p:cNvPicPr>
          <p:nvPr/>
        </p:nvPicPr>
        <p:blipFill>
          <a:blip r:embed="rId2"/>
          <a:stretch>
            <a:fillRect/>
          </a:stretch>
        </p:blipFill>
        <p:spPr>
          <a:xfrm>
            <a:off x="1720596" y="2628900"/>
            <a:ext cx="5318379" cy="942975"/>
          </a:xfrm>
          <a:prstGeom prst="rect">
            <a:avLst/>
          </a:prstGeom>
        </p:spPr>
      </p:pic>
    </p:spTree>
    <p:extLst>
      <p:ext uri="{BB962C8B-B14F-4D97-AF65-F5344CB8AC3E}">
        <p14:creationId xmlns:p14="http://schemas.microsoft.com/office/powerpoint/2010/main" val="2491146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Linear regression</a:t>
            </a:r>
            <a:endParaRPr lang="en-US" dirty="0"/>
          </a:p>
        </p:txBody>
      </p:sp>
      <p:sp>
        <p:nvSpPr>
          <p:cNvPr id="3" name="内容占位符 2"/>
          <p:cNvSpPr>
            <a:spLocks noGrp="1"/>
          </p:cNvSpPr>
          <p:nvPr>
            <p:ph idx="1"/>
          </p:nvPr>
        </p:nvSpPr>
        <p:spPr/>
        <p:txBody>
          <a:bodyPr/>
          <a:lstStyle/>
          <a:p>
            <a:r>
              <a:rPr lang="en-US" sz="2800" b="1" dirty="0" smtClean="0"/>
              <a:t>Mean square error</a:t>
            </a:r>
          </a:p>
          <a:p>
            <a:endParaRPr lang="en-US" sz="2800" b="1" dirty="0"/>
          </a:p>
          <a:p>
            <a:endParaRPr lang="en-US" sz="2800" b="1" dirty="0" smtClean="0"/>
          </a:p>
          <a:p>
            <a:endParaRPr lang="en-US" sz="2800" b="1" dirty="0"/>
          </a:p>
          <a:p>
            <a:endParaRPr lang="en-US" sz="2800" b="1" dirty="0" smtClean="0"/>
          </a:p>
          <a:p>
            <a:endParaRPr lang="en-US" sz="2800" b="1" dirty="0"/>
          </a:p>
          <a:p>
            <a:r>
              <a:rPr lang="en-US" altLang="zh-CN" sz="2800" b="1" dirty="0" smtClean="0"/>
              <a:t>Least square method</a:t>
            </a:r>
            <a:endParaRPr lang="en-US" sz="2800" b="1" dirty="0" smtClean="0"/>
          </a:p>
          <a:p>
            <a:endParaRPr lang="en-US" sz="2800" b="1" dirty="0" smtClean="0"/>
          </a:p>
        </p:txBody>
      </p:sp>
      <p:pic>
        <p:nvPicPr>
          <p:cNvPr id="4" name="图片 3"/>
          <p:cNvPicPr>
            <a:picLocks noChangeAspect="1"/>
          </p:cNvPicPr>
          <p:nvPr/>
        </p:nvPicPr>
        <p:blipFill>
          <a:blip r:embed="rId2"/>
          <a:stretch>
            <a:fillRect/>
          </a:stretch>
        </p:blipFill>
        <p:spPr>
          <a:xfrm>
            <a:off x="2343150" y="2793043"/>
            <a:ext cx="5429250" cy="2417132"/>
          </a:xfrm>
          <a:prstGeom prst="rect">
            <a:avLst/>
          </a:prstGeom>
        </p:spPr>
      </p:pic>
    </p:spTree>
    <p:extLst>
      <p:ext uri="{BB962C8B-B14F-4D97-AF65-F5344CB8AC3E}">
        <p14:creationId xmlns:p14="http://schemas.microsoft.com/office/powerpoint/2010/main" val="1307672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altLang="zh-CN" dirty="0" smtClean="0"/>
              <a:t>Closed form solution (analytical)</a:t>
            </a:r>
          </a:p>
          <a:p>
            <a:endParaRPr lang="en-US" dirty="0"/>
          </a:p>
          <a:p>
            <a:endParaRPr lang="en-US" dirty="0"/>
          </a:p>
        </p:txBody>
      </p:sp>
      <p:pic>
        <p:nvPicPr>
          <p:cNvPr id="5" name="图片 4"/>
          <p:cNvPicPr>
            <a:picLocks noChangeAspect="1"/>
          </p:cNvPicPr>
          <p:nvPr/>
        </p:nvPicPr>
        <p:blipFill>
          <a:blip r:embed="rId2"/>
          <a:stretch>
            <a:fillRect/>
          </a:stretch>
        </p:blipFill>
        <p:spPr>
          <a:xfrm>
            <a:off x="2895600" y="2038352"/>
            <a:ext cx="4838700" cy="2098336"/>
          </a:xfrm>
          <a:prstGeom prst="rect">
            <a:avLst/>
          </a:prstGeom>
        </p:spPr>
      </p:pic>
      <p:pic>
        <p:nvPicPr>
          <p:cNvPr id="6" name="图片 5"/>
          <p:cNvPicPr>
            <a:picLocks noChangeAspect="1"/>
          </p:cNvPicPr>
          <p:nvPr/>
        </p:nvPicPr>
        <p:blipFill>
          <a:blip r:embed="rId3"/>
          <a:stretch>
            <a:fillRect/>
          </a:stretch>
        </p:blipFill>
        <p:spPr>
          <a:xfrm>
            <a:off x="876300" y="4909041"/>
            <a:ext cx="2724150" cy="1465852"/>
          </a:xfrm>
          <a:prstGeom prst="rect">
            <a:avLst/>
          </a:prstGeom>
        </p:spPr>
      </p:pic>
      <p:pic>
        <p:nvPicPr>
          <p:cNvPr id="7" name="图片 6"/>
          <p:cNvPicPr>
            <a:picLocks noChangeAspect="1"/>
          </p:cNvPicPr>
          <p:nvPr/>
        </p:nvPicPr>
        <p:blipFill>
          <a:blip r:embed="rId4"/>
          <a:stretch>
            <a:fillRect/>
          </a:stretch>
        </p:blipFill>
        <p:spPr>
          <a:xfrm>
            <a:off x="4942443" y="4909042"/>
            <a:ext cx="2472769" cy="1272964"/>
          </a:xfrm>
          <a:prstGeom prst="rect">
            <a:avLst/>
          </a:prstGeom>
        </p:spPr>
      </p:pic>
    </p:spTree>
    <p:extLst>
      <p:ext uri="{BB962C8B-B14F-4D97-AF65-F5344CB8AC3E}">
        <p14:creationId xmlns:p14="http://schemas.microsoft.com/office/powerpoint/2010/main" val="3170029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Some </a:t>
            </a:r>
            <a:r>
              <a:rPr lang="en-US" dirty="0" err="1" smtClean="0"/>
              <a:t>functoins</a:t>
            </a:r>
            <a:endParaRPr lang="en-US" dirty="0"/>
          </a:p>
        </p:txBody>
      </p:sp>
      <p:sp>
        <p:nvSpPr>
          <p:cNvPr id="3" name="内容占位符 2"/>
          <p:cNvSpPr>
            <a:spLocks noGrp="1"/>
          </p:cNvSpPr>
          <p:nvPr>
            <p:ph idx="1"/>
          </p:nvPr>
        </p:nvSpPr>
        <p:spPr/>
        <p:txBody>
          <a:bodyPr/>
          <a:lstStyle/>
          <a:p>
            <a:r>
              <a:rPr lang="en-US" dirty="0" smtClean="0"/>
              <a:t>Unit-step function</a:t>
            </a:r>
          </a:p>
          <a:p>
            <a:endParaRPr lang="en-US" dirty="0"/>
          </a:p>
          <a:p>
            <a:endParaRPr lang="en-US" dirty="0" smtClean="0"/>
          </a:p>
          <a:p>
            <a:endParaRPr lang="en-US" dirty="0"/>
          </a:p>
          <a:p>
            <a:endParaRPr lang="en-US" dirty="0" smtClean="0"/>
          </a:p>
          <a:p>
            <a:r>
              <a:rPr lang="en-US" dirty="0" smtClean="0"/>
              <a:t>Bad continuity -&gt; logistic function ( sigmoid function)</a:t>
            </a:r>
          </a:p>
          <a:p>
            <a:endParaRPr lang="en-US" dirty="0" smtClean="0"/>
          </a:p>
          <a:p>
            <a:endParaRPr lang="en-US" dirty="0"/>
          </a:p>
        </p:txBody>
      </p:sp>
      <p:pic>
        <p:nvPicPr>
          <p:cNvPr id="4" name="图片 3"/>
          <p:cNvPicPr>
            <a:picLocks noChangeAspect="1"/>
          </p:cNvPicPr>
          <p:nvPr/>
        </p:nvPicPr>
        <p:blipFill>
          <a:blip r:embed="rId2"/>
          <a:stretch>
            <a:fillRect/>
          </a:stretch>
        </p:blipFill>
        <p:spPr>
          <a:xfrm>
            <a:off x="2895600" y="2681287"/>
            <a:ext cx="2414588" cy="1470336"/>
          </a:xfrm>
          <a:prstGeom prst="rect">
            <a:avLst/>
          </a:prstGeom>
        </p:spPr>
      </p:pic>
      <p:pic>
        <p:nvPicPr>
          <p:cNvPr id="5" name="图片 4"/>
          <p:cNvPicPr>
            <a:picLocks noChangeAspect="1"/>
          </p:cNvPicPr>
          <p:nvPr/>
        </p:nvPicPr>
        <p:blipFill>
          <a:blip r:embed="rId3"/>
          <a:stretch>
            <a:fillRect/>
          </a:stretch>
        </p:blipFill>
        <p:spPr>
          <a:xfrm>
            <a:off x="685800" y="5314949"/>
            <a:ext cx="1528375" cy="903735"/>
          </a:xfrm>
          <a:prstGeom prst="rect">
            <a:avLst/>
          </a:prstGeom>
        </p:spPr>
      </p:pic>
      <p:pic>
        <p:nvPicPr>
          <p:cNvPr id="6" name="图片 5"/>
          <p:cNvPicPr>
            <a:picLocks noChangeAspect="1"/>
          </p:cNvPicPr>
          <p:nvPr/>
        </p:nvPicPr>
        <p:blipFill>
          <a:blip r:embed="rId4"/>
          <a:stretch>
            <a:fillRect/>
          </a:stretch>
        </p:blipFill>
        <p:spPr>
          <a:xfrm>
            <a:off x="4121944" y="4815045"/>
            <a:ext cx="3517105" cy="1975987"/>
          </a:xfrm>
          <a:prstGeom prst="rect">
            <a:avLst/>
          </a:prstGeom>
        </p:spPr>
      </p:pic>
    </p:spTree>
    <p:extLst>
      <p:ext uri="{BB962C8B-B14F-4D97-AF65-F5344CB8AC3E}">
        <p14:creationId xmlns:p14="http://schemas.microsoft.com/office/powerpoint/2010/main" val="4263519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Decision tree</a:t>
            </a:r>
            <a:endParaRPr lang="en-US" dirty="0"/>
          </a:p>
        </p:txBody>
      </p:sp>
      <p:sp>
        <p:nvSpPr>
          <p:cNvPr id="3" name="内容占位符 2"/>
          <p:cNvSpPr>
            <a:spLocks noGrp="1"/>
          </p:cNvSpPr>
          <p:nvPr>
            <p:ph idx="1"/>
          </p:nvPr>
        </p:nvSpPr>
        <p:spPr/>
        <p:txBody>
          <a:bodyPr/>
          <a:lstStyle/>
          <a:p>
            <a:r>
              <a:rPr lang="en-US" dirty="0" smtClean="0"/>
              <a:t>Basic procedure</a:t>
            </a:r>
          </a:p>
          <a:p>
            <a:endParaRPr lang="en-US" dirty="0"/>
          </a:p>
          <a:p>
            <a:r>
              <a:rPr lang="en-US" dirty="0" smtClean="0"/>
              <a:t>Information entropy</a:t>
            </a:r>
          </a:p>
          <a:p>
            <a:endParaRPr lang="en-US" dirty="0"/>
          </a:p>
          <a:p>
            <a:r>
              <a:rPr lang="en-US" dirty="0" smtClean="0"/>
              <a:t>Pruning</a:t>
            </a:r>
          </a:p>
          <a:p>
            <a:endParaRPr lang="en-US" dirty="0" smtClean="0"/>
          </a:p>
          <a:p>
            <a:r>
              <a:rPr lang="en-US" dirty="0" smtClean="0"/>
              <a:t>Multivariable decision tree</a:t>
            </a:r>
            <a:endParaRPr lang="en-US" dirty="0"/>
          </a:p>
        </p:txBody>
      </p:sp>
    </p:spTree>
    <p:extLst>
      <p:ext uri="{BB962C8B-B14F-4D97-AF65-F5344CB8AC3E}">
        <p14:creationId xmlns:p14="http://schemas.microsoft.com/office/powerpoint/2010/main" val="36930545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Basic </a:t>
            </a:r>
            <a:r>
              <a:rPr lang="en-US" dirty="0" smtClean="0"/>
              <a:t>procedure</a:t>
            </a:r>
            <a:endParaRPr lang="en-US" dirty="0"/>
          </a:p>
        </p:txBody>
      </p:sp>
      <p:sp>
        <p:nvSpPr>
          <p:cNvPr id="3" name="内容占位符 2"/>
          <p:cNvSpPr>
            <a:spLocks noGrp="1"/>
          </p:cNvSpPr>
          <p:nvPr>
            <p:ph idx="1"/>
          </p:nvPr>
        </p:nvSpPr>
        <p:spPr/>
        <p:txBody>
          <a:bodyPr/>
          <a:lstStyle/>
          <a:p>
            <a:r>
              <a:rPr lang="zh-CN" altLang="en-US" dirty="0"/>
              <a:t>来</a:t>
            </a:r>
            <a:r>
              <a:rPr lang="zh-CN" altLang="en-US" dirty="0" smtClean="0"/>
              <a:t>个瓜 </a:t>
            </a:r>
            <a:r>
              <a:rPr lang="en-US" altLang="zh-CN" dirty="0" smtClean="0"/>
              <a:t>[</a:t>
            </a:r>
            <a:r>
              <a:rPr lang="zh-CN" altLang="en-US" dirty="0"/>
              <a:t>滑稽</a:t>
            </a:r>
            <a:r>
              <a:rPr lang="en-US" altLang="zh-CN" dirty="0" smtClean="0"/>
              <a:t>]</a:t>
            </a:r>
          </a:p>
          <a:p>
            <a:endParaRPr lang="en-US" dirty="0"/>
          </a:p>
          <a:p>
            <a:r>
              <a:rPr lang="en-US" altLang="zh-CN" dirty="0" smtClean="0"/>
              <a:t>Start from binary classification (interaction)</a:t>
            </a:r>
          </a:p>
          <a:p>
            <a:pPr marL="0" indent="0">
              <a:buNone/>
            </a:pPr>
            <a:endParaRPr lang="en-US" altLang="zh-CN" dirty="0" smtClean="0"/>
          </a:p>
          <a:p>
            <a:endParaRPr lang="en-US" dirty="0"/>
          </a:p>
        </p:txBody>
      </p:sp>
      <p:pic>
        <p:nvPicPr>
          <p:cNvPr id="4" name="图片 3"/>
          <p:cNvPicPr>
            <a:picLocks noChangeAspect="1"/>
          </p:cNvPicPr>
          <p:nvPr/>
        </p:nvPicPr>
        <p:blipFill>
          <a:blip r:embed="rId2"/>
          <a:stretch>
            <a:fillRect/>
          </a:stretch>
        </p:blipFill>
        <p:spPr>
          <a:xfrm>
            <a:off x="685800" y="3662751"/>
            <a:ext cx="4243387" cy="2902643"/>
          </a:xfrm>
          <a:prstGeom prst="rect">
            <a:avLst/>
          </a:prstGeom>
        </p:spPr>
      </p:pic>
    </p:spTree>
    <p:extLst>
      <p:ext uri="{BB962C8B-B14F-4D97-AF65-F5344CB8AC3E}">
        <p14:creationId xmlns:p14="http://schemas.microsoft.com/office/powerpoint/2010/main" val="1801603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A decision tree = root node + internal node + leaf node</a:t>
            </a:r>
          </a:p>
          <a:p>
            <a:endParaRPr lang="en-US" dirty="0"/>
          </a:p>
          <a:p>
            <a:r>
              <a:rPr lang="en-US" dirty="0" smtClean="0"/>
              <a:t>Node set \ { leaf node } </a:t>
            </a:r>
            <a:r>
              <a:rPr lang="en-US" dirty="0"/>
              <a:t>-&gt; </a:t>
            </a:r>
            <a:r>
              <a:rPr lang="en-US" dirty="0" smtClean="0"/>
              <a:t>Each </a:t>
            </a:r>
            <a:r>
              <a:rPr lang="en-US" dirty="0"/>
              <a:t>node corresponds to </a:t>
            </a:r>
            <a:r>
              <a:rPr lang="en-US" dirty="0" smtClean="0"/>
              <a:t>an attribute test</a:t>
            </a:r>
          </a:p>
          <a:p>
            <a:endParaRPr lang="en-US" dirty="0"/>
          </a:p>
          <a:p>
            <a:r>
              <a:rPr lang="en-US" dirty="0" smtClean="0"/>
              <a:t>Strategy : </a:t>
            </a:r>
            <a:r>
              <a:rPr lang="en-US" dirty="0"/>
              <a:t>divide </a:t>
            </a:r>
            <a:r>
              <a:rPr lang="en-US" dirty="0" smtClean="0"/>
              <a:t>and </a:t>
            </a:r>
            <a:r>
              <a:rPr lang="en-US" dirty="0"/>
              <a:t>conquer </a:t>
            </a:r>
          </a:p>
        </p:txBody>
      </p:sp>
    </p:spTree>
    <p:extLst>
      <p:ext uri="{BB962C8B-B14F-4D97-AF65-F5344CB8AC3E}">
        <p14:creationId xmlns:p14="http://schemas.microsoft.com/office/powerpoint/2010/main" val="2206937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1638301" y="1410887"/>
            <a:ext cx="7018758" cy="4863306"/>
          </a:xfrm>
          <a:prstGeom prst="rect">
            <a:avLst/>
          </a:prstGeom>
        </p:spPr>
      </p:pic>
    </p:spTree>
    <p:extLst>
      <p:ext uri="{BB962C8B-B14F-4D97-AF65-F5344CB8AC3E}">
        <p14:creationId xmlns:p14="http://schemas.microsoft.com/office/powerpoint/2010/main" val="123163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From reading material</a:t>
            </a:r>
            <a:endParaRPr lang="en-US" dirty="0"/>
          </a:p>
        </p:txBody>
      </p:sp>
      <p:sp>
        <p:nvSpPr>
          <p:cNvPr id="3" name="内容占位符 2"/>
          <p:cNvSpPr>
            <a:spLocks noGrp="1"/>
          </p:cNvSpPr>
          <p:nvPr>
            <p:ph idx="1"/>
          </p:nvPr>
        </p:nvSpPr>
        <p:spPr/>
        <p:txBody>
          <a:bodyPr>
            <a:normAutofit/>
          </a:bodyPr>
          <a:lstStyle/>
          <a:p>
            <a:r>
              <a:rPr lang="en-US" dirty="0"/>
              <a:t>How can we build computer systems that automatically improve with experience, and </a:t>
            </a:r>
            <a:r>
              <a:rPr lang="en-US" dirty="0" smtClean="0"/>
              <a:t>what are </a:t>
            </a:r>
            <a:r>
              <a:rPr lang="en-US" dirty="0"/>
              <a:t>the fundamental laws that govern all learning processes?</a:t>
            </a:r>
            <a:r>
              <a:rPr lang="en-US" dirty="0"/>
              <a:t> </a:t>
            </a:r>
            <a:br>
              <a:rPr lang="en-US" dirty="0"/>
            </a:br>
            <a:endParaRPr lang="en-US" dirty="0" smtClean="0"/>
          </a:p>
          <a:p>
            <a:r>
              <a:rPr lang="en-US" dirty="0" smtClean="0"/>
              <a:t>A </a:t>
            </a:r>
            <a:r>
              <a:rPr lang="en-US" dirty="0"/>
              <a:t>particular task T, performance metric P, and type of experience </a:t>
            </a:r>
            <a:r>
              <a:rPr lang="en-US" dirty="0" smtClean="0"/>
              <a:t>E </a:t>
            </a:r>
          </a:p>
          <a:p>
            <a:r>
              <a:rPr lang="en-US" dirty="0" smtClean="0"/>
              <a:t>If </a:t>
            </a:r>
            <a:r>
              <a:rPr lang="en-US" dirty="0"/>
              <a:t>the system reliably improves its </a:t>
            </a:r>
            <a:r>
              <a:rPr lang="en-US" dirty="0" smtClean="0"/>
              <a:t>performance P </a:t>
            </a:r>
            <a:r>
              <a:rPr lang="en-US" dirty="0"/>
              <a:t>at task T, following experience E. Depending on how we specify T, P, and E, the learning task </a:t>
            </a:r>
            <a:r>
              <a:rPr lang="en-US" dirty="0" smtClean="0"/>
              <a:t>might also </a:t>
            </a:r>
            <a:r>
              <a:rPr lang="en-US" dirty="0"/>
              <a:t>be called by names such as data mining, autonomous discovery, database </a:t>
            </a:r>
            <a:r>
              <a:rPr lang="en-US" dirty="0" smtClean="0"/>
              <a:t>updating </a:t>
            </a:r>
            <a:r>
              <a:rPr lang="en-US" dirty="0"/>
              <a:t>etc.</a:t>
            </a:r>
            <a:r>
              <a:rPr lang="en-US" dirty="0"/>
              <a:t> </a:t>
            </a:r>
          </a:p>
        </p:txBody>
      </p:sp>
    </p:spTree>
    <p:extLst>
      <p:ext uri="{BB962C8B-B14F-4D97-AF65-F5344CB8AC3E}">
        <p14:creationId xmlns:p14="http://schemas.microsoft.com/office/powerpoint/2010/main" val="620872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(1)same category -&gt;no need to divide </a:t>
            </a:r>
          </a:p>
          <a:p>
            <a:endParaRPr lang="en-US" dirty="0"/>
          </a:p>
          <a:p>
            <a:endParaRPr lang="en-US" dirty="0" smtClean="0"/>
          </a:p>
          <a:p>
            <a:r>
              <a:rPr lang="en-US" dirty="0" smtClean="0"/>
              <a:t>(2)attribute set is empty / all sample are the same in every attributes</a:t>
            </a:r>
          </a:p>
          <a:p>
            <a:endParaRPr lang="en-US" dirty="0"/>
          </a:p>
          <a:p>
            <a:endParaRPr lang="en-US" dirty="0" smtClean="0"/>
          </a:p>
          <a:p>
            <a:r>
              <a:rPr lang="en-US" dirty="0" smtClean="0"/>
              <a:t>(3)the sample set is empty</a:t>
            </a:r>
            <a:endParaRPr lang="en-US" dirty="0"/>
          </a:p>
        </p:txBody>
      </p:sp>
    </p:spTree>
    <p:extLst>
      <p:ext uri="{BB962C8B-B14F-4D97-AF65-F5344CB8AC3E}">
        <p14:creationId xmlns:p14="http://schemas.microsoft.com/office/powerpoint/2010/main" val="2878048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Information </a:t>
            </a:r>
            <a:r>
              <a:rPr lang="en-US" dirty="0" smtClean="0"/>
              <a:t>entropy</a:t>
            </a:r>
            <a:endParaRPr lang="en-US" dirty="0"/>
          </a:p>
        </p:txBody>
      </p:sp>
      <p:sp>
        <p:nvSpPr>
          <p:cNvPr id="3" name="内容占位符 2"/>
          <p:cNvSpPr>
            <a:spLocks noGrp="1"/>
          </p:cNvSpPr>
          <p:nvPr>
            <p:ph idx="1"/>
          </p:nvPr>
        </p:nvSpPr>
        <p:spPr/>
        <p:txBody>
          <a:bodyPr/>
          <a:lstStyle/>
          <a:p>
            <a:r>
              <a:rPr lang="en-US" dirty="0" smtClean="0"/>
              <a:t>An index used for measuring the purity of the sample</a:t>
            </a:r>
          </a:p>
          <a:p>
            <a:endParaRPr lang="en-US" dirty="0"/>
          </a:p>
          <a:p>
            <a:r>
              <a:rPr lang="en-US" dirty="0" smtClean="0"/>
              <a:t>Proportion of Type k := </a:t>
            </a:r>
            <a:r>
              <a:rPr lang="en-US" dirty="0" err="1" smtClean="0"/>
              <a:t>p</a:t>
            </a:r>
            <a:r>
              <a:rPr lang="en-US" baseline="-25000" dirty="0" err="1" smtClean="0"/>
              <a:t>k</a:t>
            </a:r>
            <a:endParaRPr lang="en-US" baseline="-25000" dirty="0" smtClean="0"/>
          </a:p>
          <a:p>
            <a:endParaRPr lang="en-US" baseline="-25000" dirty="0"/>
          </a:p>
          <a:p>
            <a:endParaRPr lang="en-US" baseline="-25000" dirty="0" smtClean="0"/>
          </a:p>
          <a:p>
            <a:endParaRPr lang="en-US" baseline="-25000" dirty="0"/>
          </a:p>
          <a:p>
            <a:endParaRPr lang="en-US" baseline="-25000" dirty="0" smtClean="0"/>
          </a:p>
          <a:p>
            <a:endParaRPr lang="en-US" baseline="-25000" dirty="0"/>
          </a:p>
          <a:p>
            <a:r>
              <a:rPr lang="en-US" dirty="0"/>
              <a:t>The lower the Ent(D), the higher the purity</a:t>
            </a:r>
          </a:p>
          <a:p>
            <a:endParaRPr lang="en-US" baseline="-25000" dirty="0"/>
          </a:p>
          <a:p>
            <a:endParaRPr lang="en-US" baseline="-25000" dirty="0" smtClean="0"/>
          </a:p>
          <a:p>
            <a:endParaRPr lang="en-US" baseline="-25000" dirty="0"/>
          </a:p>
        </p:txBody>
      </p:sp>
      <p:pic>
        <p:nvPicPr>
          <p:cNvPr id="4" name="图片 3"/>
          <p:cNvPicPr>
            <a:picLocks noChangeAspect="1"/>
          </p:cNvPicPr>
          <p:nvPr/>
        </p:nvPicPr>
        <p:blipFill>
          <a:blip r:embed="rId2"/>
          <a:stretch>
            <a:fillRect/>
          </a:stretch>
        </p:blipFill>
        <p:spPr>
          <a:xfrm>
            <a:off x="2895600" y="3711322"/>
            <a:ext cx="3105150" cy="1035050"/>
          </a:xfrm>
          <a:prstGeom prst="rect">
            <a:avLst/>
          </a:prstGeom>
        </p:spPr>
      </p:pic>
    </p:spTree>
    <p:extLst>
      <p:ext uri="{BB962C8B-B14F-4D97-AF65-F5344CB8AC3E}">
        <p14:creationId xmlns:p14="http://schemas.microsoft.com/office/powerpoint/2010/main" val="3547558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Information gain</a:t>
            </a:r>
          </a:p>
        </p:txBody>
      </p:sp>
      <p:sp>
        <p:nvSpPr>
          <p:cNvPr id="3" name="内容占位符 2"/>
          <p:cNvSpPr>
            <a:spLocks noGrp="1"/>
          </p:cNvSpPr>
          <p:nvPr>
            <p:ph idx="1"/>
          </p:nvPr>
        </p:nvSpPr>
        <p:spPr/>
        <p:txBody>
          <a:bodyPr/>
          <a:lstStyle/>
          <a:p>
            <a:r>
              <a:rPr lang="en-US" dirty="0" smtClean="0"/>
              <a:t>There are V possible values of discrete attribute a:</a:t>
            </a:r>
          </a:p>
          <a:p>
            <a:r>
              <a:rPr lang="en-US" dirty="0" smtClean="0"/>
              <a:t>{a</a:t>
            </a:r>
            <a:r>
              <a:rPr lang="en-US" baseline="30000" dirty="0" smtClean="0"/>
              <a:t>1 </a:t>
            </a:r>
            <a:r>
              <a:rPr lang="en-US" dirty="0" smtClean="0"/>
              <a:t>a</a:t>
            </a:r>
            <a:r>
              <a:rPr lang="en-US" baseline="30000" dirty="0" smtClean="0"/>
              <a:t>2</a:t>
            </a:r>
            <a:r>
              <a:rPr lang="en-US" dirty="0" smtClean="0"/>
              <a:t>……</a:t>
            </a:r>
            <a:r>
              <a:rPr lang="en-US" dirty="0" err="1" smtClean="0"/>
              <a:t>a</a:t>
            </a:r>
            <a:r>
              <a:rPr lang="en-US" baseline="30000" dirty="0" err="1"/>
              <a:t>V</a:t>
            </a:r>
            <a:r>
              <a:rPr lang="en-US" dirty="0" smtClean="0"/>
              <a:t>}</a:t>
            </a:r>
          </a:p>
          <a:p>
            <a:endParaRPr lang="en-US" dirty="0" smtClean="0"/>
          </a:p>
          <a:p>
            <a:endParaRPr lang="en-US" dirty="0" smtClean="0"/>
          </a:p>
          <a:p>
            <a:endParaRPr lang="en-US" dirty="0"/>
          </a:p>
          <a:p>
            <a:endParaRPr lang="en-US" dirty="0" smtClean="0"/>
          </a:p>
          <a:p>
            <a:r>
              <a:rPr lang="en-US" dirty="0" smtClean="0"/>
              <a:t>Let’s look at some examples (</a:t>
            </a:r>
            <a:r>
              <a:rPr lang="zh-CN" altLang="en-US" dirty="0" smtClean="0"/>
              <a:t>瓜</a:t>
            </a:r>
            <a:r>
              <a:rPr lang="en-US" dirty="0" smtClean="0"/>
              <a:t>)</a:t>
            </a:r>
            <a:endParaRPr lang="en-US" dirty="0"/>
          </a:p>
        </p:txBody>
      </p:sp>
      <p:pic>
        <p:nvPicPr>
          <p:cNvPr id="4" name="图片 3"/>
          <p:cNvPicPr>
            <a:picLocks noChangeAspect="1"/>
          </p:cNvPicPr>
          <p:nvPr/>
        </p:nvPicPr>
        <p:blipFill>
          <a:blip r:embed="rId2"/>
          <a:stretch>
            <a:fillRect/>
          </a:stretch>
        </p:blipFill>
        <p:spPr>
          <a:xfrm>
            <a:off x="685800" y="3194757"/>
            <a:ext cx="5758316" cy="1339143"/>
          </a:xfrm>
          <a:prstGeom prst="rect">
            <a:avLst/>
          </a:prstGeom>
        </p:spPr>
      </p:pic>
    </p:spTree>
    <p:extLst>
      <p:ext uri="{BB962C8B-B14F-4D97-AF65-F5344CB8AC3E}">
        <p14:creationId xmlns:p14="http://schemas.microsoft.com/office/powerpoint/2010/main" val="925247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r>
              <a:rPr lang="en-US" altLang="zh-CN" dirty="0" smtClean="0"/>
              <a:t>Table </a:t>
            </a:r>
            <a:endParaRPr lang="en-US" dirty="0"/>
          </a:p>
        </p:txBody>
      </p:sp>
      <p:pic>
        <p:nvPicPr>
          <p:cNvPr id="5" name="图片 4"/>
          <p:cNvPicPr>
            <a:picLocks noChangeAspect="1"/>
          </p:cNvPicPr>
          <p:nvPr/>
        </p:nvPicPr>
        <p:blipFill>
          <a:blip r:embed="rId2"/>
          <a:stretch>
            <a:fillRect/>
          </a:stretch>
        </p:blipFill>
        <p:spPr>
          <a:xfrm>
            <a:off x="2895600" y="2344484"/>
            <a:ext cx="5462588" cy="4189752"/>
          </a:xfrm>
          <a:prstGeom prst="rect">
            <a:avLst/>
          </a:prstGeom>
        </p:spPr>
      </p:pic>
    </p:spTree>
    <p:extLst>
      <p:ext uri="{BB962C8B-B14F-4D97-AF65-F5344CB8AC3E}">
        <p14:creationId xmlns:p14="http://schemas.microsoft.com/office/powerpoint/2010/main" val="3827198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altLang="zh-CN" sz="2800" b="1" dirty="0" smtClean="0"/>
              <a:t>Principal </a:t>
            </a:r>
            <a:r>
              <a:rPr lang="zh-CN" altLang="en-US" sz="2800" b="1" dirty="0" smtClean="0"/>
              <a:t>： </a:t>
            </a:r>
            <a:r>
              <a:rPr lang="en-US" altLang="zh-CN" sz="2800" b="1" dirty="0" smtClean="0"/>
              <a:t>the higher information gain -&gt; the higher improvement in purity</a:t>
            </a:r>
          </a:p>
          <a:p>
            <a:endParaRPr lang="en-US" sz="2800" b="1" dirty="0"/>
          </a:p>
          <a:p>
            <a:r>
              <a:rPr lang="en-US" sz="2800" b="1" dirty="0" smtClean="0"/>
              <a:t>|y| = 2 (the number of categories in the sample)</a:t>
            </a:r>
          </a:p>
          <a:p>
            <a:endParaRPr lang="en-US" sz="2800" b="1" dirty="0"/>
          </a:p>
          <a:p>
            <a:pPr lvl="1"/>
            <a:r>
              <a:rPr lang="en-US" sz="2600" b="1" dirty="0" smtClean="0"/>
              <a:t>p1(positive) = 8/17 , p2() = 9/17</a:t>
            </a:r>
          </a:p>
          <a:p>
            <a:pPr lvl="1"/>
            <a:endParaRPr lang="en-US" sz="2600" b="1" dirty="0" smtClean="0"/>
          </a:p>
        </p:txBody>
      </p:sp>
      <p:pic>
        <p:nvPicPr>
          <p:cNvPr id="4" name="图片 3"/>
          <p:cNvPicPr>
            <a:picLocks noChangeAspect="1"/>
          </p:cNvPicPr>
          <p:nvPr/>
        </p:nvPicPr>
        <p:blipFill>
          <a:blip r:embed="rId2"/>
          <a:stretch>
            <a:fillRect/>
          </a:stretch>
        </p:blipFill>
        <p:spPr>
          <a:xfrm>
            <a:off x="1352550" y="5429695"/>
            <a:ext cx="6191250" cy="926150"/>
          </a:xfrm>
          <a:prstGeom prst="rect">
            <a:avLst/>
          </a:prstGeom>
        </p:spPr>
      </p:pic>
    </p:spTree>
    <p:extLst>
      <p:ext uri="{BB962C8B-B14F-4D97-AF65-F5344CB8AC3E}">
        <p14:creationId xmlns:p14="http://schemas.microsoft.com/office/powerpoint/2010/main" val="3211499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5" name="图片 4"/>
          <p:cNvPicPr>
            <a:picLocks noChangeAspect="1"/>
          </p:cNvPicPr>
          <p:nvPr/>
        </p:nvPicPr>
        <p:blipFill>
          <a:blip r:embed="rId2"/>
          <a:stretch>
            <a:fillRect/>
          </a:stretch>
        </p:blipFill>
        <p:spPr>
          <a:xfrm>
            <a:off x="863969" y="2057401"/>
            <a:ext cx="8581801" cy="3771899"/>
          </a:xfrm>
          <a:prstGeom prst="rect">
            <a:avLst/>
          </a:prstGeom>
        </p:spPr>
      </p:pic>
    </p:spTree>
    <p:extLst>
      <p:ext uri="{BB962C8B-B14F-4D97-AF65-F5344CB8AC3E}">
        <p14:creationId xmlns:p14="http://schemas.microsoft.com/office/powerpoint/2010/main" val="9595603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2895600" y="2253456"/>
            <a:ext cx="4591315" cy="1861344"/>
          </a:xfrm>
          <a:prstGeom prst="rect">
            <a:avLst/>
          </a:prstGeom>
        </p:spPr>
      </p:pic>
      <p:pic>
        <p:nvPicPr>
          <p:cNvPr id="5" name="图片 4"/>
          <p:cNvPicPr>
            <a:picLocks noChangeAspect="1"/>
          </p:cNvPicPr>
          <p:nvPr/>
        </p:nvPicPr>
        <p:blipFill>
          <a:blip r:embed="rId3"/>
          <a:stretch>
            <a:fillRect/>
          </a:stretch>
        </p:blipFill>
        <p:spPr>
          <a:xfrm>
            <a:off x="1181100" y="4114800"/>
            <a:ext cx="7143750" cy="2414588"/>
          </a:xfrm>
          <a:prstGeom prst="rect">
            <a:avLst/>
          </a:prstGeom>
        </p:spPr>
      </p:pic>
    </p:spTree>
    <p:extLst>
      <p:ext uri="{BB962C8B-B14F-4D97-AF65-F5344CB8AC3E}">
        <p14:creationId xmlns:p14="http://schemas.microsoft.com/office/powerpoint/2010/main" val="17681214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1162050" y="2057401"/>
            <a:ext cx="7553325" cy="4119995"/>
          </a:xfrm>
          <a:prstGeom prst="rect">
            <a:avLst/>
          </a:prstGeom>
        </p:spPr>
      </p:pic>
    </p:spTree>
    <p:extLst>
      <p:ext uri="{BB962C8B-B14F-4D97-AF65-F5344CB8AC3E}">
        <p14:creationId xmlns:p14="http://schemas.microsoft.com/office/powerpoint/2010/main" val="1458636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1428750" y="2057401"/>
            <a:ext cx="6848475" cy="3430172"/>
          </a:xfrm>
          <a:prstGeom prst="rect">
            <a:avLst/>
          </a:prstGeom>
        </p:spPr>
      </p:pic>
    </p:spTree>
    <p:extLst>
      <p:ext uri="{BB962C8B-B14F-4D97-AF65-F5344CB8AC3E}">
        <p14:creationId xmlns:p14="http://schemas.microsoft.com/office/powerpoint/2010/main" val="3963944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2895600" y="2535982"/>
            <a:ext cx="5648325" cy="3384599"/>
          </a:xfrm>
          <a:prstGeom prst="rect">
            <a:avLst/>
          </a:prstGeom>
        </p:spPr>
      </p:pic>
    </p:spTree>
    <p:extLst>
      <p:ext uri="{BB962C8B-B14F-4D97-AF65-F5344CB8AC3E}">
        <p14:creationId xmlns:p14="http://schemas.microsoft.com/office/powerpoint/2010/main" val="193107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en-US" dirty="0"/>
          </a:p>
        </p:txBody>
      </p:sp>
      <p:sp>
        <p:nvSpPr>
          <p:cNvPr id="3" name="内容占位符 2"/>
          <p:cNvSpPr>
            <a:spLocks noGrp="1"/>
          </p:cNvSpPr>
          <p:nvPr>
            <p:ph idx="1"/>
          </p:nvPr>
        </p:nvSpPr>
        <p:spPr/>
        <p:txBody>
          <a:bodyPr>
            <a:normAutofit fontScale="92500" lnSpcReduction="10000"/>
          </a:bodyPr>
          <a:lstStyle/>
          <a:p>
            <a:r>
              <a:rPr lang="en-US" sz="2800" dirty="0" smtClean="0"/>
              <a:t>Basic</a:t>
            </a:r>
            <a:r>
              <a:rPr lang="en-US" sz="2800" dirty="0"/>
              <a:t> </a:t>
            </a:r>
            <a:r>
              <a:rPr lang="en-US" altLang="zh-CN" sz="2800" dirty="0" smtClean="0"/>
              <a:t>t</a:t>
            </a:r>
            <a:r>
              <a:rPr lang="en-US" sz="2800" dirty="0" smtClean="0"/>
              <a:t>erminology</a:t>
            </a:r>
          </a:p>
          <a:p>
            <a:endParaRPr lang="en-US" sz="2800" dirty="0" smtClean="0"/>
          </a:p>
          <a:p>
            <a:r>
              <a:rPr lang="en-US" altLang="zh-CN" sz="2800" dirty="0" smtClean="0"/>
              <a:t>Hypothesis Space</a:t>
            </a:r>
          </a:p>
          <a:p>
            <a:endParaRPr lang="en-US" altLang="zh-CN" sz="2800" dirty="0" smtClean="0"/>
          </a:p>
          <a:p>
            <a:r>
              <a:rPr lang="en-US" altLang="zh-CN" sz="2800" dirty="0" smtClean="0"/>
              <a:t>Reduction bias</a:t>
            </a:r>
          </a:p>
          <a:p>
            <a:endParaRPr lang="en-US" altLang="zh-CN" sz="2800" dirty="0" smtClean="0"/>
          </a:p>
          <a:p>
            <a:r>
              <a:rPr lang="en-US" altLang="zh-CN" sz="2800" dirty="0" smtClean="0"/>
              <a:t>Development</a:t>
            </a:r>
          </a:p>
          <a:p>
            <a:endParaRPr lang="en-US" altLang="zh-CN" sz="2800" dirty="0" smtClean="0"/>
          </a:p>
          <a:p>
            <a:r>
              <a:rPr lang="en-US" altLang="zh-CN" sz="2800" dirty="0" smtClean="0"/>
              <a:t>Application</a:t>
            </a:r>
            <a:endParaRPr lang="en-US" sz="2800" dirty="0"/>
          </a:p>
        </p:txBody>
      </p:sp>
    </p:spTree>
    <p:extLst>
      <p:ext uri="{BB962C8B-B14F-4D97-AF65-F5344CB8AC3E}">
        <p14:creationId xmlns:p14="http://schemas.microsoft.com/office/powerpoint/2010/main" val="4116249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Pruning</a:t>
            </a:r>
            <a:endParaRPr lang="en-US" dirty="0"/>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1077743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Pruning</a:t>
            </a:r>
            <a:endParaRPr lang="en-US" dirty="0"/>
          </a:p>
        </p:txBody>
      </p:sp>
      <p:sp>
        <p:nvSpPr>
          <p:cNvPr id="3" name="内容占位符 2"/>
          <p:cNvSpPr>
            <a:spLocks noGrp="1"/>
          </p:cNvSpPr>
          <p:nvPr>
            <p:ph idx="1"/>
          </p:nvPr>
        </p:nvSpPr>
        <p:spPr/>
        <p:txBody>
          <a:bodyPr/>
          <a:lstStyle/>
          <a:p>
            <a:r>
              <a:rPr lang="en-US" sz="3200" b="1" dirty="0" smtClean="0"/>
              <a:t>Goal </a:t>
            </a:r>
            <a:r>
              <a:rPr lang="en-US" altLang="zh-CN" sz="3200" b="1" dirty="0" smtClean="0"/>
              <a:t>-&gt; </a:t>
            </a:r>
          </a:p>
          <a:p>
            <a:pPr lvl="1"/>
            <a:r>
              <a:rPr lang="en-US" altLang="zh-CN" sz="3000" b="1" dirty="0" smtClean="0"/>
              <a:t>to improve the generalizing ability of decision trees</a:t>
            </a:r>
            <a:endParaRPr lang="en-US" sz="3000" b="1" dirty="0" smtClean="0"/>
          </a:p>
          <a:p>
            <a:endParaRPr lang="en-US" dirty="0"/>
          </a:p>
          <a:p>
            <a:r>
              <a:rPr lang="en-US" dirty="0" err="1" smtClean="0"/>
              <a:t>Prepruning</a:t>
            </a:r>
            <a:r>
              <a:rPr lang="en-US" dirty="0" smtClean="0"/>
              <a:t> (estimate before dividing : if dividing cannot improve the ability, mark the current node as a leaf node)</a:t>
            </a:r>
          </a:p>
          <a:p>
            <a:pPr marL="0" indent="0">
              <a:buNone/>
            </a:pPr>
            <a:endParaRPr lang="en-US" dirty="0"/>
          </a:p>
          <a:p>
            <a:r>
              <a:rPr lang="en-US" dirty="0" err="1" smtClean="0"/>
              <a:t>Postpruning</a:t>
            </a:r>
            <a:r>
              <a:rPr lang="en-US" dirty="0" smtClean="0"/>
              <a:t> (</a:t>
            </a:r>
            <a:r>
              <a:rPr lang="en-US" dirty="0" err="1" smtClean="0"/>
              <a:t>buttom</a:t>
            </a:r>
            <a:r>
              <a:rPr lang="en-US" dirty="0" smtClean="0"/>
              <a:t>-up analyze those non-leaf nodes : if replacing the node with a leaf node can improve the ability, then do it)</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4708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Multivariable </a:t>
            </a:r>
            <a:r>
              <a:rPr lang="en-US" dirty="0"/>
              <a:t>decision tree</a:t>
            </a:r>
          </a:p>
        </p:txBody>
      </p:sp>
      <p:pic>
        <p:nvPicPr>
          <p:cNvPr id="4" name="内容占位符 3"/>
          <p:cNvPicPr>
            <a:picLocks noGrp="1" noChangeAspect="1"/>
          </p:cNvPicPr>
          <p:nvPr>
            <p:ph idx="1"/>
          </p:nvPr>
        </p:nvPicPr>
        <p:blipFill>
          <a:blip r:embed="rId2"/>
          <a:stretch>
            <a:fillRect/>
          </a:stretch>
        </p:blipFill>
        <p:spPr>
          <a:xfrm>
            <a:off x="790575" y="2057401"/>
            <a:ext cx="2990850" cy="2733675"/>
          </a:xfrm>
          <a:prstGeom prst="rect">
            <a:avLst/>
          </a:prstGeom>
        </p:spPr>
      </p:pic>
      <p:pic>
        <p:nvPicPr>
          <p:cNvPr id="5" name="图片 4"/>
          <p:cNvPicPr>
            <a:picLocks noChangeAspect="1"/>
          </p:cNvPicPr>
          <p:nvPr/>
        </p:nvPicPr>
        <p:blipFill>
          <a:blip r:embed="rId3"/>
          <a:stretch>
            <a:fillRect/>
          </a:stretch>
        </p:blipFill>
        <p:spPr>
          <a:xfrm>
            <a:off x="4381500" y="2228850"/>
            <a:ext cx="3429000" cy="2400300"/>
          </a:xfrm>
          <a:prstGeom prst="rect">
            <a:avLst/>
          </a:prstGeom>
        </p:spPr>
      </p:pic>
    </p:spTree>
    <p:extLst>
      <p:ext uri="{BB962C8B-B14F-4D97-AF65-F5344CB8AC3E}">
        <p14:creationId xmlns:p14="http://schemas.microsoft.com/office/powerpoint/2010/main" val="1044559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Neural network</a:t>
            </a:r>
            <a:endParaRPr lang="en-US" dirty="0"/>
          </a:p>
        </p:txBody>
      </p:sp>
      <p:sp>
        <p:nvSpPr>
          <p:cNvPr id="3" name="内容占位符 2"/>
          <p:cNvSpPr>
            <a:spLocks noGrp="1"/>
          </p:cNvSpPr>
          <p:nvPr>
            <p:ph idx="1"/>
          </p:nvPr>
        </p:nvSpPr>
        <p:spPr/>
        <p:txBody>
          <a:bodyPr/>
          <a:lstStyle/>
          <a:p>
            <a:r>
              <a:rPr lang="en-US" dirty="0" smtClean="0"/>
              <a:t>Neuron model</a:t>
            </a:r>
          </a:p>
          <a:p>
            <a:endParaRPr lang="en-US" dirty="0" smtClean="0"/>
          </a:p>
          <a:p>
            <a:endParaRPr lang="en-US" dirty="0" smtClean="0"/>
          </a:p>
          <a:p>
            <a:endParaRPr lang="en-US" dirty="0" smtClean="0"/>
          </a:p>
          <a:p>
            <a:r>
              <a:rPr lang="en-US" dirty="0" smtClean="0"/>
              <a:t>Perceptron </a:t>
            </a:r>
          </a:p>
          <a:p>
            <a:endParaRPr lang="en-US" dirty="0"/>
          </a:p>
          <a:p>
            <a:endParaRPr lang="en-US" dirty="0" smtClean="0"/>
          </a:p>
          <a:p>
            <a:endParaRPr lang="en-US" dirty="0"/>
          </a:p>
        </p:txBody>
      </p:sp>
    </p:spTree>
    <p:extLst>
      <p:ext uri="{BB962C8B-B14F-4D97-AF65-F5344CB8AC3E}">
        <p14:creationId xmlns:p14="http://schemas.microsoft.com/office/powerpoint/2010/main" val="2307084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neuron</a:t>
            </a:r>
            <a:endParaRPr lang="en-US" dirty="0"/>
          </a:p>
        </p:txBody>
      </p:sp>
      <p:sp>
        <p:nvSpPr>
          <p:cNvPr id="3" name="内容占位符 2"/>
          <p:cNvSpPr>
            <a:spLocks noGrp="1"/>
          </p:cNvSpPr>
          <p:nvPr>
            <p:ph idx="1"/>
          </p:nvPr>
        </p:nvSpPr>
        <p:spPr/>
        <p:txBody>
          <a:bodyPr/>
          <a:lstStyle/>
          <a:p>
            <a:r>
              <a:rPr lang="en-US" dirty="0" smtClean="0"/>
              <a:t>Threshold : if the potential of a neuron is above the potential, then it will be activated </a:t>
            </a:r>
          </a:p>
          <a:p>
            <a:endParaRPr lang="en-US" dirty="0" smtClean="0"/>
          </a:p>
          <a:p>
            <a:r>
              <a:rPr lang="en-US" dirty="0"/>
              <a:t>W</a:t>
            </a:r>
            <a:r>
              <a:rPr lang="en-US" baseline="-25000" dirty="0"/>
              <a:t>i</a:t>
            </a:r>
            <a:r>
              <a:rPr lang="en-US" dirty="0"/>
              <a:t> : = the connection weight of </a:t>
            </a:r>
            <a:r>
              <a:rPr lang="en-US" dirty="0" err="1"/>
              <a:t>No.i</a:t>
            </a:r>
            <a:r>
              <a:rPr lang="en-US" dirty="0"/>
              <a:t> neuron</a:t>
            </a:r>
          </a:p>
          <a:p>
            <a:endParaRPr lang="en-US" dirty="0"/>
          </a:p>
          <a:p>
            <a:r>
              <a:rPr lang="en-US" dirty="0"/>
              <a:t>Theta : = threshold</a:t>
            </a:r>
          </a:p>
          <a:p>
            <a:endParaRPr lang="en-US" dirty="0" smtClean="0"/>
          </a:p>
          <a:p>
            <a:r>
              <a:rPr lang="en-US" dirty="0" smtClean="0"/>
              <a:t>The whole potential is the sum of all the input electric signals</a:t>
            </a:r>
            <a:endParaRPr lang="en-US" dirty="0"/>
          </a:p>
          <a:p>
            <a:endParaRPr lang="en-US" dirty="0"/>
          </a:p>
          <a:p>
            <a:endParaRPr lang="en-US" dirty="0"/>
          </a:p>
        </p:txBody>
      </p:sp>
    </p:spTree>
    <p:extLst>
      <p:ext uri="{BB962C8B-B14F-4D97-AF65-F5344CB8AC3E}">
        <p14:creationId xmlns:p14="http://schemas.microsoft.com/office/powerpoint/2010/main" val="23023631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Activation </a:t>
            </a:r>
            <a:r>
              <a:rPr lang="en-US" dirty="0"/>
              <a:t>function := </a:t>
            </a:r>
          </a:p>
          <a:p>
            <a:endParaRPr lang="en-US" dirty="0"/>
          </a:p>
        </p:txBody>
      </p:sp>
      <p:pic>
        <p:nvPicPr>
          <p:cNvPr id="4" name="图片 3"/>
          <p:cNvPicPr>
            <a:picLocks noChangeAspect="1"/>
          </p:cNvPicPr>
          <p:nvPr/>
        </p:nvPicPr>
        <p:blipFill>
          <a:blip r:embed="rId2"/>
          <a:stretch>
            <a:fillRect/>
          </a:stretch>
        </p:blipFill>
        <p:spPr>
          <a:xfrm>
            <a:off x="685800" y="2802350"/>
            <a:ext cx="2762250" cy="1404272"/>
          </a:xfrm>
          <a:prstGeom prst="rect">
            <a:avLst/>
          </a:prstGeom>
        </p:spPr>
      </p:pic>
    </p:spTree>
    <p:extLst>
      <p:ext uri="{BB962C8B-B14F-4D97-AF65-F5344CB8AC3E}">
        <p14:creationId xmlns:p14="http://schemas.microsoft.com/office/powerpoint/2010/main" val="3132380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M-P model </a:t>
            </a:r>
            <a:endParaRPr lang="en-US" dirty="0"/>
          </a:p>
        </p:txBody>
      </p:sp>
      <p:pic>
        <p:nvPicPr>
          <p:cNvPr id="5" name="图片 4"/>
          <p:cNvPicPr>
            <a:picLocks noChangeAspect="1"/>
          </p:cNvPicPr>
          <p:nvPr/>
        </p:nvPicPr>
        <p:blipFill>
          <a:blip r:embed="rId2"/>
          <a:stretch>
            <a:fillRect/>
          </a:stretch>
        </p:blipFill>
        <p:spPr>
          <a:xfrm>
            <a:off x="3224212" y="2194560"/>
            <a:ext cx="2533535" cy="396240"/>
          </a:xfrm>
          <a:prstGeom prst="rect">
            <a:avLst/>
          </a:prstGeom>
        </p:spPr>
      </p:pic>
      <p:pic>
        <p:nvPicPr>
          <p:cNvPr id="6" name="图片 5"/>
          <p:cNvPicPr>
            <a:picLocks noChangeAspect="1"/>
          </p:cNvPicPr>
          <p:nvPr/>
        </p:nvPicPr>
        <p:blipFill>
          <a:blip r:embed="rId3"/>
          <a:stretch>
            <a:fillRect/>
          </a:stretch>
        </p:blipFill>
        <p:spPr>
          <a:xfrm>
            <a:off x="685800" y="2803972"/>
            <a:ext cx="7240325" cy="3414713"/>
          </a:xfrm>
          <a:prstGeom prst="rect">
            <a:avLst/>
          </a:prstGeom>
        </p:spPr>
      </p:pic>
    </p:spTree>
    <p:extLst>
      <p:ext uri="{BB962C8B-B14F-4D97-AF65-F5344CB8AC3E}">
        <p14:creationId xmlns:p14="http://schemas.microsoft.com/office/powerpoint/2010/main" val="19661165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Ideal activation (step function)</a:t>
            </a:r>
            <a:endParaRPr lang="en-US" dirty="0"/>
          </a:p>
          <a:p>
            <a:pPr lvl="1"/>
            <a:r>
              <a:rPr lang="en-US" dirty="0"/>
              <a:t>Mapping the input to {0, 1}</a:t>
            </a:r>
          </a:p>
          <a:p>
            <a:pPr lvl="1"/>
            <a:r>
              <a:rPr lang="en-US" dirty="0"/>
              <a:t>1 stands for activated</a:t>
            </a:r>
          </a:p>
          <a:p>
            <a:pPr lvl="1"/>
            <a:r>
              <a:rPr lang="en-US" dirty="0"/>
              <a:t>0 stands for </a:t>
            </a:r>
            <a:r>
              <a:rPr lang="en-US" dirty="0" smtClean="0"/>
              <a:t>restrained</a:t>
            </a:r>
          </a:p>
          <a:p>
            <a:pPr lvl="1"/>
            <a:endParaRPr lang="en-US" dirty="0"/>
          </a:p>
          <a:p>
            <a:endParaRPr lang="en-US" dirty="0" smtClean="0"/>
          </a:p>
          <a:p>
            <a:r>
              <a:rPr lang="en-US" dirty="0" smtClean="0"/>
              <a:t>However, this function is not continuous, nor smooth</a:t>
            </a:r>
          </a:p>
          <a:p>
            <a:r>
              <a:rPr lang="en-US" dirty="0" smtClean="0"/>
              <a:t>So we use Sigmoid instead</a:t>
            </a:r>
          </a:p>
          <a:p>
            <a:endParaRPr lang="en-US" dirty="0"/>
          </a:p>
          <a:p>
            <a:endParaRPr lang="en-US" dirty="0" smtClean="0"/>
          </a:p>
          <a:p>
            <a:endParaRPr lang="en-US" dirty="0"/>
          </a:p>
          <a:p>
            <a:endParaRPr lang="en-US" dirty="0" smtClean="0"/>
          </a:p>
          <a:p>
            <a:pPr lvl="1"/>
            <a:endParaRPr lang="en-US" dirty="0" smtClean="0"/>
          </a:p>
        </p:txBody>
      </p:sp>
      <p:pic>
        <p:nvPicPr>
          <p:cNvPr id="4" name="图片 3"/>
          <p:cNvPicPr>
            <a:picLocks noChangeAspect="1"/>
          </p:cNvPicPr>
          <p:nvPr/>
        </p:nvPicPr>
        <p:blipFill>
          <a:blip r:embed="rId2"/>
          <a:stretch>
            <a:fillRect/>
          </a:stretch>
        </p:blipFill>
        <p:spPr>
          <a:xfrm>
            <a:off x="5481637" y="2063497"/>
            <a:ext cx="2714625" cy="2143125"/>
          </a:xfrm>
          <a:prstGeom prst="rect">
            <a:avLst/>
          </a:prstGeom>
        </p:spPr>
      </p:pic>
      <p:pic>
        <p:nvPicPr>
          <p:cNvPr id="5" name="图片 4"/>
          <p:cNvPicPr>
            <a:picLocks noChangeAspect="1"/>
          </p:cNvPicPr>
          <p:nvPr/>
        </p:nvPicPr>
        <p:blipFill>
          <a:blip r:embed="rId3"/>
          <a:stretch>
            <a:fillRect/>
          </a:stretch>
        </p:blipFill>
        <p:spPr>
          <a:xfrm>
            <a:off x="6838949" y="4714875"/>
            <a:ext cx="2590800" cy="2143125"/>
          </a:xfrm>
          <a:prstGeom prst="rect">
            <a:avLst/>
          </a:prstGeom>
        </p:spPr>
      </p:pic>
    </p:spTree>
    <p:extLst>
      <p:ext uri="{BB962C8B-B14F-4D97-AF65-F5344CB8AC3E}">
        <p14:creationId xmlns:p14="http://schemas.microsoft.com/office/powerpoint/2010/main" val="34219833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perceptron</a:t>
            </a:r>
            <a:endParaRPr lang="en-US" dirty="0"/>
          </a:p>
        </p:txBody>
      </p:sp>
      <p:sp>
        <p:nvSpPr>
          <p:cNvPr id="3" name="内容占位符 2"/>
          <p:cNvSpPr>
            <a:spLocks noGrp="1"/>
          </p:cNvSpPr>
          <p:nvPr>
            <p:ph idx="1"/>
          </p:nvPr>
        </p:nvSpPr>
        <p:spPr/>
        <p:txBody>
          <a:bodyPr/>
          <a:lstStyle/>
          <a:p>
            <a:r>
              <a:rPr lang="en-US" dirty="0" smtClean="0"/>
              <a:t>Perceptron is made up of two layers of neurons:</a:t>
            </a:r>
          </a:p>
          <a:p>
            <a:endParaRPr lang="en-US" dirty="0"/>
          </a:p>
          <a:p>
            <a:pPr lvl="1"/>
            <a:r>
              <a:rPr lang="en-US" dirty="0" smtClean="0"/>
              <a:t>The input layer receive the signals and pass them to the output layer</a:t>
            </a:r>
          </a:p>
          <a:p>
            <a:pPr lvl="1"/>
            <a:r>
              <a:rPr lang="en-US" dirty="0" smtClean="0"/>
              <a:t>And the neurons in the output layer are M-P neurons (also names threshold logic unit)</a:t>
            </a:r>
          </a:p>
          <a:p>
            <a:endParaRPr lang="en-US" dirty="0" smtClean="0"/>
          </a:p>
          <a:p>
            <a:r>
              <a:rPr lang="en-US" dirty="0" smtClean="0"/>
              <a:t>Using perceptron, we can easily represent AND/OR/NOT</a:t>
            </a:r>
            <a:endParaRPr lang="en-US" dirty="0"/>
          </a:p>
        </p:txBody>
      </p:sp>
    </p:spTree>
    <p:extLst>
      <p:ext uri="{BB962C8B-B14F-4D97-AF65-F5344CB8AC3E}">
        <p14:creationId xmlns:p14="http://schemas.microsoft.com/office/powerpoint/2010/main" val="12375489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1071562" y="2643981"/>
            <a:ext cx="6091238" cy="615038"/>
          </a:xfrm>
          <a:prstGeom prst="rect">
            <a:avLst/>
          </a:prstGeom>
        </p:spPr>
      </p:pic>
      <p:pic>
        <p:nvPicPr>
          <p:cNvPr id="5" name="图片 4"/>
          <p:cNvPicPr>
            <a:picLocks noChangeAspect="1"/>
          </p:cNvPicPr>
          <p:nvPr/>
        </p:nvPicPr>
        <p:blipFill>
          <a:blip r:embed="rId3"/>
          <a:stretch>
            <a:fillRect/>
          </a:stretch>
        </p:blipFill>
        <p:spPr>
          <a:xfrm>
            <a:off x="1071562" y="3943350"/>
            <a:ext cx="5153025" cy="685800"/>
          </a:xfrm>
          <a:prstGeom prst="rect">
            <a:avLst/>
          </a:prstGeom>
        </p:spPr>
      </p:pic>
      <p:pic>
        <p:nvPicPr>
          <p:cNvPr id="6" name="图片 5"/>
          <p:cNvPicPr>
            <a:picLocks noChangeAspect="1"/>
          </p:cNvPicPr>
          <p:nvPr/>
        </p:nvPicPr>
        <p:blipFill>
          <a:blip r:embed="rId4"/>
          <a:stretch>
            <a:fillRect/>
          </a:stretch>
        </p:blipFill>
        <p:spPr>
          <a:xfrm>
            <a:off x="1071562" y="5762624"/>
            <a:ext cx="5124450" cy="752475"/>
          </a:xfrm>
          <a:prstGeom prst="rect">
            <a:avLst/>
          </a:prstGeom>
        </p:spPr>
      </p:pic>
      <p:pic>
        <p:nvPicPr>
          <p:cNvPr id="7" name="图片 6"/>
          <p:cNvPicPr>
            <a:picLocks noChangeAspect="1"/>
          </p:cNvPicPr>
          <p:nvPr/>
        </p:nvPicPr>
        <p:blipFill>
          <a:blip r:embed="rId5"/>
          <a:stretch>
            <a:fillRect/>
          </a:stretch>
        </p:blipFill>
        <p:spPr>
          <a:xfrm>
            <a:off x="6962775" y="3490912"/>
            <a:ext cx="2419350" cy="1590675"/>
          </a:xfrm>
          <a:prstGeom prst="rect">
            <a:avLst/>
          </a:prstGeom>
        </p:spPr>
      </p:pic>
    </p:spTree>
    <p:extLst>
      <p:ext uri="{BB962C8B-B14F-4D97-AF65-F5344CB8AC3E}">
        <p14:creationId xmlns:p14="http://schemas.microsoft.com/office/powerpoint/2010/main" val="1603199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Basic </a:t>
            </a:r>
            <a:r>
              <a:rPr lang="en-US" altLang="zh-CN" dirty="0"/>
              <a:t>t</a:t>
            </a:r>
            <a:r>
              <a:rPr lang="en-US" dirty="0"/>
              <a:t>erminology</a:t>
            </a:r>
            <a:br>
              <a:rPr lang="en-US" dirty="0"/>
            </a:br>
            <a:endParaRPr lang="en-US" dirty="0"/>
          </a:p>
        </p:txBody>
      </p:sp>
      <p:sp>
        <p:nvSpPr>
          <p:cNvPr id="3" name="内容占位符 2"/>
          <p:cNvSpPr>
            <a:spLocks noGrp="1"/>
          </p:cNvSpPr>
          <p:nvPr>
            <p:ph idx="1"/>
          </p:nvPr>
        </p:nvSpPr>
        <p:spPr/>
        <p:txBody>
          <a:bodyPr/>
          <a:lstStyle/>
          <a:p>
            <a:r>
              <a:rPr lang="en-US" dirty="0" smtClean="0"/>
              <a:t>(Attr</a:t>
            </a:r>
            <a:r>
              <a:rPr lang="en-US" altLang="zh-CN" dirty="0" smtClean="0"/>
              <a:t>ibute a1 = x1; Attribute a2 = x2; Attribute a3 = x3</a:t>
            </a:r>
            <a:r>
              <a:rPr lang="en-US" dirty="0" smtClean="0"/>
              <a:t>), (Attribute a1 = y1; …)</a:t>
            </a:r>
          </a:p>
          <a:p>
            <a:endParaRPr lang="en-US" dirty="0"/>
          </a:p>
          <a:p>
            <a:r>
              <a:rPr lang="en-US" dirty="0" smtClean="0"/>
              <a:t>Attribute = attribute value</a:t>
            </a:r>
          </a:p>
          <a:p>
            <a:endParaRPr lang="en-US" dirty="0"/>
          </a:p>
          <a:p>
            <a:r>
              <a:rPr lang="en-US" dirty="0" smtClean="0"/>
              <a:t>Instance/sample -&gt; data set</a:t>
            </a:r>
          </a:p>
          <a:p>
            <a:endParaRPr lang="en-US" dirty="0"/>
          </a:p>
          <a:p>
            <a:r>
              <a:rPr lang="en-US" dirty="0" smtClean="0"/>
              <a:t>Feature vector</a:t>
            </a:r>
          </a:p>
          <a:p>
            <a:endParaRPr lang="en-US" dirty="0"/>
          </a:p>
          <a:p>
            <a:r>
              <a:rPr lang="en-US" dirty="0" smtClean="0"/>
              <a:t>Attribute space/ sample space /input space</a:t>
            </a:r>
          </a:p>
          <a:p>
            <a:endParaRPr lang="en-US" dirty="0"/>
          </a:p>
          <a:p>
            <a:endParaRPr lang="en-US" dirty="0"/>
          </a:p>
        </p:txBody>
      </p:sp>
    </p:spTree>
    <p:extLst>
      <p:ext uri="{BB962C8B-B14F-4D97-AF65-F5344CB8AC3E}">
        <p14:creationId xmlns:p14="http://schemas.microsoft.com/office/powerpoint/2010/main" val="18676937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To be more general, we can regard the threshold as a “dummy node” whose input is constantly -1.0; and in this way, we can unify the learning of weight and threshold into the single learning of weight</a:t>
            </a:r>
          </a:p>
          <a:p>
            <a:endParaRPr lang="en-US" dirty="0"/>
          </a:p>
          <a:p>
            <a:r>
              <a:rPr lang="en-US" dirty="0" smtClean="0"/>
              <a:t>Adjust the weight to learn</a:t>
            </a:r>
          </a:p>
          <a:p>
            <a:pPr lvl="1"/>
            <a:r>
              <a:rPr lang="en-US" dirty="0" smtClean="0"/>
              <a:t>Sample (</a:t>
            </a:r>
            <a:r>
              <a:rPr lang="en-US" dirty="0"/>
              <a:t>x</a:t>
            </a:r>
            <a:r>
              <a:rPr lang="en-US" dirty="0" smtClean="0"/>
              <a:t>, y), and for this instance, the output of perceptron is y’</a:t>
            </a:r>
          </a:p>
          <a:p>
            <a:pPr lvl="1"/>
            <a:r>
              <a:rPr lang="en-US" dirty="0" smtClean="0"/>
              <a:t>If y’==y, then perceptron will not change</a:t>
            </a:r>
          </a:p>
          <a:p>
            <a:pPr lvl="1"/>
            <a:r>
              <a:rPr lang="en-US" dirty="0" smtClean="0"/>
              <a:t>Else, add a modification value delta(w)  to w, where the learning rate varies from 0 to 1</a:t>
            </a:r>
            <a:endParaRPr lang="en-US" dirty="0"/>
          </a:p>
        </p:txBody>
      </p:sp>
      <p:pic>
        <p:nvPicPr>
          <p:cNvPr id="4" name="图片 3"/>
          <p:cNvPicPr>
            <a:picLocks noChangeAspect="1"/>
          </p:cNvPicPr>
          <p:nvPr/>
        </p:nvPicPr>
        <p:blipFill>
          <a:blip r:embed="rId2"/>
          <a:stretch>
            <a:fillRect/>
          </a:stretch>
        </p:blipFill>
        <p:spPr>
          <a:xfrm>
            <a:off x="6781801" y="5272087"/>
            <a:ext cx="2780242" cy="1585913"/>
          </a:xfrm>
          <a:prstGeom prst="rect">
            <a:avLst/>
          </a:prstGeom>
        </p:spPr>
      </p:pic>
    </p:spTree>
    <p:extLst>
      <p:ext uri="{BB962C8B-B14F-4D97-AF65-F5344CB8AC3E}">
        <p14:creationId xmlns:p14="http://schemas.microsoft.com/office/powerpoint/2010/main" val="2399460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773245" y="2057401"/>
            <a:ext cx="8746118" cy="3543299"/>
          </a:xfrm>
          <a:prstGeom prst="rect">
            <a:avLst/>
          </a:prstGeom>
        </p:spPr>
      </p:pic>
    </p:spTree>
    <p:extLst>
      <p:ext uri="{BB962C8B-B14F-4D97-AF65-F5344CB8AC3E}">
        <p14:creationId xmlns:p14="http://schemas.microsoft.com/office/powerpoint/2010/main" val="36820632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p:cNvPicPr>
            <a:picLocks noGrp="1" noChangeAspect="1"/>
          </p:cNvPicPr>
          <p:nvPr>
            <p:ph idx="1"/>
          </p:nvPr>
        </p:nvPicPr>
        <p:blipFill>
          <a:blip r:embed="rId2"/>
          <a:stretch>
            <a:fillRect/>
          </a:stretch>
        </p:blipFill>
        <p:spPr>
          <a:xfrm>
            <a:off x="2705101" y="1410887"/>
            <a:ext cx="6691312" cy="4721159"/>
          </a:xfrm>
          <a:prstGeom prst="rect">
            <a:avLst/>
          </a:prstGeom>
        </p:spPr>
      </p:pic>
    </p:spTree>
    <p:extLst>
      <p:ext uri="{BB962C8B-B14F-4D97-AF65-F5344CB8AC3E}">
        <p14:creationId xmlns:p14="http://schemas.microsoft.com/office/powerpoint/2010/main" val="42114313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altLang="zh-CN" dirty="0" smtClean="0"/>
              <a:t>How to solve the problem of none-linearly separable</a:t>
            </a:r>
            <a:endParaRPr lang="en-US" altLang="zh-CN" dirty="0"/>
          </a:p>
          <a:p>
            <a:endParaRPr lang="en-US" dirty="0" smtClean="0"/>
          </a:p>
          <a:p>
            <a:r>
              <a:rPr lang="en-US" dirty="0" smtClean="0"/>
              <a:t>Use multilayer neurons !</a:t>
            </a:r>
          </a:p>
          <a:p>
            <a:pPr lvl="1"/>
            <a:r>
              <a:rPr lang="en-US" dirty="0" smtClean="0"/>
              <a:t>As for the “XOR”, add hidden layer</a:t>
            </a:r>
          </a:p>
          <a:p>
            <a:pPr lvl="1"/>
            <a:r>
              <a:rPr lang="en-US" dirty="0" smtClean="0"/>
              <a:t>Hidden layer and output layer both have activation function</a:t>
            </a:r>
          </a:p>
          <a:p>
            <a:pPr marL="0" indent="0">
              <a:buNone/>
            </a:pPr>
            <a:endParaRPr lang="en-US" dirty="0"/>
          </a:p>
        </p:txBody>
      </p:sp>
      <p:pic>
        <p:nvPicPr>
          <p:cNvPr id="4" name="图片 3"/>
          <p:cNvPicPr>
            <a:picLocks noChangeAspect="1"/>
          </p:cNvPicPr>
          <p:nvPr/>
        </p:nvPicPr>
        <p:blipFill>
          <a:blip r:embed="rId2"/>
          <a:stretch>
            <a:fillRect/>
          </a:stretch>
        </p:blipFill>
        <p:spPr>
          <a:xfrm>
            <a:off x="685800" y="4250819"/>
            <a:ext cx="4581525" cy="2105025"/>
          </a:xfrm>
          <a:prstGeom prst="rect">
            <a:avLst/>
          </a:prstGeom>
        </p:spPr>
      </p:pic>
    </p:spTree>
    <p:extLst>
      <p:ext uri="{BB962C8B-B14F-4D97-AF65-F5344CB8AC3E}">
        <p14:creationId xmlns:p14="http://schemas.microsoft.com/office/powerpoint/2010/main" val="720202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smtClean="0"/>
              <a:t>Multi-layer feedforward neural networks</a:t>
            </a:r>
          </a:p>
          <a:p>
            <a:pPr lvl="1"/>
            <a:r>
              <a:rPr lang="en-US" dirty="0" smtClean="0"/>
              <a:t>In each layer, every neuron is connected to the neurons in the next layer</a:t>
            </a:r>
          </a:p>
          <a:p>
            <a:pPr lvl="1"/>
            <a:r>
              <a:rPr lang="en-US" dirty="0"/>
              <a:t>But neurons in the same layer don't connect to each </a:t>
            </a:r>
            <a:r>
              <a:rPr lang="en-US" dirty="0" smtClean="0"/>
              <a:t>other</a:t>
            </a:r>
          </a:p>
          <a:p>
            <a:pPr lvl="1"/>
            <a:r>
              <a:rPr lang="en-US" dirty="0" smtClean="0"/>
              <a:t>There is no cross-layer connection</a:t>
            </a:r>
          </a:p>
          <a:p>
            <a:pPr lvl="1"/>
            <a:endParaRPr lang="en-US" dirty="0"/>
          </a:p>
          <a:p>
            <a:pPr lvl="1"/>
            <a:endParaRPr lang="en-US" dirty="0"/>
          </a:p>
          <a:p>
            <a:endParaRPr lang="en-US" dirty="0"/>
          </a:p>
        </p:txBody>
      </p:sp>
      <p:pic>
        <p:nvPicPr>
          <p:cNvPr id="4" name="图片 3"/>
          <p:cNvPicPr>
            <a:picLocks noChangeAspect="1"/>
          </p:cNvPicPr>
          <p:nvPr/>
        </p:nvPicPr>
        <p:blipFill>
          <a:blip r:embed="rId2"/>
          <a:stretch>
            <a:fillRect/>
          </a:stretch>
        </p:blipFill>
        <p:spPr>
          <a:xfrm>
            <a:off x="685800" y="3830867"/>
            <a:ext cx="5105400" cy="2750073"/>
          </a:xfrm>
          <a:prstGeom prst="rect">
            <a:avLst/>
          </a:prstGeom>
        </p:spPr>
      </p:pic>
    </p:spTree>
    <p:extLst>
      <p:ext uri="{BB962C8B-B14F-4D97-AF65-F5344CB8AC3E}">
        <p14:creationId xmlns:p14="http://schemas.microsoft.com/office/powerpoint/2010/main" val="27197532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a:bodyPr>
          <a:lstStyle/>
          <a:p>
            <a:pPr marL="0" indent="0">
              <a:buNone/>
            </a:pPr>
            <a:endParaRPr lang="en-US" sz="6000" b="1" i="1" dirty="0" smtClean="0">
              <a:solidFill>
                <a:srgbClr val="FF0000"/>
              </a:solidFill>
            </a:endParaRPr>
          </a:p>
          <a:p>
            <a:pPr marL="0" indent="0" algn="ctr">
              <a:buNone/>
            </a:pPr>
            <a:r>
              <a:rPr lang="en-US" sz="6000" b="1" i="1" dirty="0" smtClean="0">
                <a:solidFill>
                  <a:srgbClr val="FF0000"/>
                </a:solidFill>
              </a:rPr>
              <a:t>Thank you for your time!</a:t>
            </a:r>
          </a:p>
          <a:p>
            <a:pPr marL="0" indent="0" algn="ctr">
              <a:buNone/>
            </a:pPr>
            <a:endParaRPr lang="en-US" sz="6000" b="1" i="1" dirty="0">
              <a:solidFill>
                <a:srgbClr val="FF0000"/>
              </a:solidFill>
            </a:endParaRPr>
          </a:p>
          <a:p>
            <a:pPr marL="0" indent="0" algn="r">
              <a:buNone/>
            </a:pPr>
            <a:r>
              <a:rPr lang="zh-CN" altLang="en-US" sz="2800" i="1" dirty="0" smtClean="0">
                <a:solidFill>
                  <a:schemeClr val="accent4"/>
                </a:solidFill>
              </a:rPr>
              <a:t>肖易佳 计</a:t>
            </a:r>
            <a:r>
              <a:rPr lang="en-US" altLang="zh-CN" sz="2800" i="1" dirty="0" smtClean="0">
                <a:solidFill>
                  <a:schemeClr val="accent4"/>
                </a:solidFill>
              </a:rPr>
              <a:t>83</a:t>
            </a:r>
            <a:endParaRPr lang="en-US" sz="2800" i="1" dirty="0" smtClean="0">
              <a:solidFill>
                <a:schemeClr val="accent4"/>
              </a:solidFill>
            </a:endParaRPr>
          </a:p>
        </p:txBody>
      </p:sp>
    </p:spTree>
    <p:extLst>
      <p:ext uri="{BB962C8B-B14F-4D97-AF65-F5344CB8AC3E}">
        <p14:creationId xmlns:p14="http://schemas.microsoft.com/office/powerpoint/2010/main" val="262738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normAutofit lnSpcReduction="10000"/>
          </a:bodyPr>
          <a:lstStyle/>
          <a:p>
            <a:r>
              <a:rPr lang="en-US" sz="2800" b="1" dirty="0" smtClean="0"/>
              <a:t>About  the data set</a:t>
            </a:r>
          </a:p>
          <a:p>
            <a:endParaRPr lang="en-US" sz="2400" b="1" dirty="0" smtClean="0"/>
          </a:p>
          <a:p>
            <a:r>
              <a:rPr lang="en-US" sz="2400" dirty="0" smtClean="0"/>
              <a:t>Training set (made up of training samples)</a:t>
            </a:r>
          </a:p>
          <a:p>
            <a:r>
              <a:rPr lang="en-US" sz="2400" dirty="0" smtClean="0"/>
              <a:t>Testing set (made up of testing samples)</a:t>
            </a:r>
          </a:p>
          <a:p>
            <a:endParaRPr lang="en-US" sz="2400" b="1" dirty="0"/>
          </a:p>
          <a:p>
            <a:r>
              <a:rPr lang="en-US" sz="2800" b="1" dirty="0"/>
              <a:t>About  the </a:t>
            </a:r>
            <a:r>
              <a:rPr lang="en-US" sz="2800" b="1" dirty="0" smtClean="0"/>
              <a:t>output</a:t>
            </a:r>
          </a:p>
          <a:p>
            <a:endParaRPr lang="en-US" sz="2800" b="1" dirty="0" smtClean="0"/>
          </a:p>
          <a:p>
            <a:r>
              <a:rPr lang="en-US" sz="2400" dirty="0"/>
              <a:t>Example (instances with label information) -&gt; (xi , yi)</a:t>
            </a:r>
          </a:p>
          <a:p>
            <a:r>
              <a:rPr lang="en-US" sz="2400" dirty="0"/>
              <a:t>Set Y = {y1, y2, y3,… yn} -&gt; label space</a:t>
            </a:r>
          </a:p>
        </p:txBody>
      </p:sp>
    </p:spTree>
    <p:extLst>
      <p:ext uri="{BB962C8B-B14F-4D97-AF65-F5344CB8AC3E}">
        <p14:creationId xmlns:p14="http://schemas.microsoft.com/office/powerpoint/2010/main" val="3953409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solidFill>
                <a:schemeClr val="accent4"/>
              </a:solidFill>
            </a:endParaRPr>
          </a:p>
        </p:txBody>
      </p:sp>
      <p:sp>
        <p:nvSpPr>
          <p:cNvPr id="3" name="内容占位符 2"/>
          <p:cNvSpPr>
            <a:spLocks noGrp="1"/>
          </p:cNvSpPr>
          <p:nvPr>
            <p:ph idx="1"/>
          </p:nvPr>
        </p:nvSpPr>
        <p:spPr/>
        <p:txBody>
          <a:bodyPr/>
          <a:lstStyle/>
          <a:p>
            <a:pPr marL="3200400" lvl="7" indent="0">
              <a:buNone/>
            </a:pPr>
            <a:endParaRPr lang="en-US" dirty="0"/>
          </a:p>
          <a:p>
            <a:pPr marL="3200400" lvl="7" indent="0">
              <a:buNone/>
            </a:pPr>
            <a:r>
              <a:rPr lang="en-US" dirty="0" smtClean="0"/>
              <a:t>	</a:t>
            </a:r>
            <a:r>
              <a:rPr lang="en-US" sz="2200" dirty="0"/>
              <a:t>positive class </a:t>
            </a:r>
          </a:p>
          <a:p>
            <a:pPr marL="3200400" lvl="7" indent="0">
              <a:buNone/>
            </a:pPr>
            <a:endParaRPr lang="en-US" dirty="0"/>
          </a:p>
          <a:p>
            <a:pPr marL="0" indent="0">
              <a:buNone/>
            </a:pPr>
            <a:r>
              <a:rPr lang="en-US" dirty="0" smtClean="0"/>
              <a:t>	</a:t>
            </a:r>
            <a:r>
              <a:rPr lang="en-US" sz="2800" b="1" dirty="0" smtClean="0"/>
              <a:t>classification</a:t>
            </a:r>
          </a:p>
          <a:p>
            <a:pPr marL="0" indent="0">
              <a:buNone/>
            </a:pPr>
            <a:r>
              <a:rPr lang="en-US" sz="2800" b="1" dirty="0" smtClean="0"/>
              <a:t> </a:t>
            </a:r>
            <a:r>
              <a:rPr lang="en-US" dirty="0"/>
              <a:t>	</a:t>
            </a:r>
            <a:r>
              <a:rPr lang="en-US" dirty="0" smtClean="0"/>
              <a:t>(discrete)			negative class</a:t>
            </a:r>
          </a:p>
          <a:p>
            <a:pPr marL="0" indent="0">
              <a:buNone/>
            </a:pPr>
            <a:endParaRPr lang="en-US" dirty="0"/>
          </a:p>
          <a:p>
            <a:pPr marL="0" indent="0">
              <a:buNone/>
            </a:pPr>
            <a:r>
              <a:rPr lang="en-US" dirty="0" smtClean="0"/>
              <a:t>				</a:t>
            </a:r>
            <a:endParaRPr lang="en-US" dirty="0"/>
          </a:p>
          <a:p>
            <a:pPr marL="0" indent="0">
              <a:buNone/>
            </a:pPr>
            <a:r>
              <a:rPr lang="en-US" dirty="0" smtClean="0"/>
              <a:t>	</a:t>
            </a:r>
            <a:r>
              <a:rPr lang="en-US" sz="2800" b="1" dirty="0"/>
              <a:t>regression</a:t>
            </a:r>
          </a:p>
          <a:p>
            <a:pPr marL="0" indent="0">
              <a:buNone/>
            </a:pPr>
            <a:r>
              <a:rPr lang="en-US" dirty="0" smtClean="0"/>
              <a:t>	(continuous)</a:t>
            </a:r>
            <a:endParaRPr lang="en-US" dirty="0"/>
          </a:p>
        </p:txBody>
      </p:sp>
      <p:sp>
        <p:nvSpPr>
          <p:cNvPr id="7" name="左大括号 6"/>
          <p:cNvSpPr/>
          <p:nvPr/>
        </p:nvSpPr>
        <p:spPr>
          <a:xfrm>
            <a:off x="992777" y="2717074"/>
            <a:ext cx="888274" cy="3291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左大括号 7"/>
          <p:cNvSpPr/>
          <p:nvPr/>
        </p:nvSpPr>
        <p:spPr>
          <a:xfrm>
            <a:off x="3997234" y="2534194"/>
            <a:ext cx="287383" cy="17765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357986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Learning tasks</a:t>
            </a:r>
            <a:endParaRPr lang="en-US" dirty="0"/>
          </a:p>
        </p:txBody>
      </p:sp>
      <p:sp>
        <p:nvSpPr>
          <p:cNvPr id="3" name="内容占位符 2"/>
          <p:cNvSpPr>
            <a:spLocks noGrp="1"/>
          </p:cNvSpPr>
          <p:nvPr>
            <p:ph idx="1"/>
          </p:nvPr>
        </p:nvSpPr>
        <p:spPr/>
        <p:txBody>
          <a:bodyPr>
            <a:normAutofit lnSpcReduction="10000"/>
          </a:bodyPr>
          <a:lstStyle/>
          <a:p>
            <a:r>
              <a:rPr lang="en-US" sz="2800" b="1" dirty="0" smtClean="0"/>
              <a:t>Classify by whether the training data has labels</a:t>
            </a:r>
          </a:p>
          <a:p>
            <a:endParaRPr lang="en-US" dirty="0"/>
          </a:p>
          <a:p>
            <a:r>
              <a:rPr lang="en-US" dirty="0" smtClean="0"/>
              <a:t>Supervised learning (classification &amp; regression)</a:t>
            </a:r>
          </a:p>
          <a:p>
            <a:endParaRPr lang="en-US" dirty="0" smtClean="0"/>
          </a:p>
          <a:p>
            <a:r>
              <a:rPr lang="en-US" dirty="0" smtClean="0"/>
              <a:t>Semi-supervised learning</a:t>
            </a:r>
            <a:endParaRPr lang="en-US" dirty="0"/>
          </a:p>
          <a:p>
            <a:pPr marL="0" indent="0">
              <a:buNone/>
            </a:pPr>
            <a:endParaRPr lang="en-US" dirty="0" smtClean="0"/>
          </a:p>
          <a:p>
            <a:r>
              <a:rPr lang="en-US" dirty="0" smtClean="0"/>
              <a:t>Unsupervised learning (clustering)</a:t>
            </a:r>
          </a:p>
          <a:p>
            <a:pPr marL="0" indent="0">
              <a:buNone/>
            </a:pPr>
            <a:endParaRPr lang="en-US" dirty="0"/>
          </a:p>
          <a:p>
            <a:r>
              <a:rPr lang="en-US" dirty="0" smtClean="0"/>
              <a:t>Ps. Clustering : dividing the training set into several groups, and each subset may help us to find some potential concepts and the intrinsic attributes</a:t>
            </a:r>
            <a:endParaRPr lang="en-US" dirty="0"/>
          </a:p>
        </p:txBody>
      </p:sp>
    </p:spTree>
    <p:extLst>
      <p:ext uri="{BB962C8B-B14F-4D97-AF65-F5344CB8AC3E}">
        <p14:creationId xmlns:p14="http://schemas.microsoft.com/office/powerpoint/2010/main" val="3990495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TM04033937[[fn=水汽尾迹]]</Template>
  <TotalTime>863</TotalTime>
  <Words>1338</Words>
  <Application>Microsoft Office PowerPoint</Application>
  <PresentationFormat>宽屏</PresentationFormat>
  <Paragraphs>383</Paragraphs>
  <Slides>65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65</vt:i4>
      </vt:variant>
    </vt:vector>
  </HeadingPairs>
  <TitlesOfParts>
    <vt:vector size="69" baseType="lpstr">
      <vt:lpstr>宋体</vt:lpstr>
      <vt:lpstr>Arial</vt:lpstr>
      <vt:lpstr>Century Gothic</vt:lpstr>
      <vt:lpstr>水汽尾迹</vt:lpstr>
      <vt:lpstr>Introduction to ML</vt:lpstr>
      <vt:lpstr>What is Machine Learning</vt:lpstr>
      <vt:lpstr>PowerPoint 演示文稿</vt:lpstr>
      <vt:lpstr>From reading material</vt:lpstr>
      <vt:lpstr>Introduction</vt:lpstr>
      <vt:lpstr>Basic terminology </vt:lpstr>
      <vt:lpstr>PowerPoint 演示文稿</vt:lpstr>
      <vt:lpstr>PowerPoint 演示文稿</vt:lpstr>
      <vt:lpstr>Learning tasks</vt:lpstr>
      <vt:lpstr>Hypothesis Space</vt:lpstr>
      <vt:lpstr>Scientific reasoning</vt:lpstr>
      <vt:lpstr>Reduction bias</vt:lpstr>
      <vt:lpstr>PowerPoint 演示文稿</vt:lpstr>
      <vt:lpstr>Development</vt:lpstr>
      <vt:lpstr>application</vt:lpstr>
      <vt:lpstr>Model evaluation</vt:lpstr>
      <vt:lpstr>Empirical error</vt:lpstr>
      <vt:lpstr>PowerPoint 演示文稿</vt:lpstr>
      <vt:lpstr>PowerPoint 演示文稿</vt:lpstr>
      <vt:lpstr>Evaluation methods</vt:lpstr>
      <vt:lpstr>Evaluation methods</vt:lpstr>
      <vt:lpstr>Evaluation methods</vt:lpstr>
      <vt:lpstr>PowerPoint 演示文稿</vt:lpstr>
      <vt:lpstr>PowerPoint 演示文稿</vt:lpstr>
      <vt:lpstr>Performance measure</vt:lpstr>
      <vt:lpstr>Error ratio and accuracy</vt:lpstr>
      <vt:lpstr>Bias-variance</vt:lpstr>
      <vt:lpstr>PowerPoint 演示文稿</vt:lpstr>
      <vt:lpstr>decomposition</vt:lpstr>
      <vt:lpstr>PowerPoint 演示文稿</vt:lpstr>
      <vt:lpstr>Linear model</vt:lpstr>
      <vt:lpstr>Basic form</vt:lpstr>
      <vt:lpstr>Linear regression</vt:lpstr>
      <vt:lpstr>PowerPoint 演示文稿</vt:lpstr>
      <vt:lpstr>Some functoins</vt:lpstr>
      <vt:lpstr>Decision tree</vt:lpstr>
      <vt:lpstr>Basic procedure</vt:lpstr>
      <vt:lpstr>PowerPoint 演示文稿</vt:lpstr>
      <vt:lpstr>PowerPoint 演示文稿</vt:lpstr>
      <vt:lpstr>PowerPoint 演示文稿</vt:lpstr>
      <vt:lpstr>Information entropy</vt:lpstr>
      <vt:lpstr>Information gain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Pruning</vt:lpstr>
      <vt:lpstr>Pruning</vt:lpstr>
      <vt:lpstr>Multivariable decision tree</vt:lpstr>
      <vt:lpstr>Neural network</vt:lpstr>
      <vt:lpstr>neuron</vt:lpstr>
      <vt:lpstr>PowerPoint 演示文稿</vt:lpstr>
      <vt:lpstr>PowerPoint 演示文稿</vt:lpstr>
      <vt:lpstr>PowerPoint 演示文稿</vt:lpstr>
      <vt:lpstr>perceptron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Samuel Evan</dc:creator>
  <cp:lastModifiedBy>Samuel Evan</cp:lastModifiedBy>
  <cp:revision>48</cp:revision>
  <dcterms:created xsi:type="dcterms:W3CDTF">2019-04-05T07:53:25Z</dcterms:created>
  <dcterms:modified xsi:type="dcterms:W3CDTF">2019-04-07T07:52:26Z</dcterms:modified>
</cp:coreProperties>
</file>