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ukereso.hu/mobiltelefon-c3277/samsung/galaxy-a53-5g-128gb-6gb-ram-dual-sm-a536b-p783331599/" TargetMode="External"/><Relationship Id="rId3" Type="http://schemas.openxmlformats.org/officeDocument/2006/relationships/hyperlink" Target="https://eger.arukereso.hu/logitech/g305-lightspeed-910-005282-5281-5283-5291-6022-6014-p412572665/" TargetMode="External"/><Relationship Id="rId7" Type="http://schemas.openxmlformats.org/officeDocument/2006/relationships/hyperlink" Target="https://ipon.hu/geposszerako/modosit/41599" TargetMode="External"/><Relationship Id="rId12" Type="http://schemas.openxmlformats.org/officeDocument/2006/relationships/hyperlink" Target="https://www.arukereso.hu/fulhallgato-fejhallgato-c3109/razer/kraken-tournament-edition-rz04-02051-p431822370/" TargetMode="External"/><Relationship Id="rId2" Type="http://schemas.openxmlformats.org/officeDocument/2006/relationships/hyperlink" Target="https://www.laptop.hu/lenovo-v15-g2-82kb0002hv-black-no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rukereso.hu/nyomtato-c3134/epson/ecotank-l3211-c11cj68402-p709759830/" TargetMode="External"/><Relationship Id="rId11" Type="http://schemas.openxmlformats.org/officeDocument/2006/relationships/hyperlink" Target="https://gamer-asztal.arukereso.hu/ultradesk/frag-xxl-p747490791/" TargetMode="External"/><Relationship Id="rId5" Type="http://schemas.openxmlformats.org/officeDocument/2006/relationships/hyperlink" Target="https://www.arukereso.hu/pendrive-c3540/kingston/datatraveler-exodia-128gb-usb-3-2-gen-1-dtx-128gb-p602449776/" TargetMode="External"/><Relationship Id="rId10" Type="http://schemas.openxmlformats.org/officeDocument/2006/relationships/hyperlink" Target="https://www.emag.hu/idealstore-viper-smart-collection-irodai-forgoszek-tilt-mechanizmus-femtalp-szurke-idl-scaunbirou2502/pd/DY8528BBM/" TargetMode="External"/><Relationship Id="rId4" Type="http://schemas.openxmlformats.org/officeDocument/2006/relationships/hyperlink" Target="https://www.emag.hu/white-shark-gk-2106w-bl-hu-commandos-mechanikus-gaming-billentyuzet-blue-switch-magyar-kiosztas-feher-ws-gk-2106w-bl-hu-commandos/pd/DY7004MBM/" TargetMode="External"/><Relationship Id="rId9" Type="http://schemas.openxmlformats.org/officeDocument/2006/relationships/hyperlink" Target="https://www.arukereso.hu/mobiltelefon-c3277/samsung/galaxy-s22-5g-128gb-8gb-ram-dual-sm-s901b-p76682340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833956" cy="1825096"/>
          </a:xfrm>
        </p:spPr>
        <p:txBody>
          <a:bodyPr/>
          <a:lstStyle/>
          <a:p>
            <a:pPr algn="ctr"/>
            <a:r>
              <a:rPr lang="hu-HU" dirty="0" err="1" smtClean="0">
                <a:latin typeface="Gabriola" panose="04040605051002020D02" pitchFamily="82" charset="0"/>
              </a:rPr>
              <a:t>Packet</a:t>
            </a:r>
            <a:r>
              <a:rPr lang="hu-HU" dirty="0" smtClean="0">
                <a:latin typeface="Gabriola" panose="04040605051002020D02" pitchFamily="82" charset="0"/>
              </a:rPr>
              <a:t> </a:t>
            </a:r>
            <a:r>
              <a:rPr lang="hu-HU" dirty="0" err="1" smtClean="0">
                <a:latin typeface="Gabriola" panose="04040605051002020D02" pitchFamily="82" charset="0"/>
              </a:rPr>
              <a:t>tracer</a:t>
            </a:r>
            <a:r>
              <a:rPr lang="hu-HU" dirty="0" smtClean="0">
                <a:latin typeface="Gabriola" panose="04040605051002020D02" pitchFamily="82" charset="0"/>
              </a:rPr>
              <a:t> projekt</a:t>
            </a:r>
            <a:endParaRPr lang="hu-HU" dirty="0">
              <a:latin typeface="Gabriola" panose="04040605051002020D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56756" y="3624340"/>
            <a:ext cx="9448800" cy="685800"/>
          </a:xfrm>
        </p:spPr>
        <p:txBody>
          <a:bodyPr/>
          <a:lstStyle/>
          <a:p>
            <a:pPr algn="r"/>
            <a:r>
              <a:rPr lang="hu-HU" dirty="0" smtClean="0">
                <a:latin typeface="Bahnschrift Light Condensed" panose="020B0502040204020203" pitchFamily="34" charset="0"/>
              </a:rPr>
              <a:t>Készítette: Kovács Pénelopé M.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Ötágú csillag 3"/>
          <p:cNvSpPr/>
          <p:nvPr/>
        </p:nvSpPr>
        <p:spPr>
          <a:xfrm rot="19171273">
            <a:off x="1756756" y="3711624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Ötágú csillag 4"/>
          <p:cNvSpPr/>
          <p:nvPr/>
        </p:nvSpPr>
        <p:spPr>
          <a:xfrm rot="19208157">
            <a:off x="2590800" y="1405405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Ötágú csillag 5"/>
          <p:cNvSpPr/>
          <p:nvPr/>
        </p:nvSpPr>
        <p:spPr>
          <a:xfrm rot="19085264">
            <a:off x="5482963" y="4621997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 rot="19105017">
            <a:off x="5787631" y="954971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19186204">
            <a:off x="9474200" y="1735666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9277695">
            <a:off x="9228513" y="4026506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2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2662" y="-23553"/>
            <a:ext cx="7126778" cy="1600200"/>
          </a:xfrm>
        </p:spPr>
        <p:txBody>
          <a:bodyPr/>
          <a:lstStyle/>
          <a:p>
            <a:r>
              <a:rPr lang="hu-HU" dirty="0" smtClean="0">
                <a:latin typeface="Bahnschrift SemiLight Condensed" panose="020B0502040204020203" pitchFamily="34" charset="0"/>
              </a:rPr>
              <a:t>Program: Cisco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Packet</a:t>
            </a:r>
            <a:r>
              <a:rPr lang="hu-HU" dirty="0" smtClean="0">
                <a:latin typeface="Bahnschrift SemiLight Condensed" panose="020B0502040204020203" pitchFamily="34" charset="0"/>
              </a:rPr>
              <a:t>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Tracer</a:t>
            </a:r>
            <a:endParaRPr lang="hu-HU" dirty="0">
              <a:latin typeface="Bahnschrift SemiLight Condensed" panose="020B0502040204020203" pitchFamily="34" charset="0"/>
            </a:endParaRPr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r="23715"/>
          <a:stretch>
            <a:fillRect/>
          </a:stretch>
        </p:blipFill>
        <p:spPr>
          <a:xfrm>
            <a:off x="4197929" y="1953491"/>
            <a:ext cx="3300152" cy="426519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32262" y="3124199"/>
            <a:ext cx="7126778" cy="3094485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Ötágú csillag 5"/>
          <p:cNvSpPr/>
          <p:nvPr/>
        </p:nvSpPr>
        <p:spPr>
          <a:xfrm rot="19064430">
            <a:off x="783089" y="3802453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 rot="18574973">
            <a:off x="2658534" y="6129805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19452943">
            <a:off x="2015067" y="1131223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20034908">
            <a:off x="5380489" y="411174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 rot="19317098">
            <a:off x="9381066" y="1953491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ágú csillag 10"/>
          <p:cNvSpPr/>
          <p:nvPr/>
        </p:nvSpPr>
        <p:spPr>
          <a:xfrm rot="18655607">
            <a:off x="8722359" y="5736772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478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03834"/>
            <a:ext cx="8610599" cy="1303867"/>
          </a:xfrm>
        </p:spPr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Munka felosztás:</a:t>
            </a:r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2202080"/>
            <a:ext cx="3537065" cy="617320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Penny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>
                <a:latin typeface="Bookman Old Style" panose="02050604050505020204" pitchFamily="18" charset="0"/>
              </a:rPr>
              <a:t>Power</a:t>
            </a:r>
            <a:r>
              <a:rPr lang="hu-HU" sz="3600" dirty="0" smtClean="0">
                <a:latin typeface="Bookman Old Style" panose="02050604050505020204" pitchFamily="18" charset="0"/>
              </a:rPr>
              <a:t> </a:t>
            </a:r>
            <a:r>
              <a:rPr lang="hu-HU" sz="3600" dirty="0" err="1" smtClean="0">
                <a:latin typeface="Bookman Old Style" panose="02050604050505020204" pitchFamily="18" charset="0"/>
              </a:rPr>
              <a:t>Point</a:t>
            </a:r>
            <a:endParaRPr lang="hu-HU" sz="3600" dirty="0">
              <a:latin typeface="Bookman Old Style" panose="02050604050505020204" pitchFamily="18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Koppány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875490" cy="3314618"/>
          </a:xfrm>
        </p:spPr>
        <p:txBody>
          <a:bodyPr>
            <a:normAutofit/>
          </a:bodyPr>
          <a:lstStyle/>
          <a:p>
            <a:r>
              <a:rPr lang="hu-HU" sz="3200" dirty="0" err="1" smtClean="0">
                <a:latin typeface="Bookman Old Style" panose="02050604050505020204" pitchFamily="18" charset="0"/>
              </a:rPr>
              <a:t>Packet</a:t>
            </a:r>
            <a:r>
              <a:rPr lang="hu-HU" sz="3200" dirty="0" smtClean="0"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latin typeface="Bookman Old Style" panose="02050604050505020204" pitchFamily="18" charset="0"/>
              </a:rPr>
              <a:t>Tracer</a:t>
            </a:r>
            <a:endParaRPr lang="hu-HU" sz="3200" dirty="0" smtClean="0">
              <a:latin typeface="Bookman Old Style" panose="02050604050505020204" pitchFamily="18" charset="0"/>
            </a:endParaRPr>
          </a:p>
          <a:p>
            <a:endParaRPr lang="hu-HU" sz="3200" dirty="0" smtClean="0">
              <a:latin typeface="Bookman Old Style" panose="02050604050505020204" pitchFamily="18" charset="0"/>
            </a:endParaRPr>
          </a:p>
          <a:p>
            <a:endParaRPr lang="hu-HU" sz="3200" dirty="0" smtClean="0">
              <a:latin typeface="Bookman Old Style" panose="02050604050505020204" pitchFamily="18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Együtt</a:t>
            </a:r>
            <a:r>
              <a:rPr lang="hu-HU" sz="3200" dirty="0" smtClean="0">
                <a:latin typeface="Arial Black" panose="020B0A04020102020204" pitchFamily="34" charset="0"/>
              </a:rPr>
              <a:t>: </a:t>
            </a:r>
          </a:p>
          <a:p>
            <a:r>
              <a:rPr lang="hu-HU" sz="3200" dirty="0" smtClean="0">
                <a:latin typeface="Bookman Old Style" panose="02050604050505020204" pitchFamily="18" charset="0"/>
              </a:rPr>
              <a:t>Költségvetés: </a:t>
            </a:r>
            <a:r>
              <a:rPr lang="hu-HU" sz="1800" dirty="0" err="1" smtClean="0">
                <a:latin typeface="Bookman Old Style" panose="02050604050505020204" pitchFamily="18" charset="0"/>
              </a:rPr>
              <a:t>word</a:t>
            </a:r>
            <a:endParaRPr lang="hu-HU" sz="1800" dirty="0" smtClean="0">
              <a:latin typeface="Bookman Old Style" panose="02050604050505020204" pitchFamily="18" charset="0"/>
            </a:endParaRPr>
          </a:p>
          <a:p>
            <a:endParaRPr lang="hu-HU" sz="3200" dirty="0">
              <a:latin typeface="Bookman Old Style" panose="02050604050505020204" pitchFamily="18" charset="0"/>
            </a:endParaRP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Feri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hu-HU" sz="3600" dirty="0" err="1" smtClean="0">
                <a:latin typeface="Bookman Old Style" panose="02050604050505020204" pitchFamily="18" charset="0"/>
              </a:rPr>
              <a:t>GitHub</a:t>
            </a:r>
            <a:endParaRPr lang="hu-HU" sz="3600" dirty="0" smtClean="0">
              <a:latin typeface="Bookman Old Style" panose="02050604050505020204" pitchFamily="18" charset="0"/>
            </a:endParaRPr>
          </a:p>
          <a:p>
            <a:endParaRPr lang="hu-HU" sz="3600" dirty="0">
              <a:latin typeface="Bookman Old Style" panose="02050604050505020204" pitchFamily="18" charset="0"/>
            </a:endParaRPr>
          </a:p>
          <a:p>
            <a:endParaRPr lang="hu-HU" sz="3600" dirty="0">
              <a:latin typeface="Bookman Old Style" panose="02050604050505020204" pitchFamily="18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49" y="5675933"/>
            <a:ext cx="1929785" cy="1085504"/>
          </a:xfrm>
          <a:prstGeom prst="rect">
            <a:avLst/>
          </a:prstGeom>
        </p:spPr>
      </p:pic>
      <p:pic>
        <p:nvPicPr>
          <p:cNvPr id="1028" name="Picture 4" descr="Microsoft PowerPoin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4" y="3726994"/>
            <a:ext cx="970493" cy="9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sco Packet Tracer - Atenea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77" y="3471334"/>
            <a:ext cx="1575357" cy="10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48" y="3388227"/>
            <a:ext cx="1580092" cy="15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Ötágú csillag 12"/>
          <p:cNvSpPr/>
          <p:nvPr/>
        </p:nvSpPr>
        <p:spPr>
          <a:xfrm rot="21417629">
            <a:off x="215823" y="1592230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Ötágú csillag 13"/>
          <p:cNvSpPr/>
          <p:nvPr/>
        </p:nvSpPr>
        <p:spPr>
          <a:xfrm>
            <a:off x="2132597" y="1299383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Ötágú csillag 14"/>
          <p:cNvSpPr/>
          <p:nvPr/>
        </p:nvSpPr>
        <p:spPr>
          <a:xfrm>
            <a:off x="4045124" y="544715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Ötágú csillag 15"/>
          <p:cNvSpPr/>
          <p:nvPr/>
        </p:nvSpPr>
        <p:spPr>
          <a:xfrm>
            <a:off x="6223000" y="189377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Ötágú csillag 16"/>
          <p:cNvSpPr/>
          <p:nvPr/>
        </p:nvSpPr>
        <p:spPr>
          <a:xfrm>
            <a:off x="8288865" y="142187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Ötágú csillag 17"/>
          <p:cNvSpPr/>
          <p:nvPr/>
        </p:nvSpPr>
        <p:spPr>
          <a:xfrm>
            <a:off x="10515446" y="425821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652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9774" y="737061"/>
            <a:ext cx="8610599" cy="1303867"/>
          </a:xfrm>
        </p:spPr>
        <p:txBody>
          <a:bodyPr/>
          <a:lstStyle/>
          <a:p>
            <a:pPr algn="ctr"/>
            <a:r>
              <a:rPr lang="hu-HU" dirty="0" err="1" smtClean="0">
                <a:latin typeface="Bookman Old Style" panose="02050604050505020204" pitchFamily="18" charset="0"/>
              </a:rPr>
              <a:t>Pingek</a:t>
            </a:r>
            <a:r>
              <a:rPr lang="hu-HU" dirty="0" smtClean="0">
                <a:latin typeface="Bookman Old Style" panose="02050604050505020204" pitchFamily="18" charset="0"/>
              </a:rPr>
              <a:t>: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Telefon</a:t>
            </a:r>
            <a:r>
              <a:rPr lang="hu-HU" dirty="0" smtClean="0"/>
              <a:t> </a:t>
            </a:r>
            <a:r>
              <a:rPr lang="hu-HU" dirty="0" smtClean="0">
                <a:latin typeface="Arial Black" panose="020B0A04020102020204" pitchFamily="34" charset="0"/>
              </a:rPr>
              <a:t>1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pc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Telefon 2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" y="2855576"/>
            <a:ext cx="4096322" cy="186716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36" y="2876856"/>
            <a:ext cx="4039164" cy="1905266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34" y="2868389"/>
            <a:ext cx="3915321" cy="1609950"/>
          </a:xfrm>
          <a:prstGeom prst="rect">
            <a:avLst/>
          </a:prstGeom>
        </p:spPr>
      </p:pic>
      <p:sp>
        <p:nvSpPr>
          <p:cNvPr id="13" name="Ötágú csillag 12"/>
          <p:cNvSpPr/>
          <p:nvPr/>
        </p:nvSpPr>
        <p:spPr>
          <a:xfrm>
            <a:off x="457288" y="5935051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Ötágú csillag 14"/>
          <p:cNvSpPr/>
          <p:nvPr/>
        </p:nvSpPr>
        <p:spPr>
          <a:xfrm>
            <a:off x="2299759" y="5962772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Ötágú csillag 15"/>
          <p:cNvSpPr/>
          <p:nvPr/>
        </p:nvSpPr>
        <p:spPr>
          <a:xfrm>
            <a:off x="4350015" y="5935050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Ötágú csillag 16"/>
          <p:cNvSpPr/>
          <p:nvPr/>
        </p:nvSpPr>
        <p:spPr>
          <a:xfrm>
            <a:off x="6286423" y="5935049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Ötágú csillag 17"/>
          <p:cNvSpPr/>
          <p:nvPr/>
        </p:nvSpPr>
        <p:spPr>
          <a:xfrm>
            <a:off x="8623467" y="5935048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Ötágú csillag 18"/>
          <p:cNvSpPr/>
          <p:nvPr/>
        </p:nvSpPr>
        <p:spPr>
          <a:xfrm>
            <a:off x="10559479" y="5935047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4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8691" y="742752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Bookman Old Style" panose="02050604050505020204" pitchFamily="18" charset="0"/>
              </a:rPr>
              <a:t>Pingek2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Nyomtató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Laptop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6" y="3170028"/>
            <a:ext cx="4796720" cy="24826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95213"/>
            <a:ext cx="6005454" cy="2391187"/>
          </a:xfrm>
          <a:prstGeom prst="rect">
            <a:avLst/>
          </a:prstGeom>
        </p:spPr>
      </p:pic>
      <p:sp>
        <p:nvSpPr>
          <p:cNvPr id="7" name="Ötágú csillag 6"/>
          <p:cNvSpPr/>
          <p:nvPr/>
        </p:nvSpPr>
        <p:spPr>
          <a:xfrm>
            <a:off x="111329" y="3559224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>
            <a:off x="1507067" y="5810196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755242">
            <a:off x="3636356" y="1831393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>
            <a:off x="5250642" y="3922987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ágú csillag 10"/>
          <p:cNvSpPr/>
          <p:nvPr/>
        </p:nvSpPr>
        <p:spPr>
          <a:xfrm rot="2149978">
            <a:off x="9423400" y="2048027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Ötágú csillag 11"/>
          <p:cNvSpPr/>
          <p:nvPr/>
        </p:nvSpPr>
        <p:spPr>
          <a:xfrm rot="19277695">
            <a:off x="9509125" y="5680896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8236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36" y="301794"/>
            <a:ext cx="8610600" cy="1293028"/>
          </a:xfrm>
        </p:spPr>
        <p:txBody>
          <a:bodyPr/>
          <a:lstStyle/>
          <a:p>
            <a:pPr algn="ctr"/>
            <a:r>
              <a:rPr lang="hu-HU" b="1" dirty="0" smtClean="0">
                <a:latin typeface="Ink Free" panose="03080402000500000000" pitchFamily="66" charset="0"/>
              </a:rPr>
              <a:t>Költségvetés:</a:t>
            </a:r>
            <a:endParaRPr lang="hu-HU" b="1" dirty="0">
              <a:latin typeface="Ink Free" panose="03080402000500000000" pitchFamily="66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4936" y="1210085"/>
            <a:ext cx="5673380" cy="564791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latin typeface="Bookman Old Style" panose="02050604050505020204" pitchFamily="18" charset="0"/>
              </a:rPr>
              <a:t>Számítógép konfiguráció: 779 000 Ft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r>
              <a:rPr lang="hu-HU" smtClean="0">
                <a:latin typeface="Bookman Old Style" panose="02050604050505020204" pitchFamily="18" charset="0"/>
              </a:rPr>
              <a:t>Laptop: 140 </a:t>
            </a:r>
            <a:r>
              <a:rPr lang="hu-HU" dirty="0" smtClean="0">
                <a:latin typeface="Bookman Old Style" panose="02050604050505020204" pitchFamily="18" charset="0"/>
              </a:rPr>
              <a:t>000Ft</a:t>
            </a:r>
          </a:p>
          <a:p>
            <a:r>
              <a:rPr lang="hu-HU" sz="1100" b="1" u="sng" dirty="0">
                <a:hlinkClick r:id="rId2"/>
              </a:rPr>
              <a:t>https://</a:t>
            </a:r>
            <a:r>
              <a:rPr lang="hu-HU" sz="1100" b="1" u="sng" dirty="0" smtClean="0">
                <a:hlinkClick r:id="rId2"/>
              </a:rPr>
              <a:t>www.laptop.hu/lenovo-v15-g2-82kb0002hv-black-nos</a:t>
            </a:r>
            <a:endParaRPr lang="hu-HU" sz="1100" b="1" u="sng" dirty="0" smtClean="0"/>
          </a:p>
          <a:p>
            <a:r>
              <a:rPr lang="hu-HU" dirty="0" smtClean="0">
                <a:latin typeface="Bookman Old Style" panose="02050604050505020204" pitchFamily="18" charset="0"/>
              </a:rPr>
              <a:t>Egér: </a:t>
            </a:r>
            <a:r>
              <a:rPr lang="hu-HU" dirty="0" smtClean="0"/>
              <a:t>19 000Ft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r>
              <a:rPr lang="hu-HU" sz="1200" b="1" u="sng" dirty="0">
                <a:hlinkClick r:id="rId3"/>
              </a:rPr>
              <a:t>https://eger.arukereso.hu/logitech/g305-lightspeed-910-005282-5281-5283-5291-6022-6014-p412572665</a:t>
            </a:r>
            <a:r>
              <a:rPr lang="hu-HU" sz="1200" b="1" u="sng" dirty="0" smtClean="0">
                <a:hlinkClick r:id="rId3"/>
              </a:rPr>
              <a:t>/</a:t>
            </a:r>
            <a:endParaRPr lang="hu-HU" sz="1200" b="1" u="sng" dirty="0" smtClean="0"/>
          </a:p>
          <a:p>
            <a:r>
              <a:rPr lang="hu-HU" dirty="0" smtClean="0">
                <a:latin typeface="Bookman Old Style" panose="02050604050505020204" pitchFamily="18" charset="0"/>
              </a:rPr>
              <a:t>Billentyűzet: 23 000 Ft</a:t>
            </a:r>
          </a:p>
          <a:p>
            <a:r>
              <a:rPr lang="hu-HU" sz="1300" b="1" u="sng" dirty="0" smtClean="0">
                <a:hlinkClick r:id="rId4"/>
              </a:rPr>
              <a:t>https</a:t>
            </a:r>
            <a:r>
              <a:rPr lang="hu-HU" sz="1300" b="1" u="sng" dirty="0">
                <a:hlinkClick r:id="rId4"/>
              </a:rPr>
              <a:t>://www.emag.hu/white-shark-gk-2106w-bl-hu-commandos-mechanikus-gaming-billentyuzet-blue-switch-magyar-kiosztas-feher-ws-gk-2106w-bl-hu-commandos/pd/DY7004MBM</a:t>
            </a:r>
            <a:r>
              <a:rPr lang="hu-HU" sz="1300" b="1" u="sng" dirty="0" smtClean="0">
                <a:hlinkClick r:id="rId4"/>
              </a:rPr>
              <a:t>/</a:t>
            </a:r>
            <a:endParaRPr lang="hu-HU" sz="13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Pendrive: </a:t>
            </a:r>
            <a:r>
              <a:rPr lang="hu-HU" dirty="0" smtClean="0"/>
              <a:t>5000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400" b="1" u="sng" dirty="0">
                <a:hlinkClick r:id="rId5"/>
              </a:rPr>
              <a:t>https://www.arukereso.hu/pendrive-c3540/kingston/datatraveler-exodia-128gb-usb-3-2-gen-1-dtx-128gb-p602449776</a:t>
            </a:r>
            <a:r>
              <a:rPr lang="hu-HU" sz="1400" b="1" u="sng" dirty="0" smtClean="0">
                <a:hlinkClick r:id="rId5"/>
              </a:rPr>
              <a:t>/</a:t>
            </a:r>
            <a:endParaRPr lang="hu-HU" sz="14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Nyomtató: </a:t>
            </a:r>
            <a:r>
              <a:rPr lang="hu-HU" dirty="0" smtClean="0"/>
              <a:t>67 </a:t>
            </a:r>
            <a:r>
              <a:rPr lang="hu-HU" dirty="0"/>
              <a:t>867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500" b="1" u="sng" dirty="0">
                <a:hlinkClick r:id="rId6"/>
              </a:rPr>
              <a:t>https://www.arukereso.hu/nyomtato-c3134/epson/ecotank-l3211-c11cj68402-p709759830</a:t>
            </a:r>
            <a:r>
              <a:rPr lang="hu-HU" sz="1500" b="1" u="sng" dirty="0" smtClean="0">
                <a:hlinkClick r:id="rId6"/>
              </a:rPr>
              <a:t>/</a:t>
            </a:r>
            <a:endParaRPr lang="hu-HU" sz="1500" b="1" u="sng" dirty="0" smtClean="0"/>
          </a:p>
          <a:p>
            <a:endParaRPr lang="hu-HU" sz="1400" b="1" u="sng" dirty="0">
              <a:latin typeface="Bookman Old Style" panose="02050604050505020204" pitchFamily="18" charset="0"/>
            </a:endParaRPr>
          </a:p>
          <a:p>
            <a:endParaRPr lang="hu-HU" sz="1400" b="1" dirty="0">
              <a:latin typeface="Bookman Old Style" panose="02050604050505020204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900" b="0" i="0" u="sng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468890" y="1629892"/>
            <a:ext cx="4007828" cy="26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endParaRPr kumimoji="0" lang="hu-HU" altLang="hu-HU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artalom helye 18"/>
          <p:cNvSpPr>
            <a:spLocks noGrp="1"/>
          </p:cNvSpPr>
          <p:nvPr>
            <p:ph sz="half" idx="1"/>
          </p:nvPr>
        </p:nvSpPr>
        <p:spPr>
          <a:xfrm>
            <a:off x="428106" y="1253334"/>
            <a:ext cx="5334000" cy="56046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Mobiltelefon(</a:t>
            </a:r>
            <a:r>
              <a:rPr lang="hu-HU" dirty="0" err="1" smtClean="0"/>
              <a:t>samsung</a:t>
            </a:r>
            <a:r>
              <a:rPr lang="hu-HU" dirty="0" smtClean="0"/>
              <a:t>): 144 000 Ft </a:t>
            </a:r>
            <a:r>
              <a:rPr lang="hu-HU" sz="1100" b="1" u="sng" dirty="0">
                <a:hlinkClick r:id="rId8"/>
              </a:rPr>
              <a:t>https://www.arukereso.hu/mobiltelefon-c3277/samsung/galaxy-a53-5g-128gb-6gb-ram-dual-sm-a536b-p783331599</a:t>
            </a:r>
            <a:r>
              <a:rPr lang="hu-HU" sz="1100" b="1" u="sng" dirty="0" smtClean="0">
                <a:hlinkClick r:id="rId8"/>
              </a:rPr>
              <a:t>/</a:t>
            </a:r>
            <a:endParaRPr lang="hu-HU" sz="1100" b="1" u="sng" dirty="0" smtClean="0"/>
          </a:p>
          <a:p>
            <a:pPr marL="0" indent="0">
              <a:buNone/>
            </a:pPr>
            <a:r>
              <a:rPr lang="hu-HU" sz="2000" dirty="0" smtClean="0"/>
              <a:t>Mobiltelefon2(Samsung): </a:t>
            </a:r>
            <a:r>
              <a:rPr lang="hu-HU" dirty="0" smtClean="0"/>
              <a:t>245 000Ft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>
                <a:hlinkClick r:id="rId9"/>
              </a:rPr>
              <a:t>https://www.arukereso.hu/mobiltelefon-c3277/samsung/galaxy-s22-5g-128gb-8gb-ram-dual-sm-s901b-p766823406</a:t>
            </a:r>
            <a:r>
              <a:rPr lang="hu-HU" sz="1200" b="1" u="sng" dirty="0" smtClean="0">
                <a:hlinkClick r:id="rId9"/>
              </a:rPr>
              <a:t>/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smtClean="0"/>
              <a:t>Irodaiszék: </a:t>
            </a:r>
            <a:r>
              <a:rPr lang="hu-HU" dirty="0" smtClean="0"/>
              <a:t>25 000 </a:t>
            </a:r>
            <a:r>
              <a:rPr lang="hu-HU" dirty="0"/>
              <a:t>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>
                <a:hlinkClick r:id="rId10"/>
              </a:rPr>
              <a:t>https://www.emag.hu/idealstore-viper-smart-collection-irodai-forgoszek-tilt-mechanizmus-femtalp-szurke-idl-scaunbirou2502/pd/DY8528BBM</a:t>
            </a:r>
            <a:r>
              <a:rPr lang="hu-HU" sz="1200" b="1" u="sng" dirty="0" smtClean="0">
                <a:hlinkClick r:id="rId10"/>
              </a:rPr>
              <a:t>/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err="1" smtClean="0"/>
              <a:t>Gamer</a:t>
            </a:r>
            <a:r>
              <a:rPr lang="hu-HU" sz="2000" dirty="0" smtClean="0"/>
              <a:t> asztal: </a:t>
            </a:r>
            <a:r>
              <a:rPr lang="hu-HU" dirty="0"/>
              <a:t>75 990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400" b="1" u="sng" dirty="0">
                <a:hlinkClick r:id="rId11"/>
              </a:rPr>
              <a:t>https://gamer-asztal.arukereso.hu/ultradesk/frag-xxl-p747490791/</a:t>
            </a:r>
            <a:r>
              <a:rPr lang="hu-HU" sz="1400" b="1" dirty="0"/>
              <a:t/>
            </a:r>
            <a:br>
              <a:rPr lang="hu-HU" sz="1400" b="1" dirty="0"/>
            </a:br>
            <a:endParaRPr lang="hu-HU" sz="1400" b="1" dirty="0"/>
          </a:p>
          <a:p>
            <a:pPr marL="0" indent="0">
              <a:buNone/>
            </a:pPr>
            <a:r>
              <a:rPr lang="hu-HU" sz="2000" dirty="0" smtClean="0"/>
              <a:t>Fejhallgató: 36 300 Ft</a:t>
            </a:r>
          </a:p>
          <a:p>
            <a:pPr marL="0" indent="0">
              <a:buNone/>
            </a:pPr>
            <a:r>
              <a:rPr lang="hu-HU" sz="2000" dirty="0">
                <a:hlinkClick r:id="rId12"/>
              </a:rPr>
              <a:t>https://www.arukereso.hu/fulhallgato-fejhallgato-c3109/razer/kraken-tournament-edition-rz04-02051-p431822370</a:t>
            </a:r>
            <a:r>
              <a:rPr lang="hu-HU" sz="2000" dirty="0" smtClean="0">
                <a:hlinkClick r:id="rId12"/>
              </a:rPr>
              <a:t>/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1400" b="1" u="sng" dirty="0" smtClean="0"/>
          </a:p>
          <a:p>
            <a:pPr marL="0" indent="0">
              <a:buNone/>
            </a:pPr>
            <a:r>
              <a:rPr lang="hu-HU" sz="40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Végső ár:1 559 667 Ft</a:t>
            </a:r>
            <a:endParaRPr lang="hu-HU" sz="4000"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Ötágú csillag 6"/>
          <p:cNvSpPr/>
          <p:nvPr/>
        </p:nvSpPr>
        <p:spPr>
          <a:xfrm rot="2163579">
            <a:off x="326736" y="592240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19357300">
            <a:off x="2045752" y="365671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5486866">
            <a:off x="3681539" y="-55035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 rot="19416772">
            <a:off x="5968792" y="-267604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ágú csillag 10"/>
          <p:cNvSpPr/>
          <p:nvPr/>
        </p:nvSpPr>
        <p:spPr>
          <a:xfrm rot="18648686">
            <a:off x="8334944" y="-236156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Ötágú csillag 11"/>
          <p:cNvSpPr/>
          <p:nvPr/>
        </p:nvSpPr>
        <p:spPr>
          <a:xfrm rot="19277695">
            <a:off x="10709131" y="-56854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740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861752" y="901531"/>
            <a:ext cx="8610600" cy="1293028"/>
          </a:xfrm>
        </p:spPr>
        <p:txBody>
          <a:bodyPr/>
          <a:lstStyle/>
          <a:p>
            <a:r>
              <a:rPr lang="hu-HU" dirty="0" smtClean="0">
                <a:latin typeface="Gabriola" panose="04040605051002020D02" pitchFamily="82" charset="0"/>
              </a:rPr>
              <a:t>Magyarázat</a:t>
            </a:r>
            <a:endParaRPr lang="hu-HU" dirty="0">
              <a:latin typeface="Gabriola" panose="04040605051002020D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Bauhaus 93" panose="04030905020B02020C02" pitchFamily="82" charset="0"/>
              </a:rPr>
              <a:t>A</a:t>
            </a:r>
            <a:r>
              <a:rPr lang="hu-HU" dirty="0" smtClean="0">
                <a:latin typeface="Bauhaus 93" panose="04030905020B02020C02" pitchFamily="82" charset="0"/>
              </a:rPr>
              <a:t>zért kellett  779 ezres gép hogy megfeleljen az igényeinknek. </a:t>
            </a:r>
          </a:p>
          <a:p>
            <a:endParaRPr lang="hu-HU" dirty="0" smtClean="0">
              <a:latin typeface="Bauhaus 93" panose="04030905020B02020C02" pitchFamily="82" charset="0"/>
            </a:endParaRPr>
          </a:p>
          <a:p>
            <a:r>
              <a:rPr lang="hu-HU" dirty="0" smtClean="0">
                <a:latin typeface="Bauhaus 93" panose="04030905020B02020C02" pitchFamily="82" charset="0"/>
              </a:rPr>
              <a:t>-Bírja a játékokat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-4K-ba fussanak rajta a dolgok.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-Sokiág bírja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Azért kell laptopot venni hogy legyen hordozható irodai kellékünk is.</a:t>
            </a:r>
          </a:p>
          <a:p>
            <a:endParaRPr lang="hu-HU" dirty="0" smtClean="0">
              <a:latin typeface="Bauhaus 93" panose="04030905020B02020C02" pitchFamily="82" charset="0"/>
            </a:endParaRPr>
          </a:p>
          <a:p>
            <a:r>
              <a:rPr lang="hu-HU" dirty="0" smtClean="0">
                <a:latin typeface="Bauhaus 93" panose="04030905020B02020C02" pitchFamily="82" charset="0"/>
              </a:rPr>
              <a:t>-Irodai munkák elvégzése 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-video vágás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-film nézése</a:t>
            </a:r>
          </a:p>
          <a:p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5" name="Ötágú csillag 4"/>
          <p:cNvSpPr/>
          <p:nvPr/>
        </p:nvSpPr>
        <p:spPr>
          <a:xfrm>
            <a:off x="533400" y="4493020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Ötágú csillag 5"/>
          <p:cNvSpPr/>
          <p:nvPr/>
        </p:nvSpPr>
        <p:spPr>
          <a:xfrm rot="2804097">
            <a:off x="2133600" y="5728023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>
            <a:off x="4258271" y="4493020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3034581">
            <a:off x="6519487" y="5728023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>
            <a:off x="8908934" y="4493020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 rot="19277695">
            <a:off x="10756033" y="5721867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536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Köszönet </a:t>
            </a:r>
            <a:r>
              <a:rPr lang="hu-HU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nyílvánítás</a:t>
            </a:r>
            <a:r>
              <a:rPr lang="hu-HU" sz="1600" dirty="0" smtClean="0">
                <a:latin typeface="Arial Black" panose="020B0A04020102020204" pitchFamily="34" charset="0"/>
              </a:rPr>
              <a:t/>
            </a:r>
            <a:br>
              <a:rPr lang="hu-HU" sz="1600" dirty="0" smtClean="0">
                <a:latin typeface="Arial Black" panose="020B0A04020102020204" pitchFamily="34" charset="0"/>
              </a:rPr>
            </a:br>
            <a:r>
              <a:rPr lang="hu-HU" sz="1600" dirty="0">
                <a:latin typeface="Arial Black" panose="020B0A04020102020204" pitchFamily="34" charset="0"/>
              </a:rPr>
              <a:t/>
            </a:r>
            <a:br>
              <a:rPr lang="hu-HU" sz="1600" dirty="0">
                <a:latin typeface="Arial Black" panose="020B0A04020102020204" pitchFamily="34" charset="0"/>
              </a:rPr>
            </a:br>
            <a:r>
              <a:rPr lang="hu-HU" sz="3600" dirty="0" smtClean="0">
                <a:latin typeface="Arial Black" panose="020B0A04020102020204" pitchFamily="34" charset="0"/>
              </a:rPr>
              <a:t>Köszönjük a figyelmet!</a:t>
            </a:r>
            <a:endParaRPr lang="hu-HU" sz="3600" dirty="0">
              <a:latin typeface="Arial Black" panose="020B0A040201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-1003839" y="3733165"/>
            <a:ext cx="10490200" cy="955675"/>
          </a:xfrm>
        </p:spPr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Kovács Pénelopé M., Kabai Koppány, Borsos Ferenc</a:t>
            </a:r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4" name="Ötágú csillag 3"/>
          <p:cNvSpPr/>
          <p:nvPr/>
        </p:nvSpPr>
        <p:spPr>
          <a:xfrm>
            <a:off x="935490" y="2428136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Ötágú csillag 4"/>
          <p:cNvSpPr/>
          <p:nvPr/>
        </p:nvSpPr>
        <p:spPr>
          <a:xfrm>
            <a:off x="2302933" y="4582903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Ötágú csillag 5"/>
          <p:cNvSpPr/>
          <p:nvPr/>
        </p:nvSpPr>
        <p:spPr>
          <a:xfrm>
            <a:off x="3331555" y="916521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>
            <a:off x="5329689" y="5150170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>
            <a:off x="9685866" y="3449531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9277695">
            <a:off x="7653713" y="892423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144</TotalTime>
  <Words>188</Words>
  <Application>Microsoft Office PowerPoint</Application>
  <PresentationFormat>Szélesvásznú</PresentationFormat>
  <Paragraphs>62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Bahnschrift Light Condensed</vt:lpstr>
      <vt:lpstr>Bahnschrift SemiLight Condensed</vt:lpstr>
      <vt:lpstr>Bauhaus 93</vt:lpstr>
      <vt:lpstr>Bookman Old Style</vt:lpstr>
      <vt:lpstr>Century Gothic</vt:lpstr>
      <vt:lpstr>Gabriola</vt:lpstr>
      <vt:lpstr>Ink Free</vt:lpstr>
      <vt:lpstr>ui-monospace</vt:lpstr>
      <vt:lpstr>Kondenzcsík</vt:lpstr>
      <vt:lpstr>Packet tracer projekt</vt:lpstr>
      <vt:lpstr>Program: Cisco Packet Tracer</vt:lpstr>
      <vt:lpstr>Munka felosztás:</vt:lpstr>
      <vt:lpstr>Pingek:</vt:lpstr>
      <vt:lpstr>Pingek2</vt:lpstr>
      <vt:lpstr>Költségvetés:</vt:lpstr>
      <vt:lpstr>Magyarázat</vt:lpstr>
      <vt:lpstr>Köszönet nyílvánítás  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 projekt</dc:title>
  <dc:creator>tanar</dc:creator>
  <cp:lastModifiedBy>tanar</cp:lastModifiedBy>
  <cp:revision>16</cp:revision>
  <dcterms:created xsi:type="dcterms:W3CDTF">2023-02-14T07:14:25Z</dcterms:created>
  <dcterms:modified xsi:type="dcterms:W3CDTF">2023-02-21T08:30:59Z</dcterms:modified>
</cp:coreProperties>
</file>