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A321A-3E43-49A2-B211-EDC049A35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300" dirty="0"/>
              <a:t>Exploring Scanners: A Comprehensive Overview</a:t>
            </a:r>
            <a:endParaRPr lang="hu-HU" sz="33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CB94FCD-E5EC-46A3-BD7F-732DE9F92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Unlocking the Power of Scanning Technology</a:t>
            </a:r>
            <a:endParaRPr lang="hu-HU" dirty="0"/>
          </a:p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Kabai</a:t>
            </a:r>
            <a:r>
              <a:rPr lang="hu-HU" dirty="0"/>
              <a:t> Koppány</a:t>
            </a:r>
          </a:p>
        </p:txBody>
      </p:sp>
    </p:spTree>
    <p:extLst>
      <p:ext uri="{BB962C8B-B14F-4D97-AF65-F5344CB8AC3E}">
        <p14:creationId xmlns:p14="http://schemas.microsoft.com/office/powerpoint/2010/main" val="265146275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797FD1-22FA-4ACC-9347-D17B6EDB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Introduction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Scanners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6DF318-5422-471F-AF9B-9BFB7151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0400"/>
            <a:ext cx="5262072" cy="3880773"/>
          </a:xfrm>
        </p:spPr>
        <p:txBody>
          <a:bodyPr>
            <a:normAutofit lnSpcReduction="10000"/>
          </a:bodyPr>
          <a:lstStyle/>
          <a:p>
            <a:r>
              <a:rPr lang="hu-HU" sz="1500" dirty="0" err="1"/>
              <a:t>Definition</a:t>
            </a:r>
            <a:r>
              <a:rPr lang="hu-HU" sz="1500" dirty="0"/>
              <a:t> of a </a:t>
            </a:r>
            <a:r>
              <a:rPr lang="hu-HU" sz="1500" dirty="0" err="1"/>
              <a:t>scanner</a:t>
            </a:r>
            <a:r>
              <a:rPr lang="hu-HU" sz="1500" dirty="0"/>
              <a:t>:</a:t>
            </a:r>
            <a:r>
              <a:rPr lang="en-US" sz="1500" dirty="0"/>
              <a:t>A scanner is a device</a:t>
            </a:r>
            <a:r>
              <a:rPr lang="hu-HU" sz="1500" dirty="0"/>
              <a:t> </a:t>
            </a:r>
            <a:r>
              <a:rPr lang="en-US" sz="1500" dirty="0"/>
              <a:t>that captures images from photographic prints, posters, magazine pages and similar sources for computer editing and display.</a:t>
            </a:r>
          </a:p>
          <a:p>
            <a:r>
              <a:rPr lang="en-US" sz="1500" dirty="0"/>
              <a:t>Scanners work by converting the image on the document into digital information that can be stored on a computer through optical character recognition (</a:t>
            </a:r>
            <a:r>
              <a:rPr lang="en-US" sz="1500" u="sng" dirty="0"/>
              <a:t>OCR</a:t>
            </a:r>
            <a:r>
              <a:rPr lang="en-US" sz="1500" dirty="0"/>
              <a:t>).</a:t>
            </a:r>
          </a:p>
          <a:p>
            <a:r>
              <a:rPr lang="en-US" dirty="0"/>
              <a:t>Importance of scanners in the digital age</a:t>
            </a:r>
            <a:r>
              <a:rPr lang="hu-HU" dirty="0"/>
              <a:t>:</a:t>
            </a:r>
          </a:p>
          <a:p>
            <a:r>
              <a:rPr lang="hu-HU" dirty="0"/>
              <a:t>1 </a:t>
            </a:r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searchability</a:t>
            </a:r>
            <a:endParaRPr lang="hu-HU" dirty="0"/>
          </a:p>
          <a:p>
            <a:r>
              <a:rPr lang="hu-HU" dirty="0" err="1"/>
              <a:t>Improved</a:t>
            </a:r>
            <a:r>
              <a:rPr lang="hu-HU" dirty="0"/>
              <a:t> </a:t>
            </a:r>
            <a:r>
              <a:rPr lang="hu-HU" dirty="0" err="1"/>
              <a:t>accessibility</a:t>
            </a:r>
            <a:endParaRPr lang="hu-HU" dirty="0"/>
          </a:p>
          <a:p>
            <a:r>
              <a:rPr lang="hu-HU" dirty="0" err="1"/>
              <a:t>Reclaimed</a:t>
            </a:r>
            <a:r>
              <a:rPr lang="hu-HU" dirty="0"/>
              <a:t> </a:t>
            </a:r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space</a:t>
            </a:r>
            <a:endParaRPr lang="hu-HU" dirty="0"/>
          </a:p>
          <a:p>
            <a:r>
              <a:rPr lang="hu-HU" dirty="0"/>
              <a:t>Cost </a:t>
            </a:r>
            <a:r>
              <a:rPr lang="hu-HU" dirty="0" err="1"/>
              <a:t>efficiency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C69536F-0E9B-42F4-BF5D-0A3766A51F72}"/>
              </a:ext>
            </a:extLst>
          </p:cNvPr>
          <p:cNvSpPr txBox="1">
            <a:spLocks/>
          </p:cNvSpPr>
          <p:nvPr/>
        </p:nvSpPr>
        <p:spPr>
          <a:xfrm>
            <a:off x="5160628" y="1930400"/>
            <a:ext cx="5262072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500" dirty="0" err="1"/>
              <a:t>Brief</a:t>
            </a:r>
            <a:r>
              <a:rPr lang="hu-HU" sz="1500" dirty="0"/>
              <a:t> </a:t>
            </a:r>
            <a:r>
              <a:rPr lang="hu-HU" sz="1500" dirty="0" err="1"/>
              <a:t>Hystory</a:t>
            </a:r>
            <a:r>
              <a:rPr lang="hu-HU" sz="1500" dirty="0"/>
              <a:t> of </a:t>
            </a:r>
            <a:r>
              <a:rPr lang="hu-HU" sz="1500" dirty="0" err="1"/>
              <a:t>scanners</a:t>
            </a:r>
            <a:r>
              <a:rPr lang="hu-HU" sz="1500" dirty="0"/>
              <a:t>:</a:t>
            </a:r>
          </a:p>
          <a:p>
            <a:r>
              <a:rPr lang="hu-HU" b="1" dirty="0"/>
              <a:t>1. </a:t>
            </a:r>
            <a:r>
              <a:rPr lang="hu-HU" b="1" dirty="0" err="1"/>
              <a:t>Early</a:t>
            </a:r>
            <a:r>
              <a:rPr lang="hu-HU" b="1" dirty="0"/>
              <a:t> </a:t>
            </a:r>
            <a:r>
              <a:rPr lang="hu-HU" b="1" dirty="0" err="1"/>
              <a:t>Phototelegraphy</a:t>
            </a:r>
            <a:r>
              <a:rPr lang="hu-HU" b="1" dirty="0"/>
              <a:t> (1843-1860s)</a:t>
            </a:r>
          </a:p>
          <a:p>
            <a:r>
              <a:rPr lang="hu-HU" b="1" dirty="0"/>
              <a:t>2. </a:t>
            </a:r>
            <a:r>
              <a:rPr lang="hu-HU" b="1" dirty="0" err="1"/>
              <a:t>Drum</a:t>
            </a:r>
            <a:r>
              <a:rPr lang="hu-HU" b="1" dirty="0"/>
              <a:t> </a:t>
            </a:r>
            <a:r>
              <a:rPr lang="hu-HU" b="1" dirty="0" err="1"/>
              <a:t>Scanners</a:t>
            </a:r>
            <a:r>
              <a:rPr lang="hu-HU" b="1" dirty="0"/>
              <a:t> (1950s-1960s)</a:t>
            </a:r>
          </a:p>
          <a:p>
            <a:r>
              <a:rPr lang="hu-HU" b="1" dirty="0"/>
              <a:t>3. </a:t>
            </a:r>
            <a:r>
              <a:rPr lang="hu-HU" b="1" dirty="0" err="1"/>
              <a:t>Flatbed</a:t>
            </a:r>
            <a:r>
              <a:rPr lang="hu-HU" b="1" dirty="0"/>
              <a:t> </a:t>
            </a:r>
            <a:r>
              <a:rPr lang="hu-HU" b="1" dirty="0" err="1"/>
              <a:t>Scanners</a:t>
            </a:r>
            <a:r>
              <a:rPr lang="hu-HU" b="1" dirty="0"/>
              <a:t> (1970s-1980s)</a:t>
            </a:r>
          </a:p>
          <a:p>
            <a:r>
              <a:rPr lang="hu-HU" b="1" dirty="0"/>
              <a:t>4. CCD </a:t>
            </a:r>
            <a:r>
              <a:rPr lang="hu-HU" b="1" dirty="0" err="1"/>
              <a:t>Technology</a:t>
            </a:r>
            <a:r>
              <a:rPr lang="hu-HU" b="1" dirty="0"/>
              <a:t> (1980s)</a:t>
            </a:r>
          </a:p>
          <a:p>
            <a:r>
              <a:rPr lang="hu-HU" b="1" dirty="0"/>
              <a:t>5. </a:t>
            </a:r>
            <a:r>
              <a:rPr lang="hu-HU" b="1" dirty="0" err="1"/>
              <a:t>Color</a:t>
            </a:r>
            <a:r>
              <a:rPr lang="hu-HU" b="1" dirty="0"/>
              <a:t> </a:t>
            </a:r>
            <a:r>
              <a:rPr lang="hu-HU" b="1" dirty="0" err="1"/>
              <a:t>Scanning</a:t>
            </a:r>
            <a:r>
              <a:rPr lang="hu-HU" b="1" dirty="0"/>
              <a:t> (1990s)</a:t>
            </a:r>
          </a:p>
          <a:p>
            <a:r>
              <a:rPr lang="en-US" b="1" dirty="0"/>
              <a:t>6. Integration with Personal Computers (1990s)</a:t>
            </a:r>
            <a:endParaRPr lang="hu-HU" b="1" dirty="0"/>
          </a:p>
          <a:p>
            <a:r>
              <a:rPr lang="en-US" b="1" dirty="0"/>
              <a:t>7. Advancements in Optical Character Recognition (OCR) (2000s-2010s)</a:t>
            </a:r>
            <a:endParaRPr lang="hu-HU" b="1" dirty="0"/>
          </a:p>
          <a:p>
            <a:r>
              <a:rPr lang="hu-HU" b="1" dirty="0"/>
              <a:t>8. Mobile </a:t>
            </a:r>
            <a:r>
              <a:rPr lang="hu-HU" b="1" dirty="0" err="1"/>
              <a:t>Scanning</a:t>
            </a:r>
            <a:r>
              <a:rPr lang="hu-HU" b="1" dirty="0"/>
              <a:t> (2010s-present)</a:t>
            </a:r>
          </a:p>
          <a:p>
            <a:r>
              <a:rPr lang="en-US" b="1" dirty="0"/>
              <a:t>9. 3D Scanning (Recent Years):</a:t>
            </a:r>
            <a:endParaRPr lang="en-US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2050" name="Picture 2" descr="https://upload.wikimedia.org/wikipedia/commons/thumb/7/70/Image_Scanner.JPG/220px-Image_Scanner.JPG">
            <a:extLst>
              <a:ext uri="{FF2B5EF4-FFF2-40B4-BE49-F238E27FC236}">
                <a16:creationId xmlns:a16="http://schemas.microsoft.com/office/drawing/2014/main" id="{B2916C29-9F32-41B8-9252-93D339F69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0"/>
            <a:ext cx="20955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pson Expands Professional Photo Scanner Lineup with New Epson Perfection  V800 Photo and V850 Pro | Epson US">
            <a:extLst>
              <a:ext uri="{FF2B5EF4-FFF2-40B4-BE49-F238E27FC236}">
                <a16:creationId xmlns:a16="http://schemas.microsoft.com/office/drawing/2014/main" id="{B569CAB7-3D84-4675-B65B-A2A843486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19" y="4546833"/>
            <a:ext cx="2724181" cy="23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A928EFB-0B4E-4260-A2AE-3926503D21D0}"/>
              </a:ext>
            </a:extLst>
          </p:cNvPr>
          <p:cNvSpPr txBox="1"/>
          <p:nvPr/>
        </p:nvSpPr>
        <p:spPr>
          <a:xfrm>
            <a:off x="10328635" y="1862356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Old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2DD2FE4-DE79-4207-ADAC-093014DE11FF}"/>
              </a:ext>
            </a:extLst>
          </p:cNvPr>
          <p:cNvSpPr txBox="1"/>
          <p:nvPr/>
        </p:nvSpPr>
        <p:spPr>
          <a:xfrm>
            <a:off x="11299971" y="4839732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6900935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E9D5E5-337F-44B7-9416-53D746C4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Types</a:t>
            </a:r>
            <a:r>
              <a:rPr lang="hu-HU" b="1" dirty="0"/>
              <a:t> of </a:t>
            </a:r>
            <a:r>
              <a:rPr lang="hu-HU" b="1" dirty="0" err="1"/>
              <a:t>Scanners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D42384-093D-4AE0-8115-4F5E3F525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err="1"/>
              <a:t>Flatbed</a:t>
            </a:r>
            <a:endParaRPr lang="hu-HU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BD51696-9C51-48E6-A501-80844F769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Description:</a:t>
            </a:r>
            <a:r>
              <a:rPr lang="en-US" dirty="0"/>
              <a:t> Flatbed scanners are the most common type, featuring a flat, glass surface on which documents or images are placed for scanning.</a:t>
            </a:r>
          </a:p>
          <a:p>
            <a:r>
              <a:rPr lang="en-US" i="1" dirty="0"/>
              <a:t>Use Cases:</a:t>
            </a:r>
            <a:r>
              <a:rPr lang="en-US" dirty="0"/>
              <a:t> Ideal for scanning single or multiple pages, photographs, and other flat, delicate items.</a:t>
            </a:r>
          </a:p>
          <a:p>
            <a:r>
              <a:rPr lang="en-US" i="1" dirty="0"/>
              <a:t>Advantages:</a:t>
            </a:r>
            <a:r>
              <a:rPr lang="en-US" dirty="0"/>
              <a:t> Versatile, suitable for a variety of materials, and provides high-quality scans.</a:t>
            </a:r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D55587B-C2F7-46BA-85B4-E590C0C82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b="1" dirty="0" err="1"/>
              <a:t>Drum</a:t>
            </a:r>
            <a:r>
              <a:rPr lang="hu-HU" b="1" dirty="0"/>
              <a:t> </a:t>
            </a:r>
            <a:r>
              <a:rPr lang="hu-HU" b="1" dirty="0" err="1"/>
              <a:t>scanners</a:t>
            </a:r>
            <a:endParaRPr lang="hu-HU" b="1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1B125D0-E8E8-4F5D-B650-77CE94EAC8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Description:</a:t>
            </a:r>
            <a:r>
              <a:rPr lang="en-US" dirty="0"/>
              <a:t> Drum scanners use a rotating drum to capture high-resolution images. They were more common in the past but have been largely replaced by newer technologies.</a:t>
            </a:r>
          </a:p>
          <a:p>
            <a:r>
              <a:rPr lang="en-US" i="1" dirty="0"/>
              <a:t>Use Cases:</a:t>
            </a:r>
            <a:r>
              <a:rPr lang="en-US" dirty="0"/>
              <a:t> Historically used in graphic arts and publishing for high-quality image reproduction.</a:t>
            </a:r>
          </a:p>
          <a:p>
            <a:r>
              <a:rPr lang="en-US" i="1" dirty="0"/>
              <a:t>Advantages:</a:t>
            </a:r>
            <a:r>
              <a:rPr lang="en-US" dirty="0"/>
              <a:t> Provided high resolution and color accuracy, but bulkier and more expensive compared to modern alternatives.</a:t>
            </a:r>
          </a:p>
          <a:p>
            <a:endParaRPr lang="hu-HU" dirty="0"/>
          </a:p>
        </p:txBody>
      </p:sp>
      <p:pic>
        <p:nvPicPr>
          <p:cNvPr id="3074" name="Picture 2" descr="Epson Perfection V19 II Color Photo and Document Flatbed Scanner | Products  | Epson US">
            <a:extLst>
              <a:ext uri="{FF2B5EF4-FFF2-40B4-BE49-F238E27FC236}">
                <a16:creationId xmlns:a16="http://schemas.microsoft.com/office/drawing/2014/main" id="{7E2FCBCE-F453-42C1-A45F-6B38A317A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105" y="5087868"/>
            <a:ext cx="2655198" cy="177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Drum Scanning?">
            <a:extLst>
              <a:ext uri="{FF2B5EF4-FFF2-40B4-BE49-F238E27FC236}">
                <a16:creationId xmlns:a16="http://schemas.microsoft.com/office/drawing/2014/main" id="{9576B7BB-34C3-493D-905C-37FE846D4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41" y="1317029"/>
            <a:ext cx="31337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0024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C348FB-DEE2-49B4-B130-74FED040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How</a:t>
            </a:r>
            <a:r>
              <a:rPr lang="hu-HU" b="1" dirty="0"/>
              <a:t> </a:t>
            </a:r>
            <a:r>
              <a:rPr lang="hu-HU" b="1" dirty="0" err="1"/>
              <a:t>Scanners</a:t>
            </a:r>
            <a:r>
              <a:rPr lang="hu-HU" b="1" dirty="0"/>
              <a:t> </a:t>
            </a:r>
            <a:r>
              <a:rPr lang="hu-HU" b="1" dirty="0" err="1"/>
              <a:t>Work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56FC2C-A3CF-4EF4-8EC0-E820D4028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81138"/>
            <a:ext cx="7180976" cy="35255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Scanning Process:</a:t>
            </a:r>
            <a:endParaRPr lang="en-US" dirty="0"/>
          </a:p>
          <a:p>
            <a:pPr lvl="1"/>
            <a:r>
              <a:rPr lang="en-US" dirty="0"/>
              <a:t>The scanning process involves the following steps:</a:t>
            </a:r>
          </a:p>
          <a:p>
            <a:pPr lvl="2"/>
            <a:r>
              <a:rPr lang="en-US" i="1" dirty="0"/>
              <a:t>Document Placement:</a:t>
            </a:r>
            <a:r>
              <a:rPr lang="en-US" dirty="0"/>
              <a:t> The document is placed on the scanning surface, whether it's a flatbed, sheet-fed, or another type of scanner.</a:t>
            </a:r>
          </a:p>
          <a:p>
            <a:pPr lvl="2"/>
            <a:r>
              <a:rPr lang="en-US" i="1" dirty="0"/>
              <a:t>Illumination:</a:t>
            </a:r>
            <a:r>
              <a:rPr lang="en-US" dirty="0"/>
              <a:t> The light source illuminates the document, and the reflected light carries the visual information.</a:t>
            </a:r>
          </a:p>
          <a:p>
            <a:pPr lvl="2"/>
            <a:r>
              <a:rPr lang="en-US" i="1" dirty="0"/>
              <a:t>Optical Sensor Capture:</a:t>
            </a:r>
            <a:r>
              <a:rPr lang="en-US" dirty="0"/>
              <a:t> The optical sensor captures the reflected light, converting it into analog signals.</a:t>
            </a:r>
          </a:p>
          <a:p>
            <a:pPr lvl="2"/>
            <a:r>
              <a:rPr lang="en-US" i="1" dirty="0"/>
              <a:t>Analog-to-Digital Conversion:</a:t>
            </a:r>
            <a:r>
              <a:rPr lang="en-US" dirty="0"/>
              <a:t> The analog signals are converted into digital data, creating a digital representation of the scanned image.</a:t>
            </a:r>
          </a:p>
          <a:p>
            <a:pPr lvl="2"/>
            <a:r>
              <a:rPr lang="en-US" i="1" dirty="0"/>
              <a:t>Image Processing:</a:t>
            </a:r>
            <a:r>
              <a:rPr lang="en-US" dirty="0"/>
              <a:t> The scanner's electronics process the digital data, applying color corrections, adjustments, and enhancements as specified by the user or the scanner's settings.</a:t>
            </a:r>
          </a:p>
          <a:p>
            <a:pPr lvl="2"/>
            <a:r>
              <a:rPr lang="en-US" i="1" dirty="0"/>
              <a:t>Output:</a:t>
            </a:r>
            <a:r>
              <a:rPr lang="en-US" dirty="0"/>
              <a:t> The final digitized image is then transferred to a computer or another output device for storage, editing, or printing.</a:t>
            </a:r>
            <a:br>
              <a:rPr lang="en-US" dirty="0"/>
            </a:b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CAC5AA32-FB01-4C20-83E1-B4D6E6CAD746}"/>
              </a:ext>
            </a:extLst>
          </p:cNvPr>
          <p:cNvSpPr txBox="1">
            <a:spLocks/>
          </p:cNvSpPr>
          <p:nvPr/>
        </p:nvSpPr>
        <p:spPr>
          <a:xfrm>
            <a:off x="6899944" y="2340528"/>
            <a:ext cx="5292056" cy="35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b="1" dirty="0"/>
            </a:br>
            <a:r>
              <a:rPr lang="en-US" b="1" dirty="0"/>
              <a:t>Basic Principles of Scanning Technology:</a:t>
            </a:r>
            <a:endParaRPr lang="en-US" dirty="0"/>
          </a:p>
          <a:p>
            <a:r>
              <a:rPr lang="en-US" dirty="0"/>
              <a:t>Scanning technology operates on the principles of capturing and converting physical images or documents into digital data. The primary components of the scanning process include an optical sensor, a light source, and the determination of resolution.</a:t>
            </a:r>
          </a:p>
        </p:txBody>
      </p:sp>
      <p:pic>
        <p:nvPicPr>
          <p:cNvPr id="4100" name="Picture 4" descr="How Does A Printer Work? - Printerbase News Blog">
            <a:extLst>
              <a:ext uri="{FF2B5EF4-FFF2-40B4-BE49-F238E27FC236}">
                <a16:creationId xmlns:a16="http://schemas.microsoft.com/office/drawing/2014/main" id="{AD4C7B16-9DBE-4C97-917D-07D2814D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159" y="12700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169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48C2C4-EC53-4801-A379-559AAF14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b="1" dirty="0" err="1"/>
              <a:t>Scanner</a:t>
            </a:r>
            <a:r>
              <a:rPr lang="hu-HU" b="1" dirty="0"/>
              <a:t> </a:t>
            </a:r>
            <a:r>
              <a:rPr lang="hu-HU" b="1" dirty="0" err="1"/>
              <a:t>Features</a:t>
            </a:r>
            <a:r>
              <a:rPr lang="hu-HU" b="1" dirty="0"/>
              <a:t> and </a:t>
            </a:r>
            <a:r>
              <a:rPr lang="hu-HU" b="1" dirty="0" err="1"/>
              <a:t>Specifications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941314-8DD3-4904-9E9A-C8571962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4459"/>
            <a:ext cx="8170877" cy="5683541"/>
          </a:xfrm>
        </p:spPr>
        <p:txBody>
          <a:bodyPr>
            <a:normAutofit/>
          </a:bodyPr>
          <a:lstStyle/>
          <a:p>
            <a:r>
              <a:rPr lang="hu-HU" dirty="0"/>
              <a:t>DPI:</a:t>
            </a:r>
          </a:p>
          <a:p>
            <a:r>
              <a:rPr lang="en-US" b="1" dirty="0"/>
              <a:t>Definition:</a:t>
            </a:r>
            <a:r>
              <a:rPr lang="en-US" dirty="0"/>
              <a:t> Resolution refers to the level of detail that a scanner can capture, and it is commonly measured in dots per inch (DPI). DPI indicates how many individual dots of color or light the scanner can capture in one inch.</a:t>
            </a:r>
          </a:p>
          <a:p>
            <a:r>
              <a:rPr lang="en-US" b="1" dirty="0"/>
              <a:t>Bit Depth and Color Depth:</a:t>
            </a:r>
            <a:endParaRPr lang="en-US" dirty="0"/>
          </a:p>
          <a:p>
            <a:r>
              <a:rPr lang="en-US" b="1" dirty="0"/>
              <a:t>Bit Depth Definition:</a:t>
            </a:r>
            <a:r>
              <a:rPr lang="en-US" dirty="0"/>
              <a:t> Bit depth refers to the number of bits used to represent each pixel in an image. Common bit depths include 24-bit and 48-bit.</a:t>
            </a:r>
          </a:p>
          <a:p>
            <a:r>
              <a:rPr lang="en-US" b="1" dirty="0"/>
              <a:t>Document Feeder Capacity (For Sheet-Fed Scanners):</a:t>
            </a:r>
            <a:endParaRPr lang="en-US" dirty="0"/>
          </a:p>
          <a:p>
            <a:r>
              <a:rPr lang="en-US" b="1" dirty="0"/>
              <a:t>Definition:</a:t>
            </a:r>
            <a:r>
              <a:rPr lang="en-US" dirty="0"/>
              <a:t> Document feeder capacity refers to the number of sheets of paper or documents that a sheet-fed scanner can process in a single batch.</a:t>
            </a:r>
          </a:p>
          <a:p>
            <a:r>
              <a:rPr lang="en-US" b="1" dirty="0"/>
              <a:t>USB Connectivity:</a:t>
            </a:r>
            <a:endParaRPr lang="en-US" dirty="0"/>
          </a:p>
          <a:p>
            <a:r>
              <a:rPr lang="en-US" i="1" dirty="0"/>
              <a:t>Definition:</a:t>
            </a:r>
            <a:r>
              <a:rPr lang="en-US" dirty="0"/>
              <a:t> Universal Serial Bus (USB) is a standard for connecting devices to computers. Most scanners feature USB connectivity.</a:t>
            </a:r>
          </a:p>
          <a:p>
            <a:endParaRPr lang="hu-HU" dirty="0"/>
          </a:p>
        </p:txBody>
      </p:sp>
      <p:pic>
        <p:nvPicPr>
          <p:cNvPr id="5126" name="Picture 6" descr="Canon : PIXMA Manuals : MG3000 series : Cannot Proceed beyond Printer  Connection Screen/Connect Cable Screen">
            <a:extLst>
              <a:ext uri="{FF2B5EF4-FFF2-40B4-BE49-F238E27FC236}">
                <a16:creationId xmlns:a16="http://schemas.microsoft.com/office/drawing/2014/main" id="{5886BECE-5AE9-4744-BA0E-ACEB21C5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6" y="4815281"/>
            <a:ext cx="3942012" cy="17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79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2ED552-8EF1-42F8-860A-34E01CCC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Scanner</a:t>
            </a:r>
            <a:r>
              <a:rPr lang="hu-HU" b="1" dirty="0"/>
              <a:t> Software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B5C2DF-703C-4CDE-933D-9D4E9061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Common Features:</a:t>
            </a:r>
            <a:endParaRPr lang="hu-HU" b="1" dirty="0"/>
          </a:p>
          <a:p>
            <a:r>
              <a:rPr lang="en-US" b="1" dirty="0"/>
              <a:t>Driver Software:</a:t>
            </a:r>
            <a:r>
              <a:rPr lang="en-US" dirty="0"/>
              <a:t> Essential for communication between the scanner and the computer's operating system.</a:t>
            </a:r>
          </a:p>
          <a:p>
            <a:r>
              <a:rPr lang="en-US" b="1" dirty="0"/>
              <a:t>Scanning Utilities:</a:t>
            </a:r>
            <a:r>
              <a:rPr lang="en-US" dirty="0"/>
              <a:t> Tools that facilitate scanning processes, including options for selecting scan settings, file formats, and destinations.</a:t>
            </a:r>
          </a:p>
          <a:p>
            <a:r>
              <a:rPr lang="en-US" b="1" dirty="0"/>
              <a:t>File Management:</a:t>
            </a:r>
            <a:r>
              <a:rPr lang="en-US" dirty="0"/>
              <a:t> Software for organizing, naming, and saving scanned documents efficiently.</a:t>
            </a:r>
          </a:p>
          <a:p>
            <a:r>
              <a:rPr lang="en-US" b="1" dirty="0"/>
              <a:t>User Interface:</a:t>
            </a:r>
            <a:r>
              <a:rPr lang="en-US" dirty="0"/>
              <a:t> An intuitive interface for controlling and managing scanning tasks.</a:t>
            </a:r>
          </a:p>
          <a:p>
            <a:r>
              <a:rPr lang="en-US" b="1" dirty="0"/>
              <a:t>OCR Software for Text Conversion:</a:t>
            </a:r>
            <a:endParaRPr lang="en-US" dirty="0"/>
          </a:p>
          <a:p>
            <a:r>
              <a:rPr lang="en-US" b="1" dirty="0"/>
              <a:t>Definition:</a:t>
            </a:r>
            <a:r>
              <a:rPr lang="en-US" dirty="0"/>
              <a:t> Optical Character Recognition (OCR) software is designed to recognize and convert printed or handwritten text into editable and searchable digital text.</a:t>
            </a:r>
          </a:p>
          <a:p>
            <a:endParaRPr lang="hu-HU" dirty="0"/>
          </a:p>
        </p:txBody>
      </p:sp>
      <p:pic>
        <p:nvPicPr>
          <p:cNvPr id="6146" name="Picture 2" descr="Masters ITC Software - Scanitto Pro - Scanner Software with OCR">
            <a:extLst>
              <a:ext uri="{FF2B5EF4-FFF2-40B4-BE49-F238E27FC236}">
                <a16:creationId xmlns:a16="http://schemas.microsoft.com/office/drawing/2014/main" id="{2A30984C-4A03-461E-9780-107A9C1C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330" y="0"/>
            <a:ext cx="3813670" cy="254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222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3786E8-5102-4CD6-A5F0-50217D88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Advancements</a:t>
            </a:r>
            <a:r>
              <a:rPr lang="hu-HU" b="1" dirty="0"/>
              <a:t> in </a:t>
            </a:r>
            <a:r>
              <a:rPr lang="hu-HU" b="1" dirty="0" err="1"/>
              <a:t>Scanner</a:t>
            </a:r>
            <a:r>
              <a:rPr lang="hu-HU" b="1" dirty="0"/>
              <a:t> </a:t>
            </a:r>
            <a:r>
              <a:rPr lang="hu-HU" b="1" dirty="0" err="1"/>
              <a:t>Technology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3F91CB-0C54-424A-8BBD-1A5FA558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495253" cy="3954985"/>
          </a:xfrm>
        </p:spPr>
        <p:txBody>
          <a:bodyPr/>
          <a:lstStyle/>
          <a:p>
            <a:r>
              <a:rPr lang="en-US" b="1" dirty="0"/>
              <a:t>3D Scanning Advancements:</a:t>
            </a:r>
            <a:endParaRPr lang="en-US" dirty="0"/>
          </a:p>
          <a:p>
            <a:r>
              <a:rPr lang="en-US" dirty="0"/>
              <a:t>Continued improvements in 3D scanning technology, enabling more accurate and detailed capture of three-dimensional objects. Applications include manufacturing, healthcare, and virtual reality.</a:t>
            </a:r>
          </a:p>
          <a:p>
            <a:r>
              <a:rPr lang="en-US" b="1" dirty="0"/>
              <a:t>Portable and Mobile Scanners:</a:t>
            </a:r>
            <a:endParaRPr lang="en-US" dirty="0"/>
          </a:p>
          <a:p>
            <a:r>
              <a:rPr lang="en-US" dirty="0"/>
              <a:t>Development of more compact and portable scanners, including those integrated into smartphones and tablets. Mobile scanning apps have become increasingly sophisticated, offering convenience for on-the-go scanning.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7170" name="Picture 2" descr="Amazon.com : Android Handheld Data Terminal Mobile Computer with 1D &amp; 2D  PDF417 Barcode Scanner 3G 4G WiFi BT GPS, Ergonomic Pistol Grip for  Warehouse Inventory : Office Products">
            <a:extLst>
              <a:ext uri="{FF2B5EF4-FFF2-40B4-BE49-F238E27FC236}">
                <a16:creationId xmlns:a16="http://schemas.microsoft.com/office/drawing/2014/main" id="{1EBE98CD-7D36-4FC0-9E35-272C029E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633" y="1803633"/>
            <a:ext cx="5054367" cy="505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901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AAAAFA-4750-45BA-8883-8699D6ACB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Thanks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Watching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3FA3BB9-773D-452D-B943-C30AA8688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580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825</Words>
  <Application>Microsoft Office PowerPoint</Application>
  <PresentationFormat>Szélesvásznú</PresentationFormat>
  <Paragraphs>67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Dimenzió</vt:lpstr>
      <vt:lpstr>Exploring Scanners: A Comprehensive Overview</vt:lpstr>
      <vt:lpstr>Introduction to Scanners </vt:lpstr>
      <vt:lpstr>Types of Scanners</vt:lpstr>
      <vt:lpstr>How Scanners Work</vt:lpstr>
      <vt:lpstr>Scanner Features and Specifications</vt:lpstr>
      <vt:lpstr>Scanner Software</vt:lpstr>
      <vt:lpstr>Advancements in Scanner Technology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Scanner</dc:title>
  <dc:creator>Vizsgazo</dc:creator>
  <cp:lastModifiedBy>Vizsgazo</cp:lastModifiedBy>
  <cp:revision>5</cp:revision>
  <dcterms:created xsi:type="dcterms:W3CDTF">2023-11-22T09:08:19Z</dcterms:created>
  <dcterms:modified xsi:type="dcterms:W3CDTF">2023-11-22T09:52:05Z</dcterms:modified>
</cp:coreProperties>
</file>