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59" r:id="rId4"/>
    <p:sldId id="260" r:id="rId5"/>
    <p:sldId id="261" r:id="rId6"/>
    <p:sldId id="256" r:id="rId7"/>
    <p:sldId id="258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131"/>
    <a:srgbClr val="990000"/>
    <a:srgbClr val="262626"/>
    <a:srgbClr val="CC99FF"/>
    <a:srgbClr val="FFCC66"/>
    <a:srgbClr val="008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2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C780-5612-456C-875F-EAF099912A32}" type="datetimeFigureOut">
              <a:rPr lang="ko-KR" altLang="en-US" smtClean="0"/>
              <a:t>2016-08-15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A450-18D1-4EBE-BF3D-1AC8A2021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045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C780-5612-456C-875F-EAF099912A32}" type="datetimeFigureOut">
              <a:rPr lang="ko-KR" altLang="en-US" smtClean="0"/>
              <a:t>2016-08-15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A450-18D1-4EBE-BF3D-1AC8A2021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89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C780-5612-456C-875F-EAF099912A32}" type="datetimeFigureOut">
              <a:rPr lang="ko-KR" altLang="en-US" smtClean="0"/>
              <a:t>2016-08-15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A450-18D1-4EBE-BF3D-1AC8A2021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701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C780-5612-456C-875F-EAF099912A32}" type="datetimeFigureOut">
              <a:rPr lang="ko-KR" altLang="en-US" smtClean="0"/>
              <a:t>2016-08-15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A450-18D1-4EBE-BF3D-1AC8A2021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120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C780-5612-456C-875F-EAF099912A32}" type="datetimeFigureOut">
              <a:rPr lang="ko-KR" altLang="en-US" smtClean="0"/>
              <a:t>2016-08-15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A450-18D1-4EBE-BF3D-1AC8A2021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641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C780-5612-456C-875F-EAF099912A32}" type="datetimeFigureOut">
              <a:rPr lang="ko-KR" altLang="en-US" smtClean="0"/>
              <a:t>2016-08-15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A450-18D1-4EBE-BF3D-1AC8A2021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311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C780-5612-456C-875F-EAF099912A32}" type="datetimeFigureOut">
              <a:rPr lang="ko-KR" altLang="en-US" smtClean="0"/>
              <a:t>2016-08-15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A450-18D1-4EBE-BF3D-1AC8A2021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994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C780-5612-456C-875F-EAF099912A32}" type="datetimeFigureOut">
              <a:rPr lang="ko-KR" altLang="en-US" smtClean="0"/>
              <a:t>2016-08-15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A450-18D1-4EBE-BF3D-1AC8A2021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99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C780-5612-456C-875F-EAF099912A32}" type="datetimeFigureOut">
              <a:rPr lang="ko-KR" altLang="en-US" smtClean="0"/>
              <a:t>2016-08-15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A450-18D1-4EBE-BF3D-1AC8A2021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685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C780-5612-456C-875F-EAF099912A32}" type="datetimeFigureOut">
              <a:rPr lang="ko-KR" altLang="en-US" smtClean="0"/>
              <a:t>2016-08-15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A450-18D1-4EBE-BF3D-1AC8A2021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240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C780-5612-456C-875F-EAF099912A32}" type="datetimeFigureOut">
              <a:rPr lang="ko-KR" altLang="en-US" smtClean="0"/>
              <a:t>2016-08-15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A450-18D1-4EBE-BF3D-1AC8A2021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065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6C780-5612-456C-875F-EAF099912A32}" type="datetimeFigureOut">
              <a:rPr lang="ko-KR" altLang="en-US" smtClean="0"/>
              <a:t>2016-08-15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DA450-18D1-4EBE-BF3D-1AC8A2021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429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8690" y="431810"/>
            <a:ext cx="6493164" cy="4492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Python </a:t>
            </a:r>
            <a:r>
              <a:rPr lang="ko-KR" altLang="en-US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이것저것들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sz="1200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Module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C++</a:t>
            </a:r>
            <a:r>
              <a:rPr lang="ko-KR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의 클래스 </a:t>
            </a: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Class </a:t>
            </a:r>
            <a:r>
              <a:rPr lang="en-US" altLang="ko-KR" sz="12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CInspDefect</a:t>
            </a: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   </a:t>
            </a:r>
            <a:r>
              <a:rPr lang="en-US" altLang="ko-KR" sz="12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InspDefect.h</a:t>
            </a: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en-US" altLang="ko-KR" sz="12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cpp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Main              </a:t>
            </a:r>
            <a:r>
              <a:rPr lang="en-US" altLang="ko-KR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   include </a:t>
            </a: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“</a:t>
            </a:r>
            <a:r>
              <a:rPr lang="en-US" altLang="ko-KR" sz="12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InspDefect.h</a:t>
            </a: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”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Python</a:t>
            </a:r>
            <a:r>
              <a:rPr lang="ko-KR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의 모듈 </a:t>
            </a: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en-US" altLang="ko-KR" sz="12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def</a:t>
            </a: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InspDefect</a:t>
            </a: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   InspDefect.py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sz="1200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Main                import </a:t>
            </a:r>
            <a:r>
              <a:rPr lang="en-US" altLang="ko-KR" sz="12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InspDefect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143000"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 from </a:t>
            </a:r>
            <a:r>
              <a:rPr lang="en-US" altLang="ko-KR" sz="12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InspDefect</a:t>
            </a: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import add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143000"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 from </a:t>
            </a:r>
            <a:r>
              <a:rPr lang="en-US" altLang="ko-KR" sz="12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CInspDefect</a:t>
            </a: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import *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Package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C++</a:t>
            </a:r>
            <a:r>
              <a:rPr lang="ko-KR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Lib/DLL       </a:t>
            </a:r>
            <a:r>
              <a:rPr lang="en-US" altLang="ko-KR" sz="12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ProjectName</a:t>
            </a: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/.h,.cpp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Python</a:t>
            </a:r>
            <a:r>
              <a:rPr lang="ko-KR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Package    </a:t>
            </a:r>
            <a:r>
              <a:rPr lang="en-US" altLang="ko-KR" sz="12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Projectname</a:t>
            </a: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/.</a:t>
            </a:r>
            <a:r>
              <a:rPr lang="en-US" altLang="ko-KR" sz="12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py</a:t>
            </a: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__init__.py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71854" y="1073835"/>
            <a:ext cx="50534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http://django-doc-pootle-test.readthedocs.io/en/latest/index.html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563590" y="431810"/>
            <a:ext cx="4434610" cy="289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 err="1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django</a:t>
            </a:r>
            <a:r>
              <a:rPr lang="en-US" altLang="ko-KR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이것저것들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871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4387" y="226031"/>
            <a:ext cx="979556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수정사항 </a:t>
            </a:r>
            <a:r>
              <a:rPr lang="en-US" altLang="ko-KR" dirty="0" smtClean="0"/>
              <a:t>: </a:t>
            </a:r>
          </a:p>
          <a:p>
            <a:r>
              <a:rPr lang="en-US" altLang="ko-KR" dirty="0" smtClean="0"/>
              <a:t>customers </a:t>
            </a:r>
            <a:r>
              <a:rPr lang="en-US" altLang="ko-KR" dirty="0" smtClean="0">
                <a:sym typeface="Wingdings" panose="05000000000000000000" pitchFamily="2" charset="2"/>
              </a:rPr>
              <a:t> accounts </a:t>
            </a:r>
            <a:r>
              <a:rPr lang="ko-KR" altLang="en-US" dirty="0" smtClean="0">
                <a:sym typeface="Wingdings" panose="05000000000000000000" pitchFamily="2" charset="2"/>
              </a:rPr>
              <a:t>의 포괄 개념으로 변경 함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한글화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Layout </a:t>
            </a:r>
            <a:r>
              <a:rPr lang="ko-KR" altLang="en-US" dirty="0" smtClean="0">
                <a:sym typeface="Wingdings" panose="05000000000000000000" pitchFamily="2" charset="2"/>
              </a:rPr>
              <a:t>재구성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Design </a:t>
            </a:r>
            <a:r>
              <a:rPr lang="ko-KR" altLang="en-US" dirty="0" smtClean="0">
                <a:sym typeface="Wingdings" panose="05000000000000000000" pitchFamily="2" charset="2"/>
              </a:rPr>
              <a:t>재구성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en-US" altLang="ko-KR" dirty="0" err="1" smtClean="0">
                <a:sym typeface="Wingdings" panose="05000000000000000000" pitchFamily="2" charset="2"/>
              </a:rPr>
              <a:t>woochang</a:t>
            </a:r>
            <a:r>
              <a:rPr lang="ko-KR" altLang="en-US" dirty="0" smtClean="0">
                <a:sym typeface="Wingdings" panose="05000000000000000000" pitchFamily="2" charset="2"/>
              </a:rPr>
              <a:t>의 자회사가 아닌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투자 회사로 독립적인 이미지를 강조해야 한다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                </a:t>
            </a:r>
            <a:r>
              <a:rPr lang="ko-KR" altLang="en-US" dirty="0" err="1" smtClean="0">
                <a:sym typeface="Wingdings" panose="05000000000000000000" pitchFamily="2" charset="2"/>
              </a:rPr>
              <a:t>고객사에서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web page</a:t>
            </a:r>
            <a:r>
              <a:rPr lang="ko-KR" altLang="en-US" dirty="0" smtClean="0">
                <a:sym typeface="Wingdings" panose="05000000000000000000" pitchFamily="2" charset="2"/>
              </a:rPr>
              <a:t>를 보고 끼리끼리 논다는 이미지를 없애기 위해서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7251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686" y="618596"/>
            <a:ext cx="7998626" cy="525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701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37309" y="617789"/>
            <a:ext cx="6096000" cy="4524315"/>
          </a:xfrm>
          <a:prstGeom prst="rect">
            <a:avLst/>
          </a:prstGeom>
          <a:ln>
            <a:solidFill>
              <a:srgbClr val="990000"/>
            </a:solidFill>
          </a:ln>
        </p:spPr>
        <p:txBody>
          <a:bodyPr>
            <a:spAutoFit/>
          </a:bodyPr>
          <a:lstStyle/>
          <a:p>
            <a:r>
              <a:rPr lang="en-US" altLang="ko-KR" dirty="0" smtClean="0"/>
              <a:t>contact-form-7-css</a:t>
            </a:r>
          </a:p>
          <a:p>
            <a:r>
              <a:rPr lang="en-US" altLang="ko-KR" dirty="0" err="1" smtClean="0"/>
              <a:t>ts_fab_css-css</a:t>
            </a:r>
            <a:endParaRPr lang="en-US" altLang="ko-KR" dirty="0" smtClean="0"/>
          </a:p>
          <a:p>
            <a:r>
              <a:rPr lang="en-US" altLang="ko-KR" dirty="0" err="1" smtClean="0"/>
              <a:t>sb_instagram_styles-css</a:t>
            </a:r>
            <a:endParaRPr lang="en-US" altLang="ko-KR" dirty="0" smtClean="0"/>
          </a:p>
          <a:p>
            <a:r>
              <a:rPr lang="en-US" altLang="ko-KR" dirty="0" err="1" smtClean="0"/>
              <a:t>sb_instagram_icons-css</a:t>
            </a:r>
            <a:endParaRPr lang="en-US" altLang="ko-KR" dirty="0" smtClean="0"/>
          </a:p>
          <a:p>
            <a:r>
              <a:rPr lang="en-US" altLang="ko-KR" dirty="0" err="1" smtClean="0"/>
              <a:t>fontello-css</a:t>
            </a:r>
            <a:endParaRPr lang="en-US" altLang="ko-KR" dirty="0" smtClean="0"/>
          </a:p>
          <a:p>
            <a:r>
              <a:rPr lang="en-US" altLang="ko-KR" dirty="0" err="1" smtClean="0"/>
              <a:t>minicorp</a:t>
            </a:r>
            <a:r>
              <a:rPr lang="en-US" altLang="ko-KR" dirty="0" smtClean="0"/>
              <a:t>-styles-</a:t>
            </a:r>
            <a:r>
              <a:rPr lang="en-US" altLang="ko-KR" dirty="0" err="1" smtClean="0"/>
              <a:t>css</a:t>
            </a:r>
            <a:endParaRPr lang="en-US" altLang="ko-KR" dirty="0" smtClean="0"/>
          </a:p>
          <a:p>
            <a:r>
              <a:rPr lang="en-US" altLang="ko-KR" dirty="0" err="1" smtClean="0"/>
              <a:t>tooltipster-css</a:t>
            </a:r>
            <a:endParaRPr lang="en-US" altLang="ko-KR" dirty="0" smtClean="0"/>
          </a:p>
          <a:p>
            <a:r>
              <a:rPr lang="en-US" altLang="ko-KR" dirty="0" smtClean="0"/>
              <a:t>easy-pie-chart-</a:t>
            </a:r>
            <a:r>
              <a:rPr lang="en-US" altLang="ko-KR" dirty="0" err="1" smtClean="0"/>
              <a:t>css</a:t>
            </a:r>
            <a:endParaRPr lang="en-US" altLang="ko-KR" dirty="0" smtClean="0"/>
          </a:p>
          <a:p>
            <a:r>
              <a:rPr lang="en-US" altLang="ko-KR" dirty="0" smtClean="0"/>
              <a:t>main-options-</a:t>
            </a:r>
            <a:r>
              <a:rPr lang="en-US" altLang="ko-KR" dirty="0" err="1" smtClean="0"/>
              <a:t>css</a:t>
            </a:r>
            <a:endParaRPr lang="en-US" altLang="ko-KR" dirty="0" smtClean="0"/>
          </a:p>
          <a:p>
            <a:r>
              <a:rPr lang="en-US" altLang="ko-KR" dirty="0" err="1" smtClean="0"/>
              <a:t>fancybox-css-css</a:t>
            </a:r>
            <a:endParaRPr lang="en-US" altLang="ko-KR" dirty="0" smtClean="0"/>
          </a:p>
          <a:p>
            <a:r>
              <a:rPr lang="en-US" altLang="ko-KR" dirty="0" smtClean="0"/>
              <a:t>minicorp-google-font-1-css</a:t>
            </a:r>
          </a:p>
          <a:p>
            <a:r>
              <a:rPr lang="en-US" altLang="ko-KR" dirty="0" err="1" smtClean="0"/>
              <a:t>jetpack_css-css</a:t>
            </a:r>
            <a:endParaRPr lang="en-US" altLang="ko-KR" dirty="0" smtClean="0"/>
          </a:p>
          <a:p>
            <a:r>
              <a:rPr lang="en-US" altLang="ko-KR" dirty="0" smtClean="0"/>
              <a:t>core3.0-css</a:t>
            </a:r>
          </a:p>
          <a:p>
            <a:r>
              <a:rPr lang="en-US" altLang="ko-KR" dirty="0" smtClean="0"/>
              <a:t>core-RDark3.0-css</a:t>
            </a:r>
          </a:p>
          <a:p>
            <a:r>
              <a:rPr lang="en-US" altLang="ko-KR" dirty="0" smtClean="0"/>
              <a:t>theme-RDark3.0-css</a:t>
            </a:r>
          </a:p>
          <a:p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55171" y="85774"/>
            <a:ext cx="12799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stylesheet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356100" y="85774"/>
            <a:ext cx="23772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wp</a:t>
            </a:r>
            <a:r>
              <a:rPr lang="en-US" altLang="ko-KR" dirty="0" smtClean="0"/>
              <a:t>-content/theme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5374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덧셈 기호 36"/>
          <p:cNvSpPr/>
          <p:nvPr/>
        </p:nvSpPr>
        <p:spPr>
          <a:xfrm>
            <a:off x="3161996" y="3599005"/>
            <a:ext cx="335004" cy="335004"/>
          </a:xfrm>
          <a:prstGeom prst="mathPl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뺄셈 기호 37"/>
          <p:cNvSpPr/>
          <p:nvPr/>
        </p:nvSpPr>
        <p:spPr>
          <a:xfrm rot="5400000">
            <a:off x="3417587" y="3710629"/>
            <a:ext cx="487953" cy="543942"/>
          </a:xfrm>
          <a:prstGeom prst="mathMinus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뺄셈 기호 38"/>
          <p:cNvSpPr/>
          <p:nvPr/>
        </p:nvSpPr>
        <p:spPr>
          <a:xfrm>
            <a:off x="2548721" y="3696561"/>
            <a:ext cx="667069" cy="670008"/>
          </a:xfrm>
          <a:prstGeom prst="mathMinus">
            <a:avLst/>
          </a:prstGeom>
          <a:solidFill>
            <a:srgbClr val="CC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덧셈 기호 39"/>
          <p:cNvSpPr/>
          <p:nvPr/>
        </p:nvSpPr>
        <p:spPr>
          <a:xfrm>
            <a:off x="2994495" y="4075723"/>
            <a:ext cx="670008" cy="670008"/>
          </a:xfrm>
          <a:prstGeom prst="mathPlu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2" name="그룹 71"/>
          <p:cNvGrpSpPr/>
          <p:nvPr/>
        </p:nvGrpSpPr>
        <p:grpSpPr>
          <a:xfrm>
            <a:off x="3686865" y="4536591"/>
            <a:ext cx="991606" cy="686736"/>
            <a:chOff x="4405754" y="1668102"/>
            <a:chExt cx="308001" cy="213306"/>
          </a:xfrm>
        </p:grpSpPr>
        <p:sp>
          <p:nvSpPr>
            <p:cNvPr id="20" name="정육면체 19"/>
            <p:cNvSpPr/>
            <p:nvPr/>
          </p:nvSpPr>
          <p:spPr>
            <a:xfrm>
              <a:off x="4430564" y="1668102"/>
              <a:ext cx="95089" cy="95089"/>
            </a:xfrm>
            <a:prstGeom prst="cub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정육면체 20"/>
            <p:cNvSpPr/>
            <p:nvPr/>
          </p:nvSpPr>
          <p:spPr>
            <a:xfrm>
              <a:off x="4500843" y="1739455"/>
              <a:ext cx="95089" cy="95089"/>
            </a:xfrm>
            <a:prstGeom prst="cub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정육면체 21"/>
            <p:cNvSpPr/>
            <p:nvPr/>
          </p:nvSpPr>
          <p:spPr>
            <a:xfrm>
              <a:off x="4405754" y="1763191"/>
              <a:ext cx="95089" cy="95089"/>
            </a:xfrm>
            <a:prstGeom prst="cub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정육면체 22"/>
            <p:cNvSpPr/>
            <p:nvPr/>
          </p:nvSpPr>
          <p:spPr>
            <a:xfrm>
              <a:off x="4618666" y="1786319"/>
              <a:ext cx="95089" cy="95089"/>
            </a:xfrm>
            <a:prstGeom prst="cube">
              <a:avLst/>
            </a:prstGeom>
            <a:solidFill>
              <a:schemeClr val="accent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1970880" y="4833304"/>
            <a:ext cx="434127" cy="3054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428568" y="4727821"/>
            <a:ext cx="545322" cy="41090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623675" y="5002899"/>
            <a:ext cx="270493" cy="27049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5715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975545" y="5002899"/>
            <a:ext cx="270493" cy="27049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5715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2405007" y="4346651"/>
            <a:ext cx="81377" cy="75231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 rot="5400000">
            <a:off x="2707927" y="4723085"/>
            <a:ext cx="78966" cy="75231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다리꼴 57"/>
          <p:cNvSpPr/>
          <p:nvPr/>
        </p:nvSpPr>
        <p:spPr>
          <a:xfrm>
            <a:off x="1615835" y="4218069"/>
            <a:ext cx="403572" cy="693517"/>
          </a:xfrm>
          <a:prstGeom prst="trapezoid">
            <a:avLst>
              <a:gd name="adj" fmla="val 946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836" y="2031126"/>
            <a:ext cx="9406959" cy="799478"/>
          </a:xfrm>
          <a:prstGeom prst="rect">
            <a:avLst/>
          </a:prstGeom>
        </p:spPr>
      </p:pic>
      <p:sp>
        <p:nvSpPr>
          <p:cNvPr id="64" name="직사각형 63"/>
          <p:cNvSpPr/>
          <p:nvPr/>
        </p:nvSpPr>
        <p:spPr>
          <a:xfrm>
            <a:off x="5889506" y="5815262"/>
            <a:ext cx="56580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https://www.vitra.com/en-jp/content/rollout-logistics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1615835" y="2830604"/>
            <a:ext cx="5449287" cy="318996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7065124" y="2830604"/>
            <a:ext cx="1086314" cy="3189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About</a:t>
            </a:r>
            <a:endParaRPr lang="ko-KR" alt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8151438" y="2830604"/>
            <a:ext cx="129540" cy="3189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/>
              <a:t>|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8280978" y="2830604"/>
            <a:ext cx="1086314" cy="3189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  <a:endParaRPr lang="ko-KR" alt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9367292" y="2830604"/>
            <a:ext cx="129540" cy="3189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/>
              <a:t>|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9496831" y="2830604"/>
            <a:ext cx="1525964" cy="3189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Contact Us</a:t>
            </a:r>
            <a:endParaRPr lang="ko-KR" alt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9601200" y="3225800"/>
            <a:ext cx="337621" cy="318996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9938844" y="3229673"/>
            <a:ext cx="1083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#383838</a:t>
            </a:r>
            <a:endParaRPr lang="ko-KR" altLang="en-US" dirty="0"/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642" y="1112387"/>
            <a:ext cx="5552396" cy="1726448"/>
          </a:xfrm>
          <a:prstGeom prst="rect">
            <a:avLst/>
          </a:prstGeom>
        </p:spPr>
      </p:pic>
      <p:sp>
        <p:nvSpPr>
          <p:cNvPr id="76" name="직사각형 75"/>
          <p:cNvSpPr/>
          <p:nvPr/>
        </p:nvSpPr>
        <p:spPr>
          <a:xfrm>
            <a:off x="2424829" y="1342798"/>
            <a:ext cx="2510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(</a:t>
            </a:r>
            <a:r>
              <a:rPr lang="ko-KR" altLang="en-US" b="1" dirty="0"/>
              <a:t>주</a:t>
            </a:r>
            <a:r>
              <a:rPr lang="en-US" altLang="ko-KR" b="1" dirty="0"/>
              <a:t>)</a:t>
            </a:r>
            <a:r>
              <a:rPr lang="ko-KR" altLang="en-US" b="1" dirty="0" err="1"/>
              <a:t>우창물류</a:t>
            </a:r>
            <a:r>
              <a:rPr lang="ko-KR" altLang="en-US" b="1" dirty="0"/>
              <a:t> </a:t>
            </a:r>
            <a:r>
              <a:rPr lang="ko-KR" altLang="en-US" b="1" dirty="0" smtClean="0"/>
              <a:t>자재관리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286288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65924" y="409137"/>
            <a:ext cx="1086314" cy="3189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About</a:t>
            </a:r>
            <a:endParaRPr lang="ko-KR" alt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65924" y="891737"/>
            <a:ext cx="1086314" cy="3189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  <a:endParaRPr lang="ko-KR" alt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65924" y="4032871"/>
            <a:ext cx="1525964" cy="3189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Contact Us</a:t>
            </a:r>
            <a:endParaRPr lang="ko-KR" alt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21524" y="1322041"/>
            <a:ext cx="1086314" cy="3189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incoming/</a:t>
            </a:r>
            <a:endParaRPr lang="ko-KR" alt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21524" y="1691089"/>
            <a:ext cx="1086314" cy="3189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incoming/p</a:t>
            </a:r>
            <a:endParaRPr lang="ko-KR" alt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21524" y="2060137"/>
            <a:ext cx="1086314" cy="3189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incoming/c</a:t>
            </a:r>
            <a:endParaRPr lang="ko-KR" alt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21524" y="2429185"/>
            <a:ext cx="1086314" cy="3189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incoming/z</a:t>
            </a:r>
            <a:endParaRPr lang="ko-KR" alt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21524" y="2801591"/>
            <a:ext cx="1086314" cy="3189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incoming/m</a:t>
            </a:r>
            <a:endParaRPr lang="ko-KR" alt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552391" y="1318683"/>
            <a:ext cx="1086314" cy="3189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outgoing/</a:t>
            </a:r>
            <a:endParaRPr lang="ko-KR" alt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552391" y="1687731"/>
            <a:ext cx="1086314" cy="3189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outgoing/p</a:t>
            </a:r>
            <a:endParaRPr lang="ko-KR" alt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552391" y="2056779"/>
            <a:ext cx="1086314" cy="3189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outgoing/c</a:t>
            </a:r>
            <a:endParaRPr lang="ko-KR" alt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552391" y="2429185"/>
            <a:ext cx="1086314" cy="3189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outgoing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/z</a:t>
            </a:r>
            <a:endParaRPr lang="ko-KR" alt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552391" y="2801591"/>
            <a:ext cx="1086314" cy="3189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outgoing/m</a:t>
            </a:r>
            <a:endParaRPr lang="ko-KR" alt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983258" y="1318683"/>
            <a:ext cx="1086314" cy="3189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result/</a:t>
            </a:r>
            <a:endParaRPr lang="ko-KR" alt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983258" y="1687731"/>
            <a:ext cx="1086314" cy="3189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result/c</a:t>
            </a:r>
            <a:endParaRPr lang="ko-KR" alt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83258" y="2056779"/>
            <a:ext cx="1086314" cy="3189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result/m</a:t>
            </a:r>
            <a:endParaRPr lang="ko-KR" alt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414124" y="1318683"/>
            <a:ext cx="1774075" cy="3189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work/incoming/</a:t>
            </a:r>
            <a:endParaRPr lang="ko-KR" alt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414125" y="1687731"/>
            <a:ext cx="1774074" cy="3189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work/outgoing/</a:t>
            </a:r>
            <a:endParaRPr lang="ko-KR" alt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148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5171" y="85774"/>
            <a:ext cx="12799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mtClean="0"/>
              <a:t>마이창고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35100" y="181391"/>
            <a:ext cx="463696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/>
              <a:t>상품보관</a:t>
            </a:r>
            <a:r>
              <a:rPr lang="en-US" altLang="ko-KR" sz="1000" dirty="0"/>
              <a:t>·</a:t>
            </a:r>
            <a:r>
              <a:rPr lang="ko-KR" altLang="en-US" sz="1000" dirty="0"/>
              <a:t>박스포장부터 택배까지 저렴 처리</a:t>
            </a:r>
            <a:endParaRPr lang="ko-KR" altLang="en-US" sz="1000" dirty="0"/>
          </a:p>
        </p:txBody>
      </p:sp>
      <p:sp>
        <p:nvSpPr>
          <p:cNvPr id="7" name="직사각형 6"/>
          <p:cNvSpPr/>
          <p:nvPr/>
        </p:nvSpPr>
        <p:spPr>
          <a:xfrm>
            <a:off x="469900" y="550723"/>
            <a:ext cx="5422900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solidFill>
                  <a:srgbClr val="0070C0"/>
                </a:solidFill>
              </a:rPr>
              <a:t>지역 </a:t>
            </a:r>
            <a:r>
              <a:rPr lang="en-US" altLang="ko-KR" sz="1000" dirty="0" smtClean="0">
                <a:solidFill>
                  <a:srgbClr val="0070C0"/>
                </a:solidFill>
              </a:rPr>
              <a:t>: </a:t>
            </a:r>
            <a:r>
              <a:rPr lang="ko-KR" altLang="en-US" sz="1000" dirty="0" smtClean="0">
                <a:solidFill>
                  <a:srgbClr val="0070C0"/>
                </a:solidFill>
              </a:rPr>
              <a:t>경기도 안양시</a:t>
            </a:r>
            <a:endParaRPr lang="en-US" altLang="ko-KR" sz="1000" dirty="0" smtClean="0">
              <a:solidFill>
                <a:srgbClr val="0070C0"/>
              </a:solidFill>
            </a:endParaRPr>
          </a:p>
          <a:p>
            <a:r>
              <a:rPr lang="ko-KR" altLang="en-US" sz="1000" dirty="0" smtClean="0">
                <a:solidFill>
                  <a:srgbClr val="0070C0"/>
                </a:solidFill>
              </a:rPr>
              <a:t>업종 </a:t>
            </a:r>
            <a:r>
              <a:rPr lang="en-US" altLang="ko-KR" sz="1000" dirty="0" smtClean="0">
                <a:solidFill>
                  <a:srgbClr val="0070C0"/>
                </a:solidFill>
              </a:rPr>
              <a:t>: </a:t>
            </a:r>
            <a:r>
              <a:rPr lang="ko-KR" altLang="en-US" sz="1000" dirty="0" smtClean="0">
                <a:solidFill>
                  <a:srgbClr val="0070C0"/>
                </a:solidFill>
              </a:rPr>
              <a:t>화장품 제조기업</a:t>
            </a:r>
            <a:endParaRPr lang="en-US" altLang="ko-KR" sz="1000" dirty="0" smtClean="0">
              <a:solidFill>
                <a:srgbClr val="0070C0"/>
              </a:solidFill>
            </a:endParaRPr>
          </a:p>
          <a:p>
            <a:r>
              <a:rPr lang="ko-KR" altLang="en-US" sz="1000" dirty="0" err="1" smtClean="0">
                <a:solidFill>
                  <a:srgbClr val="0070C0"/>
                </a:solidFill>
              </a:rPr>
              <a:t>업주명</a:t>
            </a:r>
            <a:r>
              <a:rPr lang="ko-KR" altLang="en-US" sz="1000" dirty="0" smtClean="0">
                <a:solidFill>
                  <a:srgbClr val="0070C0"/>
                </a:solidFill>
              </a:rPr>
              <a:t> </a:t>
            </a:r>
            <a:r>
              <a:rPr lang="en-US" altLang="ko-KR" sz="1000" dirty="0" smtClean="0">
                <a:solidFill>
                  <a:srgbClr val="0070C0"/>
                </a:solidFill>
              </a:rPr>
              <a:t>: </a:t>
            </a:r>
            <a:r>
              <a:rPr lang="ko-KR" altLang="en-US" sz="1000" dirty="0">
                <a:solidFill>
                  <a:srgbClr val="0070C0"/>
                </a:solidFill>
              </a:rPr>
              <a:t>김원모 이노진</a:t>
            </a:r>
            <a:r>
              <a:rPr lang="ko-KR" altLang="en-US" sz="1000" dirty="0" smtClean="0">
                <a:solidFill>
                  <a:srgbClr val="0070C0"/>
                </a:solidFill>
              </a:rPr>
              <a:t> </a:t>
            </a:r>
            <a:r>
              <a:rPr lang="en-US" altLang="ko-KR" sz="1000" dirty="0" smtClean="0">
                <a:solidFill>
                  <a:srgbClr val="0070C0"/>
                </a:solidFill>
              </a:rPr>
              <a:t>(</a:t>
            </a:r>
            <a:r>
              <a:rPr lang="ko-KR" altLang="en-US" sz="1000" dirty="0">
                <a:solidFill>
                  <a:srgbClr val="0070C0"/>
                </a:solidFill>
              </a:rPr>
              <a:t>생산</a:t>
            </a:r>
            <a:r>
              <a:rPr lang="en-US" altLang="ko-KR" sz="1000" dirty="0">
                <a:solidFill>
                  <a:srgbClr val="0070C0"/>
                </a:solidFill>
              </a:rPr>
              <a:t>·</a:t>
            </a:r>
            <a:r>
              <a:rPr lang="ko-KR" altLang="en-US" sz="1000" dirty="0" smtClean="0">
                <a:solidFill>
                  <a:srgbClr val="0070C0"/>
                </a:solidFill>
              </a:rPr>
              <a:t>물류 팀 이사</a:t>
            </a:r>
            <a:r>
              <a:rPr lang="en-US" altLang="ko-KR" sz="1000" dirty="0" smtClean="0">
                <a:solidFill>
                  <a:srgbClr val="0070C0"/>
                </a:solidFill>
              </a:rPr>
              <a:t>)</a:t>
            </a:r>
          </a:p>
          <a:p>
            <a:r>
              <a:rPr lang="ko-KR" altLang="en-US" sz="1000" dirty="0" smtClean="0">
                <a:solidFill>
                  <a:srgbClr val="0070C0"/>
                </a:solidFill>
              </a:rPr>
              <a:t>사업공간 </a:t>
            </a:r>
            <a:r>
              <a:rPr lang="en-US" altLang="ko-KR" sz="1000" dirty="0" smtClean="0">
                <a:solidFill>
                  <a:srgbClr val="0070C0"/>
                </a:solidFill>
              </a:rPr>
              <a:t>: 30</a:t>
            </a:r>
            <a:r>
              <a:rPr lang="ko-KR" altLang="en-US" sz="1000" dirty="0">
                <a:solidFill>
                  <a:srgbClr val="0070C0"/>
                </a:solidFill>
              </a:rPr>
              <a:t>여 평</a:t>
            </a:r>
            <a:r>
              <a:rPr lang="en-US" altLang="ko-KR" sz="1000" dirty="0">
                <a:solidFill>
                  <a:srgbClr val="0070C0"/>
                </a:solidFill>
              </a:rPr>
              <a:t>(</a:t>
            </a:r>
            <a:r>
              <a:rPr lang="ko-KR" altLang="en-US" sz="1000" dirty="0">
                <a:solidFill>
                  <a:srgbClr val="0070C0"/>
                </a:solidFill>
              </a:rPr>
              <a:t>약 </a:t>
            </a:r>
            <a:r>
              <a:rPr lang="en-US" altLang="ko-KR" sz="1000" dirty="0">
                <a:solidFill>
                  <a:srgbClr val="0070C0"/>
                </a:solidFill>
              </a:rPr>
              <a:t>99.17㎡</a:t>
            </a:r>
            <a:r>
              <a:rPr lang="en-US" altLang="ko-KR" sz="1000" dirty="0" smtClean="0">
                <a:solidFill>
                  <a:srgbClr val="0070C0"/>
                </a:solidFill>
              </a:rPr>
              <a:t>), </a:t>
            </a:r>
            <a:r>
              <a:rPr lang="ko-KR" altLang="en-US" sz="1000" dirty="0" smtClean="0">
                <a:solidFill>
                  <a:srgbClr val="0070C0"/>
                </a:solidFill>
              </a:rPr>
              <a:t>자체 물류창고</a:t>
            </a:r>
            <a:endParaRPr lang="en-US" altLang="ko-KR" sz="1000" dirty="0" smtClean="0">
              <a:solidFill>
                <a:srgbClr val="0070C0"/>
              </a:solidFill>
            </a:endParaRPr>
          </a:p>
          <a:p>
            <a:r>
              <a:rPr lang="ko-KR" altLang="en-US" sz="1000" dirty="0" smtClean="0">
                <a:solidFill>
                  <a:srgbClr val="0070C0"/>
                </a:solidFill>
              </a:rPr>
              <a:t>유통량 </a:t>
            </a:r>
            <a:r>
              <a:rPr lang="en-US" altLang="ko-KR" sz="1000" dirty="0" smtClean="0">
                <a:solidFill>
                  <a:srgbClr val="0070C0"/>
                </a:solidFill>
              </a:rPr>
              <a:t>: </a:t>
            </a:r>
            <a:r>
              <a:rPr lang="ko-KR" altLang="en-US" sz="1000" dirty="0" smtClean="0">
                <a:solidFill>
                  <a:srgbClr val="0070C0"/>
                </a:solidFill>
              </a:rPr>
              <a:t>하루 </a:t>
            </a:r>
            <a:r>
              <a:rPr lang="ko-KR" altLang="en-US" sz="1000" dirty="0">
                <a:solidFill>
                  <a:srgbClr val="0070C0"/>
                </a:solidFill>
              </a:rPr>
              <a:t>평균 </a:t>
            </a:r>
            <a:r>
              <a:rPr lang="en-US" altLang="ko-KR" sz="1000" dirty="0">
                <a:solidFill>
                  <a:srgbClr val="0070C0"/>
                </a:solidFill>
              </a:rPr>
              <a:t>250</a:t>
            </a:r>
            <a:r>
              <a:rPr lang="ko-KR" altLang="en-US" sz="1000" dirty="0" smtClean="0">
                <a:solidFill>
                  <a:srgbClr val="0070C0"/>
                </a:solidFill>
              </a:rPr>
              <a:t>건</a:t>
            </a:r>
            <a:endParaRPr lang="en-US" altLang="ko-KR" sz="1000" dirty="0" smtClean="0">
              <a:solidFill>
                <a:srgbClr val="0070C0"/>
              </a:solidFill>
            </a:endParaRPr>
          </a:p>
          <a:p>
            <a:endParaRPr lang="en-US" altLang="ko-KR" sz="1000" dirty="0"/>
          </a:p>
          <a:p>
            <a:r>
              <a:rPr lang="ko-KR" altLang="en-US" sz="1000" dirty="0" err="1" smtClean="0">
                <a:solidFill>
                  <a:schemeClr val="accent6">
                    <a:lumMod val="50000"/>
                  </a:schemeClr>
                </a:solidFill>
              </a:rPr>
              <a:t>아웃소싱</a:t>
            </a:r>
            <a:r>
              <a:rPr lang="ko-KR" altLang="en-US" sz="1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ko-KR" sz="1000" dirty="0" smtClean="0">
                <a:solidFill>
                  <a:schemeClr val="accent6">
                    <a:lumMod val="50000"/>
                  </a:schemeClr>
                </a:solidFill>
              </a:rPr>
              <a:t>: </a:t>
            </a:r>
            <a:r>
              <a:rPr lang="ko-KR" altLang="en-US" sz="1000" dirty="0" smtClean="0">
                <a:solidFill>
                  <a:schemeClr val="accent6">
                    <a:lumMod val="50000"/>
                  </a:schemeClr>
                </a:solidFill>
              </a:rPr>
              <a:t>물류창고</a:t>
            </a:r>
            <a:endParaRPr lang="en-US" altLang="ko-KR" sz="10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ko-KR" altLang="en-US" sz="1000" dirty="0" smtClean="0">
                <a:solidFill>
                  <a:schemeClr val="accent6">
                    <a:lumMod val="50000"/>
                  </a:schemeClr>
                </a:solidFill>
              </a:rPr>
              <a:t>지역 </a:t>
            </a:r>
            <a:r>
              <a:rPr lang="en-US" altLang="ko-KR" sz="1000" dirty="0" smtClean="0">
                <a:solidFill>
                  <a:schemeClr val="accent6">
                    <a:lumMod val="50000"/>
                  </a:schemeClr>
                </a:solidFill>
              </a:rPr>
              <a:t>: </a:t>
            </a:r>
            <a:r>
              <a:rPr lang="ko-KR" altLang="en-US" sz="1000" dirty="0" smtClean="0">
                <a:solidFill>
                  <a:schemeClr val="accent6">
                    <a:lumMod val="50000"/>
                  </a:schemeClr>
                </a:solidFill>
              </a:rPr>
              <a:t>경기도</a:t>
            </a:r>
            <a:endParaRPr lang="en-US" altLang="ko-KR" sz="10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ko-KR" altLang="en-US" sz="1000" dirty="0" smtClean="0">
                <a:solidFill>
                  <a:schemeClr val="accent6">
                    <a:lumMod val="50000"/>
                  </a:schemeClr>
                </a:solidFill>
              </a:rPr>
              <a:t>조건 </a:t>
            </a:r>
            <a:r>
              <a:rPr lang="en-US" altLang="ko-KR" sz="1000" dirty="0" smtClean="0">
                <a:solidFill>
                  <a:schemeClr val="accent6">
                    <a:lumMod val="50000"/>
                  </a:schemeClr>
                </a:solidFill>
              </a:rPr>
              <a:t>: </a:t>
            </a:r>
            <a:r>
              <a:rPr lang="ko-KR" altLang="en-US" sz="1000" dirty="0" smtClean="0">
                <a:solidFill>
                  <a:schemeClr val="accent6">
                    <a:lumMod val="50000"/>
                  </a:schemeClr>
                </a:solidFill>
              </a:rPr>
              <a:t>소량의 </a:t>
            </a:r>
            <a:r>
              <a:rPr lang="ko-KR" altLang="en-US" sz="1000" dirty="0">
                <a:solidFill>
                  <a:schemeClr val="accent6">
                    <a:lumMod val="50000"/>
                  </a:schemeClr>
                </a:solidFill>
              </a:rPr>
              <a:t>화물을 </a:t>
            </a:r>
            <a:r>
              <a:rPr lang="ko-KR" altLang="en-US" sz="1000" dirty="0" smtClean="0">
                <a:solidFill>
                  <a:schemeClr val="accent6">
                    <a:lumMod val="50000"/>
                  </a:schemeClr>
                </a:solidFill>
              </a:rPr>
              <a:t>위탁</a:t>
            </a:r>
            <a:endParaRPr lang="en-US" altLang="ko-KR" sz="10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10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ko-KR" altLang="en-US" sz="1000" dirty="0" smtClean="0">
                <a:solidFill>
                  <a:schemeClr val="accent6">
                    <a:lumMod val="50000"/>
                  </a:schemeClr>
                </a:solidFill>
              </a:rPr>
              <a:t>업체 </a:t>
            </a:r>
            <a:r>
              <a:rPr lang="en-US" altLang="ko-KR" sz="1000" dirty="0" smtClean="0">
                <a:solidFill>
                  <a:schemeClr val="accent6">
                    <a:lumMod val="50000"/>
                  </a:schemeClr>
                </a:solidFill>
              </a:rPr>
              <a:t>1 : “</a:t>
            </a:r>
            <a:r>
              <a:rPr lang="ko-KR" altLang="en-US" sz="1000" dirty="0" err="1" smtClean="0">
                <a:solidFill>
                  <a:schemeClr val="accent6">
                    <a:lumMod val="50000"/>
                  </a:schemeClr>
                </a:solidFill>
              </a:rPr>
              <a:t>마이창고</a:t>
            </a:r>
            <a:r>
              <a:rPr lang="en-US" altLang="ko-KR" sz="1000" dirty="0" smtClean="0">
                <a:solidFill>
                  <a:schemeClr val="accent6">
                    <a:lumMod val="50000"/>
                  </a:schemeClr>
                </a:solidFill>
              </a:rPr>
              <a:t>” </a:t>
            </a:r>
            <a:r>
              <a:rPr lang="ko-KR" altLang="en-US" sz="1000" dirty="0" smtClean="0">
                <a:solidFill>
                  <a:schemeClr val="accent6">
                    <a:lumMod val="50000"/>
                  </a:schemeClr>
                </a:solidFill>
              </a:rPr>
              <a:t>물류벤처 </a:t>
            </a:r>
            <a:r>
              <a:rPr lang="ko-KR" altLang="en-US" sz="1000" dirty="0" err="1">
                <a:solidFill>
                  <a:schemeClr val="accent6">
                    <a:lumMod val="50000"/>
                  </a:schemeClr>
                </a:solidFill>
              </a:rPr>
              <a:t>마이창고</a:t>
            </a:r>
            <a:r>
              <a:rPr lang="en-US" altLang="ko-KR" sz="1000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ko-KR" altLang="en-US" sz="1000" dirty="0">
                <a:solidFill>
                  <a:schemeClr val="accent6">
                    <a:lumMod val="50000"/>
                  </a:schemeClr>
                </a:solidFill>
              </a:rPr>
              <a:t>대표 손민재</a:t>
            </a:r>
            <a:r>
              <a:rPr lang="en-US" altLang="ko-KR" sz="1000" dirty="0">
                <a:solidFill>
                  <a:schemeClr val="accent6">
                    <a:lumMod val="50000"/>
                  </a:schemeClr>
                </a:solidFill>
              </a:rPr>
              <a:t>·</a:t>
            </a:r>
            <a:r>
              <a:rPr lang="ko-KR" altLang="en-US" sz="1000" dirty="0">
                <a:solidFill>
                  <a:schemeClr val="accent6">
                    <a:lumMod val="50000"/>
                  </a:schemeClr>
                </a:solidFill>
              </a:rPr>
              <a:t>사진</a:t>
            </a:r>
            <a:r>
              <a:rPr lang="en-US" altLang="ko-KR" sz="10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r>
              <a:rPr lang="ko-KR" altLang="en-US" sz="1000" dirty="0" smtClean="0">
                <a:solidFill>
                  <a:schemeClr val="accent6">
                    <a:lumMod val="50000"/>
                  </a:schemeClr>
                </a:solidFill>
              </a:rPr>
              <a:t>특징 </a:t>
            </a:r>
            <a:r>
              <a:rPr lang="en-US" altLang="ko-KR" sz="1000" dirty="0" smtClean="0">
                <a:solidFill>
                  <a:schemeClr val="accent6">
                    <a:lumMod val="50000"/>
                  </a:schemeClr>
                </a:solidFill>
              </a:rPr>
              <a:t>:</a:t>
            </a:r>
          </a:p>
          <a:p>
            <a:r>
              <a:rPr lang="en-US" altLang="ko-KR" sz="1000" dirty="0" smtClean="0">
                <a:solidFill>
                  <a:schemeClr val="accent6">
                    <a:lumMod val="50000"/>
                  </a:schemeClr>
                </a:solidFill>
              </a:rPr>
              <a:t>1)</a:t>
            </a:r>
            <a:r>
              <a:rPr lang="ko-KR" altLang="en-US" sz="1000" dirty="0" smtClean="0">
                <a:solidFill>
                  <a:schemeClr val="accent6">
                    <a:lumMod val="50000"/>
                  </a:schemeClr>
                </a:solidFill>
              </a:rPr>
              <a:t> 창고관리 </a:t>
            </a:r>
            <a:r>
              <a:rPr lang="ko-KR" altLang="en-US" sz="1000" dirty="0">
                <a:solidFill>
                  <a:schemeClr val="accent6">
                    <a:lumMod val="50000"/>
                  </a:schemeClr>
                </a:solidFill>
              </a:rPr>
              <a:t>시스템</a:t>
            </a:r>
            <a:r>
              <a:rPr lang="en-US" altLang="ko-KR" sz="1000" dirty="0">
                <a:solidFill>
                  <a:schemeClr val="accent6">
                    <a:lumMod val="50000"/>
                  </a:schemeClr>
                </a:solidFill>
              </a:rPr>
              <a:t>(WMS</a:t>
            </a:r>
            <a:r>
              <a:rPr lang="en-US" altLang="ko-KR" sz="10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r>
              <a:rPr lang="en-US" altLang="ko-KR" sz="1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ko-KR" sz="1000" dirty="0" smtClean="0">
                <a:solidFill>
                  <a:schemeClr val="accent6">
                    <a:lumMod val="50000"/>
                  </a:schemeClr>
                </a:solidFill>
              </a:rPr>
              <a:t>  -. </a:t>
            </a:r>
            <a:r>
              <a:rPr lang="ko-KR" altLang="en-US" sz="1000" dirty="0" smtClean="0">
                <a:solidFill>
                  <a:schemeClr val="accent6">
                    <a:lumMod val="50000"/>
                  </a:schemeClr>
                </a:solidFill>
              </a:rPr>
              <a:t>박스 </a:t>
            </a:r>
            <a:r>
              <a:rPr lang="en-US" altLang="ko-KR" sz="1000" dirty="0">
                <a:solidFill>
                  <a:schemeClr val="accent6">
                    <a:lumMod val="50000"/>
                  </a:schemeClr>
                </a:solidFill>
              </a:rPr>
              <a:t>1</a:t>
            </a:r>
            <a:r>
              <a:rPr lang="ko-KR" altLang="en-US" sz="1000" dirty="0">
                <a:solidFill>
                  <a:schemeClr val="accent6">
                    <a:lumMod val="50000"/>
                  </a:schemeClr>
                </a:solidFill>
              </a:rPr>
              <a:t>개 안에 여러 종류의 상품이 섞인 </a:t>
            </a:r>
            <a:r>
              <a:rPr lang="en-US" altLang="ko-KR" sz="1000" dirty="0">
                <a:solidFill>
                  <a:schemeClr val="accent6">
                    <a:lumMod val="50000"/>
                  </a:schemeClr>
                </a:solidFill>
              </a:rPr>
              <a:t>'</a:t>
            </a:r>
            <a:r>
              <a:rPr lang="ko-KR" altLang="en-US" sz="1000" dirty="0" err="1">
                <a:solidFill>
                  <a:schemeClr val="accent6">
                    <a:lumMod val="50000"/>
                  </a:schemeClr>
                </a:solidFill>
              </a:rPr>
              <a:t>합포장</a:t>
            </a:r>
            <a:r>
              <a:rPr lang="en-US" altLang="ko-KR" sz="1000" dirty="0">
                <a:solidFill>
                  <a:schemeClr val="accent6">
                    <a:lumMod val="50000"/>
                  </a:schemeClr>
                </a:solidFill>
              </a:rPr>
              <a:t>'</a:t>
            </a:r>
            <a:r>
              <a:rPr lang="ko-KR" altLang="en-US" sz="1000" dirty="0">
                <a:solidFill>
                  <a:schemeClr val="accent6">
                    <a:lumMod val="50000"/>
                  </a:schemeClr>
                </a:solidFill>
              </a:rPr>
              <a:t>까지도 </a:t>
            </a:r>
            <a:r>
              <a:rPr lang="en-US" altLang="ko-KR" sz="1000" dirty="0">
                <a:solidFill>
                  <a:schemeClr val="accent6">
                    <a:lumMod val="50000"/>
                  </a:schemeClr>
                </a:solidFill>
              </a:rPr>
              <a:t>2~5</a:t>
            </a:r>
            <a:r>
              <a:rPr lang="ko-KR" altLang="en-US" sz="1000" dirty="0">
                <a:solidFill>
                  <a:schemeClr val="accent6">
                    <a:lumMod val="50000"/>
                  </a:schemeClr>
                </a:solidFill>
              </a:rPr>
              <a:t>종</a:t>
            </a:r>
            <a:r>
              <a:rPr lang="en-US" altLang="ko-KR" sz="1000" dirty="0">
                <a:solidFill>
                  <a:schemeClr val="accent6">
                    <a:lumMod val="50000"/>
                  </a:schemeClr>
                </a:solidFill>
              </a:rPr>
              <a:t>, 6~10</a:t>
            </a:r>
            <a:r>
              <a:rPr lang="ko-KR" altLang="en-US" sz="1000" dirty="0">
                <a:solidFill>
                  <a:schemeClr val="accent6">
                    <a:lumMod val="50000"/>
                  </a:schemeClr>
                </a:solidFill>
              </a:rPr>
              <a:t>종 등 </a:t>
            </a:r>
            <a:endParaRPr lang="en-US" altLang="ko-KR" sz="10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ko-KR" sz="1000" dirty="0" smtClean="0">
                <a:solidFill>
                  <a:schemeClr val="accent6">
                    <a:lumMod val="50000"/>
                  </a:schemeClr>
                </a:solidFill>
              </a:rPr>
              <a:t>     </a:t>
            </a:r>
            <a:r>
              <a:rPr lang="ko-KR" altLang="en-US" sz="1000" dirty="0" smtClean="0">
                <a:solidFill>
                  <a:schemeClr val="accent6">
                    <a:lumMod val="50000"/>
                  </a:schemeClr>
                </a:solidFill>
              </a:rPr>
              <a:t>단위 </a:t>
            </a:r>
            <a:r>
              <a:rPr lang="ko-KR" altLang="en-US" sz="1000" dirty="0">
                <a:solidFill>
                  <a:schemeClr val="accent6">
                    <a:lumMod val="50000"/>
                  </a:schemeClr>
                </a:solidFill>
              </a:rPr>
              <a:t>구간별로 </a:t>
            </a:r>
            <a:r>
              <a:rPr lang="en-US" altLang="ko-KR" sz="1000" dirty="0">
                <a:solidFill>
                  <a:schemeClr val="accent6">
                    <a:lumMod val="50000"/>
                  </a:schemeClr>
                </a:solidFill>
              </a:rPr>
              <a:t>100</a:t>
            </a:r>
            <a:r>
              <a:rPr lang="ko-KR" altLang="en-US" sz="1000" dirty="0">
                <a:solidFill>
                  <a:schemeClr val="accent6">
                    <a:lumMod val="50000"/>
                  </a:schemeClr>
                </a:solidFill>
              </a:rPr>
              <a:t>원</a:t>
            </a:r>
            <a:r>
              <a:rPr lang="en-US" altLang="ko-KR" sz="1000" dirty="0">
                <a:solidFill>
                  <a:schemeClr val="accent6">
                    <a:lumMod val="50000"/>
                  </a:schemeClr>
                </a:solidFill>
              </a:rPr>
              <a:t>, 400</a:t>
            </a:r>
            <a:r>
              <a:rPr lang="ko-KR" altLang="en-US" sz="1000" dirty="0">
                <a:solidFill>
                  <a:schemeClr val="accent6">
                    <a:lumMod val="50000"/>
                  </a:schemeClr>
                </a:solidFill>
              </a:rPr>
              <a:t>원 등의 원가를 </a:t>
            </a:r>
            <a:r>
              <a:rPr lang="ko-KR" altLang="en-US" sz="1000" dirty="0" smtClean="0">
                <a:solidFill>
                  <a:schemeClr val="accent6">
                    <a:lumMod val="50000"/>
                  </a:schemeClr>
                </a:solidFill>
              </a:rPr>
              <a:t>산정</a:t>
            </a:r>
            <a:endParaRPr lang="en-US" altLang="ko-KR" sz="10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000" dirty="0" smtClean="0">
                <a:solidFill>
                  <a:schemeClr val="accent6">
                    <a:lumMod val="50000"/>
                  </a:schemeClr>
                </a:solidFill>
              </a:rPr>
              <a:t>2) </a:t>
            </a:r>
            <a:r>
              <a:rPr lang="ko-KR" altLang="en-US" sz="1000" dirty="0">
                <a:solidFill>
                  <a:schemeClr val="accent6">
                    <a:lumMod val="50000"/>
                  </a:schemeClr>
                </a:solidFill>
              </a:rPr>
              <a:t>택배 포장에서 재고 관리까지 단번에 해결</a:t>
            </a:r>
            <a:endParaRPr lang="en-US" altLang="ko-KR" sz="10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10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ko-KR" altLang="en-US" sz="1000" dirty="0" smtClean="0">
                <a:solidFill>
                  <a:schemeClr val="accent6">
                    <a:lumMod val="50000"/>
                  </a:schemeClr>
                </a:solidFill>
              </a:rPr>
              <a:t>서비스 </a:t>
            </a:r>
            <a:r>
              <a:rPr lang="en-US" altLang="ko-KR" sz="1000" dirty="0" smtClean="0">
                <a:solidFill>
                  <a:schemeClr val="accent6">
                    <a:lumMod val="50000"/>
                  </a:schemeClr>
                </a:solidFill>
              </a:rPr>
              <a:t>: </a:t>
            </a:r>
          </a:p>
          <a:p>
            <a:r>
              <a:rPr lang="en-US" altLang="ko-KR" sz="1000" dirty="0" smtClean="0">
                <a:solidFill>
                  <a:schemeClr val="accent6">
                    <a:lumMod val="50000"/>
                  </a:schemeClr>
                </a:solidFill>
              </a:rPr>
              <a:t>1) </a:t>
            </a:r>
            <a:r>
              <a:rPr lang="ko-KR" altLang="en-US" sz="1000" dirty="0" err="1" smtClean="0">
                <a:solidFill>
                  <a:schemeClr val="accent6">
                    <a:lumMod val="50000"/>
                  </a:schemeClr>
                </a:solidFill>
              </a:rPr>
              <a:t>소호몰</a:t>
            </a:r>
            <a:r>
              <a:rPr lang="en-US" altLang="ko-KR" sz="1000" dirty="0">
                <a:solidFill>
                  <a:schemeClr val="accent6">
                    <a:lumMod val="50000"/>
                  </a:schemeClr>
                </a:solidFill>
              </a:rPr>
              <a:t>(SOHO</a:t>
            </a:r>
            <a:r>
              <a:rPr lang="en-US" altLang="ko-KR" sz="1000" dirty="0" smtClean="0">
                <a:solidFill>
                  <a:schemeClr val="accent6">
                    <a:lumMod val="50000"/>
                  </a:schemeClr>
                </a:solidFill>
              </a:rPr>
              <a:t>) </a:t>
            </a:r>
            <a:r>
              <a:rPr lang="ko-KR" altLang="en-US" sz="1000" dirty="0" smtClean="0">
                <a:solidFill>
                  <a:schemeClr val="accent6">
                    <a:lumMod val="50000"/>
                  </a:schemeClr>
                </a:solidFill>
              </a:rPr>
              <a:t>로 </a:t>
            </a:r>
            <a:r>
              <a:rPr lang="ko-KR" altLang="en-US" sz="1000" dirty="0">
                <a:solidFill>
                  <a:schemeClr val="accent6">
                    <a:lumMod val="50000"/>
                  </a:schemeClr>
                </a:solidFill>
              </a:rPr>
              <a:t>불리는 중소 온라인 유통사업자를 위해 </a:t>
            </a:r>
            <a:r>
              <a:rPr lang="ko-KR" altLang="en-US" sz="1000" dirty="0" smtClean="0">
                <a:solidFill>
                  <a:schemeClr val="accent6">
                    <a:lumMod val="50000"/>
                  </a:schemeClr>
                </a:solidFill>
              </a:rPr>
              <a:t>물류를 </a:t>
            </a:r>
            <a:r>
              <a:rPr lang="ko-KR" altLang="en-US" sz="1000" dirty="0">
                <a:solidFill>
                  <a:schemeClr val="accent6">
                    <a:lumMod val="50000"/>
                  </a:schemeClr>
                </a:solidFill>
              </a:rPr>
              <a:t>대행해주는 </a:t>
            </a:r>
            <a:r>
              <a:rPr lang="ko-KR" altLang="en-US" sz="1000" dirty="0" smtClean="0">
                <a:solidFill>
                  <a:schemeClr val="accent6">
                    <a:lumMod val="50000"/>
                  </a:schemeClr>
                </a:solidFill>
              </a:rPr>
              <a:t>서비스</a:t>
            </a:r>
            <a:endParaRPr lang="en-US" altLang="ko-KR" sz="10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000" dirty="0" smtClean="0">
                <a:solidFill>
                  <a:schemeClr val="accent6">
                    <a:lumMod val="50000"/>
                  </a:schemeClr>
                </a:solidFill>
              </a:rPr>
              <a:t>2) </a:t>
            </a:r>
            <a:r>
              <a:rPr lang="ko-KR" altLang="en-US" sz="1000" dirty="0" err="1" smtClean="0">
                <a:solidFill>
                  <a:schemeClr val="accent6">
                    <a:lumMod val="50000"/>
                  </a:schemeClr>
                </a:solidFill>
              </a:rPr>
              <a:t>소호몰과</a:t>
            </a:r>
            <a:r>
              <a:rPr lang="ko-KR" altLang="en-US" sz="1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ko-KR" altLang="en-US" sz="1000" dirty="0">
                <a:solidFill>
                  <a:schemeClr val="accent6">
                    <a:lumMod val="50000"/>
                  </a:schemeClr>
                </a:solidFill>
              </a:rPr>
              <a:t>기존의 물류창고를 연결시키는 </a:t>
            </a:r>
            <a:r>
              <a:rPr lang="ko-KR" altLang="en-US" sz="1000" dirty="0" err="1">
                <a:solidFill>
                  <a:schemeClr val="accent6">
                    <a:lumMod val="50000"/>
                  </a:schemeClr>
                </a:solidFill>
              </a:rPr>
              <a:t>클라우드</a:t>
            </a:r>
            <a:r>
              <a:rPr lang="ko-KR" altLang="en-US" sz="1000" dirty="0">
                <a:solidFill>
                  <a:schemeClr val="accent6">
                    <a:lumMod val="50000"/>
                  </a:schemeClr>
                </a:solidFill>
              </a:rPr>
              <a:t> 플랫폼 </a:t>
            </a:r>
            <a:r>
              <a:rPr lang="ko-KR" altLang="en-US" sz="1000" dirty="0" smtClean="0">
                <a:solidFill>
                  <a:schemeClr val="accent6">
                    <a:lumMod val="50000"/>
                  </a:schemeClr>
                </a:solidFill>
              </a:rPr>
              <a:t>서비스</a:t>
            </a:r>
            <a:r>
              <a:rPr lang="ko-KR" altLang="en-US" sz="1000" dirty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ko-KR" altLang="en-US" sz="10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altLang="ko-KR" sz="1000" dirty="0" smtClean="0">
                <a:solidFill>
                  <a:schemeClr val="accent6">
                    <a:lumMod val="50000"/>
                  </a:schemeClr>
                </a:solidFill>
              </a:rPr>
              <a:t>3) 1</a:t>
            </a:r>
            <a:r>
              <a:rPr lang="ko-KR" altLang="en-US" sz="1000" dirty="0">
                <a:solidFill>
                  <a:schemeClr val="accent6">
                    <a:lumMod val="50000"/>
                  </a:schemeClr>
                </a:solidFill>
              </a:rPr>
              <a:t>인 사업자가 많은 </a:t>
            </a:r>
            <a:r>
              <a:rPr lang="ko-KR" altLang="en-US" sz="1000" dirty="0" err="1">
                <a:solidFill>
                  <a:schemeClr val="accent6">
                    <a:lumMod val="50000"/>
                  </a:schemeClr>
                </a:solidFill>
              </a:rPr>
              <a:t>소호몰이</a:t>
            </a:r>
            <a:r>
              <a:rPr lang="ko-KR" altLang="en-US" sz="1000" dirty="0">
                <a:solidFill>
                  <a:schemeClr val="accent6">
                    <a:lumMod val="50000"/>
                  </a:schemeClr>
                </a:solidFill>
              </a:rPr>
              <a:t> 부담을 느끼는 상품 포장과 보관 </a:t>
            </a:r>
            <a:r>
              <a:rPr lang="ko-KR" altLang="en-US" sz="1000" dirty="0" smtClean="0">
                <a:solidFill>
                  <a:schemeClr val="accent6">
                    <a:lumMod val="50000"/>
                  </a:schemeClr>
                </a:solidFill>
              </a:rPr>
              <a:t>업무 대행</a:t>
            </a:r>
            <a:endParaRPr lang="en-US" altLang="ko-KR" sz="10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10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ko-KR" altLang="en-US" sz="1000" dirty="0" smtClean="0">
                <a:solidFill>
                  <a:srgbClr val="FF3131"/>
                </a:solidFill>
              </a:rPr>
              <a:t>가격 </a:t>
            </a:r>
            <a:r>
              <a:rPr lang="en-US" altLang="ko-KR" sz="1000" dirty="0" smtClean="0">
                <a:solidFill>
                  <a:srgbClr val="FF3131"/>
                </a:solidFill>
              </a:rPr>
              <a:t>: </a:t>
            </a:r>
            <a:r>
              <a:rPr lang="ko-KR" altLang="en-US" sz="1000" dirty="0" smtClean="0">
                <a:solidFill>
                  <a:srgbClr val="FF3131"/>
                </a:solidFill>
              </a:rPr>
              <a:t>보관료 </a:t>
            </a:r>
            <a:r>
              <a:rPr lang="en-US" altLang="ko-KR" sz="1000" dirty="0" smtClean="0">
                <a:solidFill>
                  <a:srgbClr val="FF3131"/>
                </a:solidFill>
              </a:rPr>
              <a:t>- </a:t>
            </a:r>
            <a:r>
              <a:rPr lang="ko-KR" altLang="en-US" sz="1000" dirty="0" smtClean="0">
                <a:solidFill>
                  <a:srgbClr val="FF3131"/>
                </a:solidFill>
              </a:rPr>
              <a:t>박스 </a:t>
            </a:r>
            <a:r>
              <a:rPr lang="en-US" altLang="ko-KR" sz="1000" dirty="0">
                <a:solidFill>
                  <a:srgbClr val="FF3131"/>
                </a:solidFill>
              </a:rPr>
              <a:t>1</a:t>
            </a:r>
            <a:r>
              <a:rPr lang="ko-KR" altLang="en-US" sz="1000" dirty="0">
                <a:solidFill>
                  <a:srgbClr val="FF3131"/>
                </a:solidFill>
              </a:rPr>
              <a:t>개 단위로 </a:t>
            </a:r>
            <a:r>
              <a:rPr lang="en-US" altLang="ko-KR" sz="1000" dirty="0">
                <a:solidFill>
                  <a:srgbClr val="FF3131"/>
                </a:solidFill>
              </a:rPr>
              <a:t>990</a:t>
            </a:r>
            <a:r>
              <a:rPr lang="ko-KR" altLang="en-US" sz="1000" dirty="0" smtClean="0">
                <a:solidFill>
                  <a:srgbClr val="FF3131"/>
                </a:solidFill>
              </a:rPr>
              <a:t>원 </a:t>
            </a:r>
            <a:r>
              <a:rPr lang="en-US" altLang="ko-KR" sz="1000" dirty="0" smtClean="0">
                <a:solidFill>
                  <a:srgbClr val="FF3131"/>
                </a:solidFill>
              </a:rPr>
              <a:t>(</a:t>
            </a:r>
            <a:r>
              <a:rPr lang="ko-KR" altLang="en-US" sz="1000" dirty="0" smtClean="0">
                <a:solidFill>
                  <a:srgbClr val="FF3131"/>
                </a:solidFill>
              </a:rPr>
              <a:t>배송업무 </a:t>
            </a:r>
            <a:r>
              <a:rPr lang="en-US" altLang="ko-KR" sz="1000" dirty="0" smtClean="0">
                <a:solidFill>
                  <a:srgbClr val="FF3131"/>
                </a:solidFill>
              </a:rPr>
              <a:t>- </a:t>
            </a:r>
            <a:r>
              <a:rPr lang="ko-KR" altLang="en-US" sz="1000" dirty="0" smtClean="0">
                <a:solidFill>
                  <a:srgbClr val="FF3131"/>
                </a:solidFill>
              </a:rPr>
              <a:t>택배비용 </a:t>
            </a:r>
            <a:r>
              <a:rPr lang="en-US" altLang="ko-KR" sz="1000" dirty="0" smtClean="0">
                <a:solidFill>
                  <a:srgbClr val="FF3131"/>
                </a:solidFill>
              </a:rPr>
              <a:t>2,500</a:t>
            </a:r>
            <a:r>
              <a:rPr lang="ko-KR" altLang="en-US" sz="1000" dirty="0" smtClean="0">
                <a:solidFill>
                  <a:srgbClr val="FF3131"/>
                </a:solidFill>
              </a:rPr>
              <a:t>원 별도</a:t>
            </a:r>
            <a:r>
              <a:rPr lang="en-US" altLang="ko-KR" sz="1000" dirty="0" smtClean="0">
                <a:solidFill>
                  <a:srgbClr val="FF3131"/>
                </a:solidFill>
              </a:rPr>
              <a:t>)</a:t>
            </a:r>
          </a:p>
          <a:p>
            <a:endParaRPr lang="en-US" altLang="ko-KR" sz="10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ko-KR" altLang="en-US" sz="1000" dirty="0" smtClean="0">
                <a:solidFill>
                  <a:schemeClr val="accent6">
                    <a:lumMod val="50000"/>
                  </a:schemeClr>
                </a:solidFill>
              </a:rPr>
              <a:t>시스템 </a:t>
            </a:r>
            <a:r>
              <a:rPr lang="en-US" altLang="ko-KR" sz="1000" dirty="0" smtClean="0">
                <a:solidFill>
                  <a:schemeClr val="accent6">
                    <a:lumMod val="50000"/>
                  </a:schemeClr>
                </a:solidFill>
              </a:rPr>
              <a:t>: </a:t>
            </a:r>
            <a:r>
              <a:rPr lang="ko-KR" altLang="en-US" sz="1000" dirty="0" smtClean="0">
                <a:solidFill>
                  <a:schemeClr val="accent6">
                    <a:lumMod val="50000"/>
                  </a:schemeClr>
                </a:solidFill>
              </a:rPr>
              <a:t>창고관리 </a:t>
            </a:r>
            <a:r>
              <a:rPr lang="ko-KR" altLang="en-US" sz="1000" dirty="0">
                <a:solidFill>
                  <a:schemeClr val="accent6">
                    <a:lumMod val="50000"/>
                  </a:schemeClr>
                </a:solidFill>
              </a:rPr>
              <a:t>소프트웨어</a:t>
            </a:r>
            <a:r>
              <a:rPr lang="en-US" altLang="ko-KR" sz="1000" dirty="0">
                <a:solidFill>
                  <a:schemeClr val="accent6">
                    <a:lumMod val="50000"/>
                  </a:schemeClr>
                </a:solidFill>
              </a:rPr>
              <a:t>(SW) '</a:t>
            </a:r>
            <a:r>
              <a:rPr lang="ko-KR" altLang="en-US" sz="1000" dirty="0" err="1">
                <a:solidFill>
                  <a:schemeClr val="accent6">
                    <a:lumMod val="50000"/>
                  </a:schemeClr>
                </a:solidFill>
              </a:rPr>
              <a:t>마이창고</a:t>
            </a:r>
            <a:r>
              <a:rPr lang="ko-KR" altLang="en-US" sz="1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ko-KR" sz="1000" dirty="0" smtClean="0">
                <a:solidFill>
                  <a:schemeClr val="accent6">
                    <a:lumMod val="50000"/>
                  </a:schemeClr>
                </a:solidFill>
              </a:rPr>
              <a:t>1.0‘</a:t>
            </a:r>
          </a:p>
          <a:p>
            <a:r>
              <a:rPr lang="ko-KR" altLang="en-US" sz="1000" dirty="0" smtClean="0">
                <a:solidFill>
                  <a:schemeClr val="accent6">
                    <a:lumMod val="50000"/>
                  </a:schemeClr>
                </a:solidFill>
              </a:rPr>
              <a:t>서비스 시작 </a:t>
            </a:r>
            <a:r>
              <a:rPr lang="en-US" altLang="ko-KR" sz="1000" dirty="0" smtClean="0">
                <a:solidFill>
                  <a:schemeClr val="accent6">
                    <a:lumMod val="50000"/>
                  </a:schemeClr>
                </a:solidFill>
              </a:rPr>
              <a:t>: </a:t>
            </a:r>
            <a:r>
              <a:rPr lang="ko-KR" altLang="en-US" sz="1000" dirty="0" smtClean="0">
                <a:solidFill>
                  <a:schemeClr val="accent6">
                    <a:lumMod val="50000"/>
                  </a:schemeClr>
                </a:solidFill>
              </a:rPr>
              <a:t>지난해 </a:t>
            </a:r>
            <a:r>
              <a:rPr lang="en-US" altLang="ko-KR" sz="1000" dirty="0">
                <a:solidFill>
                  <a:schemeClr val="accent6">
                    <a:lumMod val="50000"/>
                  </a:schemeClr>
                </a:solidFill>
              </a:rPr>
              <a:t>12</a:t>
            </a:r>
            <a:r>
              <a:rPr lang="ko-KR" altLang="en-US" sz="1000" dirty="0">
                <a:solidFill>
                  <a:schemeClr val="accent6">
                    <a:lumMod val="50000"/>
                  </a:schemeClr>
                </a:solidFill>
              </a:rPr>
              <a:t>월 </a:t>
            </a:r>
            <a:r>
              <a:rPr lang="ko-KR" altLang="en-US" sz="1000" dirty="0" smtClean="0">
                <a:solidFill>
                  <a:schemeClr val="accent6">
                    <a:lumMod val="50000"/>
                  </a:schemeClr>
                </a:solidFill>
              </a:rPr>
              <a:t>중순</a:t>
            </a:r>
            <a:endParaRPr lang="en-US" altLang="ko-KR" sz="10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ko-KR" altLang="en-US" sz="1000" dirty="0" smtClean="0">
                <a:solidFill>
                  <a:schemeClr val="accent6">
                    <a:lumMod val="50000"/>
                  </a:schemeClr>
                </a:solidFill>
              </a:rPr>
              <a:t>데이터 처리 </a:t>
            </a:r>
            <a:r>
              <a:rPr lang="en-US" altLang="ko-KR" sz="1000" dirty="0" smtClean="0">
                <a:solidFill>
                  <a:schemeClr val="accent6">
                    <a:lumMod val="50000"/>
                  </a:schemeClr>
                </a:solidFill>
              </a:rPr>
              <a:t>: </a:t>
            </a:r>
            <a:r>
              <a:rPr lang="ko-KR" altLang="en-US" sz="1000" dirty="0" smtClean="0">
                <a:solidFill>
                  <a:schemeClr val="accent6">
                    <a:lumMod val="50000"/>
                  </a:schemeClr>
                </a:solidFill>
              </a:rPr>
              <a:t>지금까지 </a:t>
            </a:r>
            <a:r>
              <a:rPr lang="en-US" altLang="ko-KR" sz="1000" dirty="0" smtClean="0">
                <a:solidFill>
                  <a:schemeClr val="accent6">
                    <a:lumMod val="50000"/>
                  </a:schemeClr>
                </a:solidFill>
              </a:rPr>
              <a:t>5</a:t>
            </a:r>
            <a:r>
              <a:rPr lang="ko-KR" altLang="en-US" sz="1000" dirty="0">
                <a:solidFill>
                  <a:schemeClr val="accent6">
                    <a:lumMod val="50000"/>
                  </a:schemeClr>
                </a:solidFill>
              </a:rPr>
              <a:t>만개가 넘는 박스를 </a:t>
            </a:r>
            <a:r>
              <a:rPr lang="ko-KR" altLang="en-US" sz="1000" dirty="0" smtClean="0">
                <a:solidFill>
                  <a:schemeClr val="accent6">
                    <a:lumMod val="50000"/>
                  </a:schemeClr>
                </a:solidFill>
              </a:rPr>
              <a:t>처리</a:t>
            </a:r>
            <a:endParaRPr lang="en-US" altLang="ko-KR" sz="10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ko-KR" altLang="en-US" sz="1000" dirty="0" smtClean="0">
                <a:solidFill>
                  <a:schemeClr val="accent6">
                    <a:lumMod val="50000"/>
                  </a:schemeClr>
                </a:solidFill>
              </a:rPr>
              <a:t>거래처 현황 </a:t>
            </a:r>
            <a:r>
              <a:rPr lang="en-US" altLang="ko-KR" sz="1000" dirty="0" smtClean="0">
                <a:solidFill>
                  <a:schemeClr val="accent6">
                    <a:lumMod val="50000"/>
                  </a:schemeClr>
                </a:solidFill>
              </a:rPr>
              <a:t>: </a:t>
            </a:r>
            <a:r>
              <a:rPr lang="ko-KR" altLang="en-US" sz="1000" dirty="0" smtClean="0">
                <a:solidFill>
                  <a:schemeClr val="accent6">
                    <a:lumMod val="50000"/>
                  </a:schemeClr>
                </a:solidFill>
              </a:rPr>
              <a:t>상품은 </a:t>
            </a:r>
            <a:r>
              <a:rPr lang="en-US" altLang="ko-KR" sz="1000" dirty="0">
                <a:solidFill>
                  <a:schemeClr val="accent6">
                    <a:lumMod val="50000"/>
                  </a:schemeClr>
                </a:solidFill>
              </a:rPr>
              <a:t>22</a:t>
            </a:r>
            <a:r>
              <a:rPr lang="ko-KR" altLang="en-US" sz="1000" dirty="0">
                <a:solidFill>
                  <a:schemeClr val="accent6">
                    <a:lumMod val="50000"/>
                  </a:schemeClr>
                </a:solidFill>
              </a:rPr>
              <a:t>만개</a:t>
            </a:r>
            <a:r>
              <a:rPr lang="en-US" altLang="ko-KR" sz="10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accent6">
                    <a:lumMod val="50000"/>
                  </a:schemeClr>
                </a:solidFill>
              </a:rPr>
              <a:t>거래처는 </a:t>
            </a:r>
            <a:r>
              <a:rPr lang="en-US" altLang="ko-KR" sz="1000" dirty="0">
                <a:solidFill>
                  <a:schemeClr val="accent6">
                    <a:lumMod val="50000"/>
                  </a:schemeClr>
                </a:solidFill>
              </a:rPr>
              <a:t>27</a:t>
            </a:r>
            <a:r>
              <a:rPr lang="ko-KR" altLang="en-US" sz="1000" dirty="0" smtClean="0">
                <a:solidFill>
                  <a:schemeClr val="accent6">
                    <a:lumMod val="50000"/>
                  </a:schemeClr>
                </a:solidFill>
              </a:rPr>
              <a:t>곳</a:t>
            </a:r>
            <a:endParaRPr lang="en-US" altLang="ko-KR" sz="10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1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ko-KR" altLang="en-US" sz="1000" dirty="0" smtClean="0">
                <a:solidFill>
                  <a:schemeClr val="accent6">
                    <a:lumMod val="50000"/>
                  </a:schemeClr>
                </a:solidFill>
              </a:rPr>
              <a:t>목표 </a:t>
            </a:r>
            <a:r>
              <a:rPr lang="en-US" altLang="ko-KR" sz="1000" dirty="0" smtClean="0">
                <a:solidFill>
                  <a:schemeClr val="accent6">
                    <a:lumMod val="50000"/>
                  </a:schemeClr>
                </a:solidFill>
              </a:rPr>
              <a:t>: </a:t>
            </a:r>
            <a:r>
              <a:rPr lang="ko-KR" altLang="en-US" sz="1000" dirty="0" smtClean="0">
                <a:solidFill>
                  <a:schemeClr val="accent6">
                    <a:lumMod val="50000"/>
                  </a:schemeClr>
                </a:solidFill>
              </a:rPr>
              <a:t>올해 </a:t>
            </a:r>
            <a:r>
              <a:rPr lang="ko-KR" altLang="en-US" sz="1000" dirty="0">
                <a:solidFill>
                  <a:schemeClr val="accent6">
                    <a:lumMod val="50000"/>
                  </a:schemeClr>
                </a:solidFill>
              </a:rPr>
              <a:t>약 </a:t>
            </a:r>
            <a:r>
              <a:rPr lang="en-US" altLang="ko-KR" sz="1000" dirty="0">
                <a:solidFill>
                  <a:schemeClr val="accent6">
                    <a:lumMod val="50000"/>
                  </a:schemeClr>
                </a:solidFill>
              </a:rPr>
              <a:t>40</a:t>
            </a:r>
            <a:r>
              <a:rPr lang="ko-KR" altLang="en-US" sz="1000" dirty="0" smtClean="0">
                <a:solidFill>
                  <a:schemeClr val="accent6">
                    <a:lumMod val="50000"/>
                  </a:schemeClr>
                </a:solidFill>
              </a:rPr>
              <a:t>만개</a:t>
            </a:r>
            <a:r>
              <a:rPr lang="ko-KR" altLang="en-US" sz="1000" dirty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ko-KR" altLang="en-US" sz="10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ko-KR" altLang="en-US" sz="1000" dirty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ko-KR" altLang="en-US" sz="10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ko-KR" altLang="en-US" sz="1000" dirty="0" smtClean="0">
                <a:solidFill>
                  <a:schemeClr val="accent6">
                    <a:lumMod val="50000"/>
                  </a:schemeClr>
                </a:solidFill>
              </a:rPr>
              <a:t>실적 </a:t>
            </a:r>
            <a:r>
              <a:rPr lang="en-US" altLang="ko-KR" sz="1000" dirty="0" smtClean="0">
                <a:solidFill>
                  <a:schemeClr val="accent6">
                    <a:lumMod val="50000"/>
                  </a:schemeClr>
                </a:solidFill>
              </a:rPr>
              <a:t>: </a:t>
            </a:r>
          </a:p>
          <a:p>
            <a:r>
              <a:rPr lang="ko-KR" altLang="en-US" sz="1000" dirty="0" smtClean="0">
                <a:solidFill>
                  <a:schemeClr val="accent6">
                    <a:lumMod val="50000"/>
                  </a:schemeClr>
                </a:solidFill>
              </a:rPr>
              <a:t>현재 </a:t>
            </a:r>
            <a:r>
              <a:rPr lang="ko-KR" altLang="en-US" sz="1000" dirty="0">
                <a:solidFill>
                  <a:schemeClr val="accent6">
                    <a:lumMod val="50000"/>
                  </a:schemeClr>
                </a:solidFill>
              </a:rPr>
              <a:t>수도권 일대 창고 </a:t>
            </a:r>
            <a:r>
              <a:rPr lang="en-US" altLang="ko-KR" sz="1000" dirty="0">
                <a:solidFill>
                  <a:schemeClr val="accent6">
                    <a:lumMod val="50000"/>
                  </a:schemeClr>
                </a:solidFill>
              </a:rPr>
              <a:t>4~5</a:t>
            </a:r>
            <a:r>
              <a:rPr lang="ko-KR" altLang="en-US" sz="1000" dirty="0">
                <a:solidFill>
                  <a:schemeClr val="accent6">
                    <a:lumMod val="50000"/>
                  </a:schemeClr>
                </a:solidFill>
              </a:rPr>
              <a:t>곳과 계약을 맺고 월평균 </a:t>
            </a:r>
            <a:r>
              <a:rPr lang="en-US" altLang="ko-KR" sz="1000" dirty="0">
                <a:solidFill>
                  <a:schemeClr val="accent6">
                    <a:lumMod val="50000"/>
                  </a:schemeClr>
                </a:solidFill>
              </a:rPr>
              <a:t>2</a:t>
            </a:r>
            <a:r>
              <a:rPr lang="ko-KR" altLang="en-US" sz="1000" dirty="0">
                <a:solidFill>
                  <a:schemeClr val="accent6">
                    <a:lumMod val="50000"/>
                  </a:schemeClr>
                </a:solidFill>
              </a:rPr>
              <a:t>만개의 박스를 대행 </a:t>
            </a:r>
            <a:r>
              <a:rPr lang="ko-KR" altLang="en-US" sz="1000" dirty="0" smtClean="0">
                <a:solidFill>
                  <a:schemeClr val="accent6">
                    <a:lumMod val="50000"/>
                  </a:schemeClr>
                </a:solidFill>
              </a:rPr>
              <a:t>서비스</a:t>
            </a:r>
            <a:endParaRPr lang="en-US" altLang="ko-KR" sz="10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10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ko-KR" altLang="en-US" sz="1000" dirty="0" smtClean="0">
                <a:solidFill>
                  <a:schemeClr val="accent6">
                    <a:lumMod val="50000"/>
                  </a:schemeClr>
                </a:solidFill>
              </a:rPr>
              <a:t>투자자 </a:t>
            </a:r>
            <a:r>
              <a:rPr lang="en-US" altLang="ko-KR" sz="1000" dirty="0" smtClean="0">
                <a:solidFill>
                  <a:schemeClr val="accent6">
                    <a:lumMod val="50000"/>
                  </a:schemeClr>
                </a:solidFill>
              </a:rPr>
              <a:t>: </a:t>
            </a:r>
          </a:p>
          <a:p>
            <a:r>
              <a:rPr lang="ko-KR" altLang="en-US" sz="1000" dirty="0" smtClean="0">
                <a:solidFill>
                  <a:schemeClr val="accent6">
                    <a:lumMod val="50000"/>
                  </a:schemeClr>
                </a:solidFill>
              </a:rPr>
              <a:t>지난달</a:t>
            </a:r>
            <a:r>
              <a:rPr lang="en-US" altLang="ko-KR" sz="1000" dirty="0" smtClean="0">
                <a:solidFill>
                  <a:schemeClr val="accent6">
                    <a:lumMod val="50000"/>
                  </a:schemeClr>
                </a:solidFill>
              </a:rPr>
              <a:t>(16.07)</a:t>
            </a:r>
            <a:r>
              <a:rPr lang="ko-KR" altLang="en-US" sz="1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ko-KR" altLang="en-US" sz="1000" dirty="0">
                <a:solidFill>
                  <a:schemeClr val="accent6">
                    <a:lumMod val="50000"/>
                  </a:schemeClr>
                </a:solidFill>
              </a:rPr>
              <a:t>국내 벤처 </a:t>
            </a:r>
            <a:r>
              <a:rPr lang="en-US" altLang="ko-KR" sz="1000" dirty="0">
                <a:solidFill>
                  <a:schemeClr val="accent6">
                    <a:lumMod val="50000"/>
                  </a:schemeClr>
                </a:solidFill>
              </a:rPr>
              <a:t>1</a:t>
            </a:r>
            <a:r>
              <a:rPr lang="ko-KR" altLang="en-US" sz="1000" dirty="0">
                <a:solidFill>
                  <a:schemeClr val="accent6">
                    <a:lumMod val="50000"/>
                  </a:schemeClr>
                </a:solidFill>
              </a:rPr>
              <a:t>세대 기업인 코스닥 </a:t>
            </a:r>
            <a:r>
              <a:rPr lang="ko-KR" altLang="en-US" sz="1000" dirty="0" err="1">
                <a:solidFill>
                  <a:schemeClr val="accent6">
                    <a:lumMod val="50000"/>
                  </a:schemeClr>
                </a:solidFill>
              </a:rPr>
              <a:t>상장사</a:t>
            </a:r>
            <a:r>
              <a:rPr lang="ko-KR" altLang="en-US" sz="1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ko-KR" altLang="en-US" sz="1000" dirty="0" err="1">
                <a:solidFill>
                  <a:schemeClr val="accent6">
                    <a:lumMod val="50000"/>
                  </a:schemeClr>
                </a:solidFill>
              </a:rPr>
              <a:t>파수닷컴으로부터</a:t>
            </a:r>
            <a:r>
              <a:rPr lang="ko-KR" altLang="en-US" sz="1000" dirty="0">
                <a:solidFill>
                  <a:schemeClr val="accent6">
                    <a:lumMod val="50000"/>
                  </a:schemeClr>
                </a:solidFill>
              </a:rPr>
              <a:t> 지분 </a:t>
            </a:r>
            <a:r>
              <a:rPr lang="ko-KR" altLang="en-US" sz="1000" dirty="0" smtClean="0">
                <a:solidFill>
                  <a:schemeClr val="accent6">
                    <a:lumMod val="50000"/>
                  </a:schemeClr>
                </a:solidFill>
              </a:rPr>
              <a:t>투자 유치</a:t>
            </a:r>
            <a:endParaRPr lang="en-US" altLang="ko-KR" sz="10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000" dirty="0" smtClean="0">
                <a:solidFill>
                  <a:schemeClr val="accent6">
                    <a:lumMod val="50000"/>
                  </a:schemeClr>
                </a:solidFill>
              </a:rPr>
              <a:t>( </a:t>
            </a:r>
            <a:r>
              <a:rPr lang="ko-KR" altLang="en-US" sz="1000" dirty="0" smtClean="0">
                <a:solidFill>
                  <a:schemeClr val="accent6">
                    <a:lumMod val="50000"/>
                  </a:schemeClr>
                </a:solidFill>
              </a:rPr>
              <a:t>공동 </a:t>
            </a:r>
            <a:r>
              <a:rPr lang="ko-KR" altLang="en-US" sz="1000" dirty="0">
                <a:solidFill>
                  <a:schemeClr val="accent6">
                    <a:lumMod val="50000"/>
                  </a:schemeClr>
                </a:solidFill>
              </a:rPr>
              <a:t>전자상거래 물류 </a:t>
            </a:r>
            <a:r>
              <a:rPr lang="en-US" altLang="ko-KR" sz="1000" dirty="0">
                <a:solidFill>
                  <a:schemeClr val="accent6">
                    <a:lumMod val="50000"/>
                  </a:schemeClr>
                </a:solidFill>
              </a:rPr>
              <a:t>SW</a:t>
            </a:r>
            <a:r>
              <a:rPr lang="ko-KR" altLang="en-US" sz="1000" dirty="0">
                <a:solidFill>
                  <a:schemeClr val="accent6">
                    <a:lumMod val="50000"/>
                  </a:schemeClr>
                </a:solidFill>
              </a:rPr>
              <a:t> </a:t>
            </a:r>
            <a:r>
              <a:rPr lang="ko-KR" altLang="en-US" sz="1000" dirty="0" smtClean="0">
                <a:solidFill>
                  <a:schemeClr val="accent6">
                    <a:lumMod val="50000"/>
                  </a:schemeClr>
                </a:solidFill>
              </a:rPr>
              <a:t>개발 </a:t>
            </a:r>
            <a:r>
              <a:rPr lang="en-US" altLang="ko-KR" sz="10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lang="ko-KR" altLang="en-US" sz="10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92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66" y="1505059"/>
            <a:ext cx="5125156" cy="384788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266" y="1505059"/>
            <a:ext cx="5125156" cy="384788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54101" y="309222"/>
            <a:ext cx="6016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http://www.slideshare.net/perhapsspy/django-44664022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8854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7000" y="527735"/>
            <a:ext cx="2146300" cy="3612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7000" y="527735"/>
            <a:ext cx="21463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mysite</a:t>
            </a:r>
            <a:r>
              <a:rPr lang="en-US" altLang="ko-KR" dirty="0" smtClean="0"/>
              <a:t>/ </a:t>
            </a:r>
          </a:p>
          <a:p>
            <a:r>
              <a:rPr lang="en-US" altLang="ko-KR" dirty="0" smtClean="0"/>
              <a:t>    manage.py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mysite</a:t>
            </a:r>
            <a:r>
              <a:rPr lang="en-US" altLang="ko-KR" dirty="0" smtClean="0"/>
              <a:t>/ </a:t>
            </a:r>
          </a:p>
          <a:p>
            <a:r>
              <a:rPr lang="en-US" altLang="ko-KR" dirty="0" smtClean="0"/>
              <a:t>        __init__.py </a:t>
            </a:r>
          </a:p>
          <a:p>
            <a:r>
              <a:rPr lang="en-US" altLang="ko-KR" dirty="0" smtClean="0"/>
              <a:t>        settings.py </a:t>
            </a:r>
          </a:p>
          <a:p>
            <a:r>
              <a:rPr lang="en-US" altLang="ko-KR" dirty="0" smtClean="0"/>
              <a:t>        urls.py </a:t>
            </a:r>
          </a:p>
          <a:p>
            <a:r>
              <a:rPr lang="en-US" altLang="ko-KR" dirty="0" smtClean="0"/>
              <a:t>        wsgi.py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387600" y="527735"/>
            <a:ext cx="3975100" cy="3612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프로젝트의 컨테이너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역할하는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디렉토리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 이름은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django</a:t>
            </a:r>
            <a:r>
              <a:rPr lang="ko-KR" altLang="en-US" sz="1200" dirty="0" smtClean="0">
                <a:solidFill>
                  <a:schemeClr val="tx1"/>
                </a:solidFill>
              </a:rPr>
              <a:t>에서 별로 중요하지 않음</a:t>
            </a:r>
            <a:r>
              <a:rPr lang="en-US" altLang="ko-KR" sz="1200" dirty="0" smtClean="0">
                <a:solidFill>
                  <a:schemeClr val="tx1"/>
                </a:solidFill>
              </a:rPr>
              <a:t>. </a:t>
            </a:r>
            <a:r>
              <a:rPr lang="ko-KR" altLang="en-US" sz="1200" dirty="0" smtClean="0">
                <a:solidFill>
                  <a:schemeClr val="tx1"/>
                </a:solidFill>
              </a:rPr>
              <a:t>수정 가능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87600" y="889001"/>
            <a:ext cx="3975100" cy="2082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명령 유틸리티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django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프로젝트와 상호작용 함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387600" y="1143001"/>
            <a:ext cx="3975100" cy="208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실제 </a:t>
            </a:r>
            <a:r>
              <a:rPr lang="en-US" altLang="ko-KR" sz="1200" dirty="0" smtClean="0">
                <a:solidFill>
                  <a:schemeClr val="tx1"/>
                </a:solidFill>
              </a:rPr>
              <a:t>Python Package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387600" y="1409701"/>
            <a:ext cx="3975100" cy="208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Python package </a:t>
            </a:r>
            <a:r>
              <a:rPr lang="ko-KR" altLang="en-US" sz="1200" dirty="0" smtClean="0">
                <a:solidFill>
                  <a:schemeClr val="tx1"/>
                </a:solidFill>
              </a:rPr>
              <a:t>라는 것을 알려줌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387600" y="1676401"/>
            <a:ext cx="3975100" cy="208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Django</a:t>
            </a:r>
            <a:r>
              <a:rPr lang="ko-KR" altLang="en-US" sz="1200" dirty="0" smtClean="0">
                <a:solidFill>
                  <a:schemeClr val="tx1"/>
                </a:solidFill>
              </a:rPr>
              <a:t>에서 필요한 설정 및 구성을 하는 파일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387600" y="1943101"/>
            <a:ext cx="3975100" cy="208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Django</a:t>
            </a:r>
            <a:r>
              <a:rPr lang="ko-KR" altLang="en-US" sz="1200" dirty="0" smtClean="0">
                <a:solidFill>
                  <a:schemeClr val="tx1"/>
                </a:solidFill>
              </a:rPr>
              <a:t>에서 </a:t>
            </a:r>
            <a:r>
              <a:rPr lang="en-US" altLang="ko-KR" sz="1200" dirty="0" smtClean="0">
                <a:solidFill>
                  <a:schemeClr val="tx1"/>
                </a:solidFill>
              </a:rPr>
              <a:t>URL</a:t>
            </a:r>
            <a:r>
              <a:rPr lang="ko-KR" altLang="en-US" sz="1200" dirty="0" smtClean="0">
                <a:solidFill>
                  <a:schemeClr val="tx1"/>
                </a:solidFill>
              </a:rPr>
              <a:t>을 설정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387600" y="2209801"/>
            <a:ext cx="3975100" cy="208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프로젝트가 </a:t>
            </a:r>
            <a:r>
              <a:rPr lang="en-US" altLang="ko-KR" sz="1200" dirty="0" smtClean="0">
                <a:solidFill>
                  <a:schemeClr val="tx1"/>
                </a:solidFill>
              </a:rPr>
              <a:t>WSGI </a:t>
            </a:r>
            <a:r>
              <a:rPr lang="ko-KR" altLang="en-US" sz="1200" dirty="0" smtClean="0">
                <a:solidFill>
                  <a:schemeClr val="tx1"/>
                </a:solidFill>
              </a:rPr>
              <a:t>호환 서버에서 서비스를 위한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진입점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477000" y="1676401"/>
            <a:ext cx="5257800" cy="208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Django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설정을 하는 모듈 수준의 변수를 가진 </a:t>
            </a:r>
            <a:r>
              <a:rPr lang="en-US" altLang="ko-KR" sz="1200" dirty="0" smtClean="0">
                <a:solidFill>
                  <a:schemeClr val="tx1"/>
                </a:solidFill>
              </a:rPr>
              <a:t>python</a:t>
            </a:r>
            <a:r>
              <a:rPr lang="ko-KR" altLang="en-US" sz="1200" dirty="0" smtClean="0">
                <a:solidFill>
                  <a:schemeClr val="tx1"/>
                </a:solidFill>
              </a:rPr>
              <a:t>의 표준 모듈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585029" y="3328965"/>
            <a:ext cx="804091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# Application definition</a:t>
            </a:r>
            <a:endParaRPr lang="en-US" altLang="ko-KR" dirty="0" smtClean="0"/>
          </a:p>
          <a:p>
            <a:r>
              <a:rPr lang="ko-KR" altLang="en-US" dirty="0" smtClean="0"/>
              <a:t>INSTALLED_APPS = [    </a:t>
            </a:r>
            <a:endParaRPr lang="en-US" altLang="ko-KR" dirty="0" smtClean="0"/>
          </a:p>
          <a:p>
            <a:r>
              <a:rPr lang="ko-KR" altLang="en-US" dirty="0" smtClean="0"/>
              <a:t>'django.contrib.admin',    </a:t>
            </a:r>
            <a:endParaRPr lang="en-US" altLang="ko-KR" dirty="0" smtClean="0"/>
          </a:p>
          <a:p>
            <a:r>
              <a:rPr lang="ko-KR" altLang="en-US" dirty="0" smtClean="0"/>
              <a:t>'django.contrib.auth',    </a:t>
            </a:r>
            <a:r>
              <a:rPr lang="en-US" altLang="ko-KR" dirty="0" smtClean="0"/>
              <a:t>		</a:t>
            </a:r>
            <a:r>
              <a:rPr lang="ko-KR" altLang="en-US" dirty="0" smtClean="0"/>
              <a:t>인증시스템</a:t>
            </a:r>
            <a:endParaRPr lang="en-US" altLang="ko-KR" dirty="0" smtClean="0"/>
          </a:p>
          <a:p>
            <a:r>
              <a:rPr lang="ko-KR" altLang="en-US" dirty="0" smtClean="0"/>
              <a:t>'django.contrib.contenttypes',    </a:t>
            </a:r>
            <a:r>
              <a:rPr lang="en-US" altLang="ko-KR" dirty="0" smtClean="0"/>
              <a:t>	</a:t>
            </a:r>
            <a:r>
              <a:rPr lang="ko-KR" altLang="en-US" dirty="0" err="1" smtClean="0"/>
              <a:t>컨텐츠타입</a:t>
            </a:r>
            <a:r>
              <a:rPr lang="ko-KR" altLang="en-US" dirty="0" smtClean="0"/>
              <a:t> 프레임워크</a:t>
            </a:r>
            <a:endParaRPr lang="en-US" altLang="ko-KR" dirty="0" smtClean="0"/>
          </a:p>
          <a:p>
            <a:r>
              <a:rPr lang="ko-KR" altLang="en-US" dirty="0" smtClean="0"/>
              <a:t>'django.contrib.sessions',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세션프레임워크</a:t>
            </a:r>
            <a:endParaRPr lang="en-US" altLang="ko-KR" dirty="0" smtClean="0"/>
          </a:p>
          <a:p>
            <a:r>
              <a:rPr lang="ko-KR" altLang="en-US" dirty="0" smtClean="0"/>
              <a:t>'django.contrib.messages',    </a:t>
            </a:r>
            <a:r>
              <a:rPr lang="en-US" altLang="ko-KR" dirty="0" smtClean="0"/>
              <a:t>	</a:t>
            </a:r>
            <a:r>
              <a:rPr lang="ko-KR" altLang="en-US" dirty="0" err="1" smtClean="0"/>
              <a:t>메시징프레임워크</a:t>
            </a:r>
            <a:endParaRPr lang="en-US" altLang="ko-KR" dirty="0" smtClean="0"/>
          </a:p>
          <a:p>
            <a:r>
              <a:rPr lang="ko-KR" altLang="en-US" dirty="0" smtClean="0"/>
              <a:t>'django.contrib.staticfiles',    </a:t>
            </a:r>
            <a:r>
              <a:rPr lang="en-US" altLang="ko-KR" dirty="0" smtClean="0"/>
              <a:t>	</a:t>
            </a:r>
            <a:r>
              <a:rPr lang="ko-KR" altLang="en-US" dirty="0" err="1" smtClean="0"/>
              <a:t>정적파일을</a:t>
            </a:r>
            <a:r>
              <a:rPr lang="ko-KR" altLang="en-US" dirty="0" smtClean="0"/>
              <a:t> 관리하기 위한 프레임워크</a:t>
            </a:r>
            <a:endParaRPr lang="en-US" altLang="ko-KR" dirty="0" smtClean="0"/>
          </a:p>
          <a:p>
            <a:r>
              <a:rPr lang="ko-KR" altLang="en-US" dirty="0" smtClean="0"/>
              <a:t>'materials',</a:t>
            </a:r>
            <a:endParaRPr lang="en-US" altLang="ko-KR" dirty="0" smtClean="0"/>
          </a:p>
          <a:p>
            <a:r>
              <a:rPr lang="ko-KR" altLang="en-US" dirty="0" smtClean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6409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91736" y="316023"/>
            <a:ext cx="947710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프로젝트 </a:t>
            </a:r>
            <a:r>
              <a:rPr lang="en-US" altLang="ko-KR" dirty="0" smtClean="0"/>
              <a:t>vs. </a:t>
            </a:r>
            <a:r>
              <a:rPr lang="ko-KR" altLang="en-US" dirty="0" err="1" smtClean="0"/>
              <a:t>앱</a:t>
            </a:r>
            <a:endParaRPr lang="ko-KR" altLang="en-US" dirty="0" smtClean="0"/>
          </a:p>
          <a:p>
            <a:r>
              <a:rPr lang="ko-KR" altLang="en-US" dirty="0" err="1" smtClean="0"/>
              <a:t>앱은</a:t>
            </a:r>
            <a:r>
              <a:rPr lang="ko-KR" altLang="en-US" dirty="0" smtClean="0"/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웹 어플리케이션의 기능</a:t>
            </a:r>
            <a:r>
              <a:rPr lang="ko-KR" altLang="en-US" dirty="0" smtClean="0"/>
              <a:t>입니다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– e.g., </a:t>
            </a:r>
            <a:r>
              <a:rPr lang="ko-KR" altLang="en-US" dirty="0" smtClean="0"/>
              <a:t>웹 </a:t>
            </a:r>
            <a:r>
              <a:rPr lang="ko-KR" altLang="en-US" dirty="0" err="1" smtClean="0"/>
              <a:t>블로그시스템</a:t>
            </a:r>
            <a:r>
              <a:rPr lang="en-US" altLang="ko-KR" dirty="0" smtClean="0"/>
              <a:t>,</a:t>
            </a:r>
            <a:r>
              <a:rPr lang="ko-KR" altLang="en-US" dirty="0" smtClean="0"/>
              <a:t>공공 기록의 데이터베이스 또는 간단한 투표 </a:t>
            </a:r>
            <a:r>
              <a:rPr lang="ko-KR" altLang="en-US" dirty="0" err="1" smtClean="0"/>
              <a:t>앱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프로젝트는 </a:t>
            </a:r>
            <a:r>
              <a:rPr lang="ko-KR" altLang="en-US" dirty="0" smtClean="0">
                <a:solidFill>
                  <a:srgbClr val="FF0000"/>
                </a:solidFill>
              </a:rPr>
              <a:t>웹사이트에 대한 구성 및 특정 </a:t>
            </a:r>
            <a:r>
              <a:rPr lang="ko-KR" altLang="en-US" dirty="0" err="1" smtClean="0">
                <a:solidFill>
                  <a:srgbClr val="FF0000"/>
                </a:solidFill>
              </a:rPr>
              <a:t>앱들의</a:t>
            </a:r>
            <a:r>
              <a:rPr lang="ko-KR" altLang="en-US" dirty="0" smtClean="0">
                <a:solidFill>
                  <a:srgbClr val="FF0000"/>
                </a:solidFill>
              </a:rPr>
              <a:t> 집합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프로젝트는 다양한 </a:t>
            </a:r>
            <a:r>
              <a:rPr lang="ko-KR" altLang="en-US" dirty="0" err="1" smtClean="0"/>
              <a:t>앱을</a:t>
            </a:r>
            <a:r>
              <a:rPr lang="ko-KR" altLang="en-US" dirty="0" smtClean="0"/>
              <a:t> 포함하고 있습니다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err="1" smtClean="0"/>
              <a:t>앱은</a:t>
            </a:r>
            <a:r>
              <a:rPr lang="ko-KR" altLang="en-US" dirty="0" smtClean="0"/>
              <a:t> 다양한 프로젝트에서 사용 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6524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75736" y="409694"/>
            <a:ext cx="524598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en-US" altLang="ko-KR" dirty="0" smtClean="0">
                <a:solidFill>
                  <a:srgbClr val="FF0000"/>
                </a:solidFill>
              </a:rPr>
              <a:t>Choice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models.Model</a:t>
            </a:r>
            <a:r>
              <a:rPr lang="en-US" altLang="ko-KR" dirty="0" smtClean="0"/>
              <a:t>):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poll = </a:t>
            </a:r>
            <a:r>
              <a:rPr lang="en-US" altLang="ko-KR" dirty="0" err="1" smtClean="0"/>
              <a:t>models.ForeignKey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rgbClr val="FF0000"/>
                </a:solidFill>
              </a:rPr>
              <a:t>Poll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 </a:t>
            </a:r>
            <a:r>
              <a:rPr lang="en-US" altLang="ko-KR" dirty="0" err="1" smtClean="0"/>
              <a:t>ForeignKey</a:t>
            </a:r>
            <a:r>
              <a:rPr lang="ko-KR" altLang="en-US" dirty="0" smtClean="0"/>
              <a:t>를 이용하여 </a:t>
            </a:r>
            <a:r>
              <a:rPr lang="ko-KR" altLang="en-US" dirty="0" err="1" smtClean="0"/>
              <a:t>릴레이션쉽을</a:t>
            </a:r>
            <a:r>
              <a:rPr lang="ko-KR" altLang="en-US" dirty="0" smtClean="0"/>
              <a:t> 정의</a:t>
            </a:r>
            <a:endParaRPr lang="en-US" altLang="ko-KR" dirty="0" smtClean="0"/>
          </a:p>
          <a:p>
            <a:r>
              <a:rPr lang="en-US" altLang="ko-KR" dirty="0" smtClean="0"/>
              <a:t> ( many-to-ones, many-to-</a:t>
            </a:r>
            <a:r>
              <a:rPr lang="en-US" altLang="ko-KR" dirty="0" err="1" smtClean="0"/>
              <a:t>manys</a:t>
            </a:r>
            <a:r>
              <a:rPr lang="en-US" altLang="ko-KR" dirty="0" smtClean="0"/>
              <a:t>, one-to-ones 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332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979555" y="2279073"/>
            <a:ext cx="1422400" cy="47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django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829955" y="2279073"/>
            <a:ext cx="1985818" cy="4710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USER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http://xx.com/index.html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5" idx="3"/>
            <a:endCxn id="4" idx="1"/>
          </p:cNvCxnSpPr>
          <p:nvPr/>
        </p:nvCxnSpPr>
        <p:spPr>
          <a:xfrm>
            <a:off x="3815773" y="2514600"/>
            <a:ext cx="1163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5800243" y="2750127"/>
            <a:ext cx="33394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 smtClean="0"/>
              <a:t>urlresolver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아래 경로를 검색하여 </a:t>
            </a:r>
            <a:r>
              <a:rPr lang="en-US" altLang="ko-KR" sz="1200" dirty="0" smtClean="0"/>
              <a:t>view</a:t>
            </a:r>
            <a:r>
              <a:rPr lang="ko-KR" altLang="en-US" sz="1200" dirty="0" smtClean="0"/>
              <a:t>를 호출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6134100" y="3027126"/>
            <a:ext cx="52739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 smtClean="0"/>
              <a:t>urlpatterns</a:t>
            </a:r>
            <a:r>
              <a:rPr lang="en-US" altLang="ko-KR" sz="1200" dirty="0" smtClean="0"/>
              <a:t> = [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url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r'^materials</a:t>
            </a:r>
            <a:r>
              <a:rPr lang="en-US" altLang="ko-KR" sz="1200" dirty="0" smtClean="0"/>
              <a:t>/', include('</a:t>
            </a:r>
            <a:r>
              <a:rPr lang="en-US" altLang="ko-KR" sz="1200" dirty="0" err="1" smtClean="0"/>
              <a:t>materials.urls</a:t>
            </a:r>
            <a:r>
              <a:rPr lang="en-US" altLang="ko-KR" sz="1200" dirty="0" smtClean="0"/>
              <a:t>', namespace="materials")),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url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r'^customers</a:t>
            </a:r>
            <a:r>
              <a:rPr lang="en-US" altLang="ko-KR" sz="1200" dirty="0" smtClean="0"/>
              <a:t>/', include('</a:t>
            </a:r>
            <a:r>
              <a:rPr lang="en-US" altLang="ko-KR" sz="1200" dirty="0" err="1" smtClean="0"/>
              <a:t>customers.urls</a:t>
            </a:r>
            <a:r>
              <a:rPr lang="en-US" altLang="ko-KR" sz="1200" dirty="0" smtClean="0"/>
              <a:t>', namespace="customers")),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url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r'^admin</a:t>
            </a:r>
            <a:r>
              <a:rPr lang="en-US" altLang="ko-KR" sz="1200" dirty="0" smtClean="0"/>
              <a:t>/', </a:t>
            </a:r>
            <a:r>
              <a:rPr lang="en-US" altLang="ko-KR" sz="1200" dirty="0" err="1" smtClean="0"/>
              <a:t>admin.site.urls</a:t>
            </a:r>
            <a:r>
              <a:rPr lang="en-US" altLang="ko-KR" sz="1200" dirty="0" smtClean="0"/>
              <a:t>),</a:t>
            </a:r>
          </a:p>
          <a:p>
            <a:r>
              <a:rPr lang="en-US" altLang="ko-KR" sz="1200" dirty="0" smtClean="0"/>
              <a:t>]</a:t>
            </a:r>
            <a:endParaRPr lang="ko-KR" altLang="en-US" sz="1200" dirty="0"/>
          </a:p>
        </p:txBody>
      </p:sp>
      <p:sp>
        <p:nvSpPr>
          <p:cNvPr id="10" name="왼쪽 중괄호 9"/>
          <p:cNvSpPr/>
          <p:nvPr/>
        </p:nvSpPr>
        <p:spPr>
          <a:xfrm>
            <a:off x="5800243" y="3027126"/>
            <a:ext cx="333857" cy="11546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778154" y="3720054"/>
            <a:ext cx="1422400" cy="47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view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endCxn id="12" idx="3"/>
          </p:cNvCxnSpPr>
          <p:nvPr/>
        </p:nvCxnSpPr>
        <p:spPr>
          <a:xfrm flipH="1">
            <a:off x="5200554" y="3650566"/>
            <a:ext cx="1219874" cy="305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2" idx="1"/>
            <a:endCxn id="5" idx="2"/>
          </p:cNvCxnSpPr>
          <p:nvPr/>
        </p:nvCxnSpPr>
        <p:spPr>
          <a:xfrm flipH="1" flipV="1">
            <a:off x="2822864" y="2750127"/>
            <a:ext cx="955290" cy="1205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9583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0446" y="279461"/>
            <a:ext cx="2574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데이터베이스 설정하기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77690" y="648793"/>
            <a:ext cx="5670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(</a:t>
            </a:r>
            <a:r>
              <a:rPr lang="en-US" altLang="ko-KR" dirty="0" err="1" smtClean="0"/>
              <a:t>myvenv</a:t>
            </a:r>
            <a:r>
              <a:rPr lang="en-US" altLang="ko-KR" dirty="0" smtClean="0"/>
              <a:t>) ~/</a:t>
            </a:r>
            <a:r>
              <a:rPr lang="en-US" altLang="ko-KR" dirty="0" err="1" smtClean="0"/>
              <a:t>djangogirls</a:t>
            </a:r>
            <a:r>
              <a:rPr lang="en-US" altLang="ko-KR" dirty="0" smtClean="0"/>
              <a:t>$ python manage.py migrate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285370" y="2496401"/>
            <a:ext cx="1422400" cy="47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model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285370" y="2219402"/>
            <a:ext cx="6719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 smtClean="0"/>
              <a:t>django</a:t>
            </a:r>
            <a:endParaRPr lang="ko-KR" altLang="en-US" sz="1200" dirty="0"/>
          </a:p>
        </p:txBody>
      </p:sp>
      <p:grpSp>
        <p:nvGrpSpPr>
          <p:cNvPr id="13" name="그룹 12"/>
          <p:cNvGrpSpPr/>
          <p:nvPr/>
        </p:nvGrpSpPr>
        <p:grpSpPr>
          <a:xfrm>
            <a:off x="7527333" y="2496401"/>
            <a:ext cx="683491" cy="790409"/>
            <a:chOff x="4184073" y="2193730"/>
            <a:chExt cx="840509" cy="971989"/>
          </a:xfrm>
        </p:grpSpPr>
        <p:sp>
          <p:nvSpPr>
            <p:cNvPr id="12" name="원통 11"/>
            <p:cNvSpPr/>
            <p:nvPr/>
          </p:nvSpPr>
          <p:spPr>
            <a:xfrm>
              <a:off x="4184073" y="2653193"/>
              <a:ext cx="840509" cy="512526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원통 10"/>
            <p:cNvSpPr/>
            <p:nvPr/>
          </p:nvSpPr>
          <p:spPr>
            <a:xfrm>
              <a:off x="4184073" y="2406165"/>
              <a:ext cx="840509" cy="512526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원통 9"/>
            <p:cNvSpPr/>
            <p:nvPr/>
          </p:nvSpPr>
          <p:spPr>
            <a:xfrm>
              <a:off x="4184073" y="2193730"/>
              <a:ext cx="840509" cy="512526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5" name="직선 화살표 연결선 14"/>
          <p:cNvCxnSpPr>
            <a:stCxn id="8" idx="3"/>
          </p:cNvCxnSpPr>
          <p:nvPr/>
        </p:nvCxnSpPr>
        <p:spPr>
          <a:xfrm>
            <a:off x="5707770" y="2731928"/>
            <a:ext cx="181956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7683771" y="2219402"/>
            <a:ext cx="3706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 smtClean="0"/>
              <a:t>db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2873664" y="3328346"/>
            <a:ext cx="77308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모든  </a:t>
            </a:r>
            <a:r>
              <a:rPr lang="en-US" altLang="ko-KR" dirty="0" smtClean="0"/>
              <a:t>Model  </a:t>
            </a:r>
            <a:r>
              <a:rPr lang="ko-KR" altLang="en-US" dirty="0" smtClean="0"/>
              <a:t>객체는  </a:t>
            </a:r>
            <a:r>
              <a:rPr lang="en-US" altLang="ko-KR" dirty="0" smtClean="0"/>
              <a:t>blog/models.py  </a:t>
            </a:r>
            <a:r>
              <a:rPr lang="ko-KR" altLang="en-US" dirty="0" smtClean="0"/>
              <a:t>파일에 선언하여 모델을 만듭니다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90446" y="4328955"/>
            <a:ext cx="4806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데이터베이스에 모델을 위한 테이블 만들기</a:t>
            </a:r>
            <a:endParaRPr lang="ko-KR" altLang="en-US" b="1" dirty="0"/>
          </a:p>
        </p:txBody>
      </p:sp>
      <p:sp>
        <p:nvSpPr>
          <p:cNvPr id="19" name="직사각형 18"/>
          <p:cNvSpPr/>
          <p:nvPr/>
        </p:nvSpPr>
        <p:spPr>
          <a:xfrm>
            <a:off x="877690" y="5329564"/>
            <a:ext cx="80631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(</a:t>
            </a:r>
            <a:r>
              <a:rPr lang="en-US" altLang="ko-KR" dirty="0" err="1" smtClean="0"/>
              <a:t>myvenv</a:t>
            </a:r>
            <a:r>
              <a:rPr lang="en-US" altLang="ko-KR" dirty="0" smtClean="0"/>
              <a:t>) ~/</a:t>
            </a:r>
            <a:r>
              <a:rPr lang="en-US" altLang="ko-KR" dirty="0" err="1" smtClean="0"/>
              <a:t>djangogirls</a:t>
            </a:r>
            <a:r>
              <a:rPr lang="en-US" altLang="ko-KR" dirty="0" smtClean="0"/>
              <a:t>$ python manage.py </a:t>
            </a:r>
            <a:r>
              <a:rPr lang="en-US" altLang="ko-KR" dirty="0" err="1" smtClean="0">
                <a:solidFill>
                  <a:srgbClr val="FF0000"/>
                </a:solidFill>
              </a:rPr>
              <a:t>makemigrations</a:t>
            </a:r>
            <a:r>
              <a:rPr lang="en-US" altLang="ko-KR" dirty="0" smtClean="0"/>
              <a:t> </a:t>
            </a:r>
            <a:r>
              <a:rPr lang="en-US" altLang="ko-KR" b="1" i="1" dirty="0" smtClean="0"/>
              <a:t>blog</a:t>
            </a:r>
            <a:endParaRPr lang="ko-KR" altLang="en-US" b="1" i="1" dirty="0"/>
          </a:p>
        </p:txBody>
      </p:sp>
      <p:sp>
        <p:nvSpPr>
          <p:cNvPr id="22" name="직사각형 21"/>
          <p:cNvSpPr/>
          <p:nvPr/>
        </p:nvSpPr>
        <p:spPr>
          <a:xfrm>
            <a:off x="190446" y="1972640"/>
            <a:ext cx="2574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어플리케이션 제작하기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52344" y="4882783"/>
            <a:ext cx="103934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장고 모델에 </a:t>
            </a:r>
            <a:r>
              <a:rPr lang="en-US" altLang="ko-KR" dirty="0" smtClean="0"/>
              <a:t>(</a:t>
            </a:r>
            <a:r>
              <a:rPr lang="ko-KR" altLang="en-US" dirty="0" smtClean="0"/>
              <a:t>우리가 방금 만든</a:t>
            </a:r>
            <a:r>
              <a:rPr lang="en-US" altLang="ko-KR" dirty="0" smtClean="0"/>
              <a:t>!) </a:t>
            </a:r>
            <a:r>
              <a:rPr lang="ko-KR" altLang="en-US" dirty="0" smtClean="0"/>
              <a:t>몇 가지 변화가 생겼다는 걸 알게 해줘야 합니다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452344" y="5773116"/>
            <a:ext cx="5410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실제 데이터베이스에 모델 추가를 반영하겠습니다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877690" y="6278285"/>
            <a:ext cx="80631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(</a:t>
            </a:r>
            <a:r>
              <a:rPr lang="en-US" altLang="ko-KR" dirty="0" err="1" smtClean="0"/>
              <a:t>myvenv</a:t>
            </a:r>
            <a:r>
              <a:rPr lang="en-US" altLang="ko-KR" dirty="0" smtClean="0"/>
              <a:t>) ~/</a:t>
            </a:r>
            <a:r>
              <a:rPr lang="en-US" altLang="ko-KR" dirty="0" err="1" smtClean="0"/>
              <a:t>djangogirls</a:t>
            </a:r>
            <a:r>
              <a:rPr lang="en-US" altLang="ko-KR" dirty="0" smtClean="0"/>
              <a:t>$ python manage.py </a:t>
            </a:r>
            <a:r>
              <a:rPr lang="en-US" altLang="ko-KR" dirty="0" smtClean="0">
                <a:solidFill>
                  <a:srgbClr val="FF0000"/>
                </a:solidFill>
              </a:rPr>
              <a:t>migrate</a:t>
            </a:r>
            <a:r>
              <a:rPr lang="en-US" altLang="ko-KR" dirty="0" smtClean="0"/>
              <a:t> </a:t>
            </a:r>
            <a:r>
              <a:rPr lang="en-US" altLang="ko-KR" b="1" i="1" dirty="0" smtClean="0"/>
              <a:t>blog</a:t>
            </a:r>
            <a:endParaRPr lang="ko-KR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2297224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9468" y="380907"/>
            <a:ext cx="433073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How to make it ?</a:t>
            </a:r>
          </a:p>
          <a:p>
            <a:endParaRPr lang="en-US" altLang="ko-KR" b="1" dirty="0"/>
          </a:p>
          <a:p>
            <a:r>
              <a:rPr lang="en-US" altLang="ko-KR" dirty="0" smtClean="0"/>
              <a:t>Python + </a:t>
            </a:r>
            <a:r>
              <a:rPr lang="en-US" altLang="ko-KR" dirty="0" err="1" smtClean="0"/>
              <a:t>Django</a:t>
            </a:r>
            <a:r>
              <a:rPr lang="en-US" altLang="ko-KR" dirty="0" smtClean="0"/>
              <a:t> + Bootstrap + Flat UI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425646" y="1859752"/>
            <a:ext cx="546790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중요하게 여기는 것</a:t>
            </a:r>
            <a:r>
              <a:rPr lang="en-US" altLang="ko-KR" b="1" dirty="0" smtClean="0"/>
              <a:t>??</a:t>
            </a:r>
          </a:p>
          <a:p>
            <a:endParaRPr lang="en-US" altLang="ko-KR" b="1" dirty="0"/>
          </a:p>
          <a:p>
            <a:r>
              <a:rPr lang="en-US" altLang="ko-KR" b="1" dirty="0" smtClean="0"/>
              <a:t>Materials </a:t>
            </a:r>
            <a:r>
              <a:rPr lang="ko-KR" altLang="en-US" b="1" dirty="0" smtClean="0"/>
              <a:t>정보를 찾아보기 쉽게 색상</a:t>
            </a:r>
            <a:r>
              <a:rPr lang="en-US" altLang="ko-KR" b="1" dirty="0" smtClean="0"/>
              <a:t>+</a:t>
            </a:r>
            <a:r>
              <a:rPr lang="ko-KR" altLang="en-US" b="1" dirty="0" smtClean="0"/>
              <a:t>코드로 구분</a:t>
            </a:r>
            <a:endParaRPr lang="en-US" altLang="ko-KR" b="1" dirty="0" smtClean="0"/>
          </a:p>
          <a:p>
            <a:r>
              <a:rPr lang="ko-KR" altLang="en-US" b="1" dirty="0" err="1" smtClean="0"/>
              <a:t>지속가능할</a:t>
            </a:r>
            <a:r>
              <a:rPr lang="ko-KR" altLang="en-US" b="1" dirty="0" smtClean="0"/>
              <a:t> 것 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377121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5378" y="207220"/>
            <a:ext cx="3587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http://localhost:8000/customers/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78" y="576552"/>
            <a:ext cx="4703182" cy="378822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8670" y="576552"/>
            <a:ext cx="6316127" cy="378822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698670" y="207220"/>
            <a:ext cx="3459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http://localhost:8000/materials/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8606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2710</TotalTime>
  <Words>595</Words>
  <Application>Microsoft Office PowerPoint</Application>
  <PresentationFormat>와이드스크린</PresentationFormat>
  <Paragraphs>172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맑은 고딕</vt:lpstr>
      <vt:lpstr>Arial</vt:lpstr>
      <vt:lpstr>Consolas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Sangsoo Noh</dc:creator>
  <cp:lastModifiedBy>Sangsoo Noh</cp:lastModifiedBy>
  <cp:revision>35</cp:revision>
  <dcterms:created xsi:type="dcterms:W3CDTF">2016-08-02T16:44:28Z</dcterms:created>
  <dcterms:modified xsi:type="dcterms:W3CDTF">2016-08-15T14:52:33Z</dcterms:modified>
</cp:coreProperties>
</file>