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0" r:id="rId2"/>
    <p:sldId id="507" r:id="rId3"/>
    <p:sldId id="526" r:id="rId4"/>
    <p:sldId id="508" r:id="rId5"/>
    <p:sldId id="509" r:id="rId6"/>
    <p:sldId id="512" r:id="rId7"/>
    <p:sldId id="513" r:id="rId8"/>
    <p:sldId id="514" r:id="rId9"/>
    <p:sldId id="516" r:id="rId10"/>
    <p:sldId id="519" r:id="rId11"/>
  </p:sldIdLst>
  <p:sldSz cx="9144000" cy="5143500" type="screen16x9"/>
  <p:notesSz cx="6858000" cy="9947275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B15"/>
    <a:srgbClr val="09AF01"/>
    <a:srgbClr val="D9F8BA"/>
    <a:srgbClr val="2419FB"/>
    <a:srgbClr val="17991A"/>
    <a:srgbClr val="C2D69A"/>
    <a:srgbClr val="D4FCB6"/>
    <a:srgbClr val="12AA6C"/>
    <a:srgbClr val="9BF58F"/>
    <a:srgbClr val="A3F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 autoAdjust="0"/>
    <p:restoredTop sz="91637" autoAdjust="0"/>
  </p:normalViewPr>
  <p:slideViewPr>
    <p:cSldViewPr snapToGrid="0">
      <p:cViewPr>
        <p:scale>
          <a:sx n="90" d="100"/>
          <a:sy n="90" d="100"/>
        </p:scale>
        <p:origin x="-672" y="-90"/>
      </p:cViewPr>
      <p:guideLst>
        <p:guide orient="horz" pos="2160"/>
        <p:guide orient="horz" pos="1620"/>
        <p:guide pos="384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8"/>
    </p:cViewPr>
  </p:sorterViewPr>
  <p:notesViewPr>
    <p:cSldViewPr snapToGrid="0">
      <p:cViewPr varScale="1">
        <p:scale>
          <a:sx n="52" d="100"/>
          <a:sy n="52" d="100"/>
        </p:scale>
        <p:origin x="-2580" y="-96"/>
      </p:cViewPr>
      <p:guideLst>
        <p:guide orient="horz" pos="3133"/>
        <p:guide pos="21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71336" cy="49872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22" y="3"/>
            <a:ext cx="2971335" cy="49872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48558"/>
            <a:ext cx="2971336" cy="49872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22" y="9448558"/>
            <a:ext cx="2971335" cy="49872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9B5C9C19-E3B4-453B-9833-B6B49DA1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76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31" y="4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0" tIns="45874" rIns="91750" bIns="458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3" y="4786788"/>
            <a:ext cx="5485158" cy="3917079"/>
          </a:xfrm>
          <a:prstGeom prst="rect">
            <a:avLst/>
          </a:prstGeom>
        </p:spPr>
        <p:txBody>
          <a:bodyPr vert="horz" lIns="91750" tIns="45874" rIns="91750" bIns="4587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47878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31" y="9447878"/>
            <a:ext cx="2972421" cy="499403"/>
          </a:xfrm>
          <a:prstGeom prst="rect">
            <a:avLst/>
          </a:prstGeom>
        </p:spPr>
        <p:txBody>
          <a:bodyPr vert="horz" lIns="91750" tIns="45874" rIns="91750" bIns="45874" rtlCol="0" anchor="b"/>
          <a:lstStyle>
            <a:lvl1pPr algn="r">
              <a:defRPr sz="1200"/>
            </a:lvl1pPr>
          </a:lstStyle>
          <a:p>
            <a:fld id="{4709CBCC-8B3A-44D4-9CE7-93F738B7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754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9CBCC-8B3A-44D4-9CE7-93F738B76A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6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8C44-4033-4362-B8D6-8CBB36C0443F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 Patil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975B-0A4D-4EF3-85DD-0129E9D0B300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E723-1129-4E56-8AF1-0A169E7DDEAC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6875" y="1666875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6E8-5782-47F4-9C6A-228DE744B9D5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340B-EC5A-403F-909D-A2BB7C8825ED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0900" y="4714875"/>
            <a:ext cx="673100" cy="342899"/>
          </a:xfrm>
        </p:spPr>
        <p:txBody>
          <a:bodyPr/>
          <a:lstStyle/>
          <a:p>
            <a:r>
              <a:rPr lang="en-US" dirty="0" smtClean="0"/>
              <a:t>Page </a:t>
            </a:r>
            <a:fld id="{D91A036E-5A4C-4BB9-92A1-456A5EBA1156}" type="slidenum">
              <a:rPr lang="en-US" dirty="0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D78-6570-40D0-8D50-8B656CD368D2}" type="datetime3">
              <a:rPr lang="en-IN" smtClean="0"/>
              <a:t>4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6E1F-F804-42EC-A303-A18D3F9D80AF}" type="datetime3">
              <a:rPr lang="en-IN" smtClean="0"/>
              <a:t>4 June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66E1-C6A7-41B5-AED8-608A1051DE89}" type="datetime3">
              <a:rPr lang="en-IN" smtClean="0"/>
              <a:t>4 June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AA88-5F1B-4922-B061-1348DCF0CFE0}" type="datetime3">
              <a:rPr lang="en-IN" smtClean="0"/>
              <a:t>4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2FD0-D378-4E72-A5EF-C14EF4A5FA92}" type="datetime3">
              <a:rPr lang="en-IN" smtClean="0"/>
              <a:t>4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 Patil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036E-5A4C-4BB9-92A1-456A5EBA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E70B-6EAD-4B14-9495-CA0E720B0A5A}" type="datetime3">
              <a:rPr lang="en-IN" smtClean="0"/>
              <a:t>4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Vijay Patil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3198" y="4783138"/>
            <a:ext cx="7747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</a:t>
            </a:r>
          </a:p>
          <a:p>
            <a:fld id="{D91A036E-5A4C-4BB9-92A1-456A5EBA11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4311" y="322007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70900" y="4371975"/>
            <a:ext cx="0" cy="685800"/>
          </a:xfrm>
          <a:prstGeom prst="line">
            <a:avLst/>
          </a:prstGeom>
          <a:ln w="63500">
            <a:solidFill>
              <a:srgbClr val="16741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22960" y="944383"/>
            <a:ext cx="7867588" cy="11243"/>
          </a:xfrm>
          <a:prstGeom prst="line">
            <a:avLst/>
          </a:prstGeom>
          <a:ln w="38100">
            <a:solidFill>
              <a:srgbClr val="167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vidyalankar"/>
          <p:cNvSpPr>
            <a:spLocks noChangeAspect="1" noChangeArrowheads="1"/>
          </p:cNvSpPr>
          <p:nvPr/>
        </p:nvSpPr>
        <p:spPr bwMode="auto">
          <a:xfrm>
            <a:off x="155575" y="-202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" name="AutoShape 6" descr="Image result for vidyalankar"/>
          <p:cNvSpPr>
            <a:spLocks noChangeAspect="1" noChangeArrowheads="1"/>
          </p:cNvSpPr>
          <p:nvPr/>
        </p:nvSpPr>
        <p:spPr bwMode="auto">
          <a:xfrm>
            <a:off x="307975" y="1321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4" name="Picture 1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8400" y="0"/>
            <a:ext cx="1597025" cy="7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66470" y="1355725"/>
            <a:ext cx="76758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 sz="4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Vidyalankar Polytechnic</a:t>
            </a:r>
          </a:p>
          <a:p>
            <a:pPr algn="ctr"/>
            <a:endParaRPr lang="en-IN" altLang="en-GB" sz="4800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GB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Program:Information Technology</a:t>
            </a:r>
            <a:endParaRPr lang="en-IN" altLang="en-GB" sz="4000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Conclusion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6145" y="935990"/>
            <a:ext cx="6087855" cy="192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 practical submission module is very essential for college/university. This proposed system is a web based application that provides facility for maintaining the practical data. This will help students to complete there practical </a:t>
            </a:r>
            <a:r>
              <a:rPr lang="en-IN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and submit it online.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V-Practical</a:t>
            </a:r>
            <a:endParaRPr lang="en-IN" altLang="en-US" sz="32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26145" y="1270861"/>
            <a:ext cx="80148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 err="1"/>
              <a:t>Shubham</a:t>
            </a:r>
            <a:r>
              <a:rPr lang="en-IN" sz="1600" dirty="0"/>
              <a:t> </a:t>
            </a:r>
            <a:r>
              <a:rPr lang="en-IN" sz="1600" dirty="0" err="1"/>
              <a:t>Pote</a:t>
            </a:r>
            <a:r>
              <a:rPr lang="en-IN" sz="1600" dirty="0"/>
              <a:t> 18202A0002</a:t>
            </a:r>
          </a:p>
          <a:p>
            <a:pPr algn="just"/>
            <a:r>
              <a:rPr lang="en-IN" sz="1600" dirty="0" err="1"/>
              <a:t>Yash</a:t>
            </a:r>
            <a:r>
              <a:rPr lang="en-IN" sz="1600" dirty="0"/>
              <a:t> </a:t>
            </a:r>
            <a:r>
              <a:rPr lang="en-IN" sz="1600" dirty="0" err="1"/>
              <a:t>Hajare</a:t>
            </a:r>
            <a:r>
              <a:rPr lang="en-IN" sz="1600" dirty="0"/>
              <a:t> 18202A0024</a:t>
            </a:r>
          </a:p>
          <a:p>
            <a:pPr algn="just"/>
            <a:r>
              <a:rPr lang="en-IN" sz="1600" dirty="0" err="1"/>
              <a:t>Sanket</a:t>
            </a:r>
            <a:r>
              <a:rPr lang="en-IN" sz="1600" dirty="0"/>
              <a:t> More 18202A0025</a:t>
            </a:r>
          </a:p>
          <a:p>
            <a:pPr algn="just"/>
            <a:r>
              <a:rPr lang="en-IN" sz="1600" dirty="0"/>
              <a:t>Prasad </a:t>
            </a:r>
            <a:r>
              <a:rPr lang="en-IN" sz="1600" dirty="0" err="1"/>
              <a:t>Kashid</a:t>
            </a:r>
            <a:r>
              <a:rPr lang="en-IN" sz="1600" dirty="0"/>
              <a:t> 18202A0030</a:t>
            </a:r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endParaRPr lang="en-IN" altLang="en-US" sz="1600" dirty="0"/>
          </a:p>
          <a:p>
            <a:pPr algn="just"/>
            <a:r>
              <a:rPr lang="en-IN" altLang="en-US" sz="1600" dirty="0"/>
              <a:t>Guided By-</a:t>
            </a:r>
          </a:p>
          <a:p>
            <a:pPr algn="just"/>
            <a:r>
              <a:rPr lang="en-IN" sz="1600" dirty="0" err="1"/>
              <a:t>Prerana</a:t>
            </a:r>
            <a:r>
              <a:rPr lang="en-IN" sz="1600" dirty="0"/>
              <a:t> </a:t>
            </a:r>
            <a:r>
              <a:rPr lang="en-IN" sz="1600" dirty="0" err="1"/>
              <a:t>Jalgaonkar</a:t>
            </a:r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Problem Statement 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08E703-020C-4EF1-938D-9D4DB8FBE082}"/>
              </a:ext>
            </a:extLst>
          </p:cNvPr>
          <p:cNvSpPr txBox="1"/>
          <p:nvPr/>
        </p:nvSpPr>
        <p:spPr>
          <a:xfrm>
            <a:off x="726143" y="1127051"/>
            <a:ext cx="7647711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	In this Pandemic</a:t>
            </a:r>
            <a:r>
              <a:rPr lang="en-US" sz="1600" smtClean="0">
                <a:ea typeface="Calibri" panose="020F0502020204030204" pitchFamily="34" charset="0"/>
                <a:cs typeface="Mangal" panose="02040503050203030202" pitchFamily="18" charset="0"/>
              </a:rPr>
              <a:t>, students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are not able to attend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their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college or school physically. College/Universities are working online for their students.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Students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have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to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perform practical to gain practical insight of a concepts.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Practical is an essential part of study to get information about the subject. 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US" sz="1600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W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e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are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developing a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web application named as V-Practical, which helps students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and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teachers to work online. V-Practical will help students to submit their practical online. Students can upload their practical and submit it to teacher using V-Practical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application. The V-Practical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is mainly designed for the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students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and </a:t>
            </a:r>
            <a:r>
              <a:rPr lang="en-US" sz="1600" dirty="0" smtClean="0">
                <a:ea typeface="Calibri" panose="020F0502020204030204" pitchFamily="34" charset="0"/>
                <a:cs typeface="Mangal" panose="02040503050203030202" pitchFamily="18" charset="0"/>
              </a:rPr>
              <a:t>teachers </a:t>
            </a:r>
            <a:r>
              <a:rPr lang="en-US" sz="1600" dirty="0">
                <a:ea typeface="Calibri" panose="020F0502020204030204" pitchFamily="34" charset="0"/>
                <a:cs typeface="Mangal" panose="02040503050203030202" pitchFamily="18" charset="0"/>
              </a:rPr>
              <a:t>for online practical submission. </a:t>
            </a:r>
            <a:endParaRPr lang="en-US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Abstract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26145" y="1270861"/>
            <a:ext cx="80148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Online learning is when you take courses online instead of in a physical classroom.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Online learning is an essential part of life nowadays.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In this pandemic colleges, schools are working online for there students.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Students also have to perform there practical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This is the unique way for conducting practical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With online Learning students can do the exam online, in their own time, with their own device, regardless of where they live.</a:t>
            </a:r>
          </a:p>
          <a:p>
            <a:pPr algn="just"/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Introduction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26145" y="1270861"/>
            <a:ext cx="8014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Our Project Title is V-Practical . A system based on formalized  submission of practical and assignment but with the help of electronic resources is known as V-Practical.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While submission can be based in or out of the classrooms, the use of computers and the Internet forms the major component of Submitting resource V-Practical.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 However, with the rapid progress in technology and the advancement in systems, it is now embraced by the masses.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 Practical submission can also be termed as a network enabled transfer of skills and knowledge, and the delivery of education is made to a large number of recipients at the same or different times.</a:t>
            </a:r>
            <a:endParaRPr lang="en-IN" altLang="en-US" sz="1600" dirty="0"/>
          </a:p>
          <a:p>
            <a:pPr algn="just"/>
            <a:endParaRPr lang="en-I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Algorithm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C8760D-E36C-4CF7-8466-4AC029F4697D}"/>
              </a:ext>
            </a:extLst>
          </p:cNvPr>
          <p:cNvSpPr txBox="1"/>
          <p:nvPr/>
        </p:nvSpPr>
        <p:spPr>
          <a:xfrm>
            <a:off x="942110" y="1195280"/>
            <a:ext cx="4572000" cy="331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logs into the 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practical.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Student logs into the 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Student solves practical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6: Student upload output and code.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7: Data submitted.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8: Data send to teacher.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9: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Flow </a:t>
            </a:r>
            <a:r>
              <a:rPr lang="en-IN" altLang="en-US" sz="3200" b="1" dirty="0" smtClean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Diagram</a:t>
            </a:r>
            <a:endParaRPr lang="en-IN" altLang="en-US" sz="3200" b="1" dirty="0">
              <a:ln w="1905"/>
              <a:solidFill>
                <a:srgbClr val="7CCA62">
                  <a:lumMod val="5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8772" y="982330"/>
            <a:ext cx="3657600" cy="41611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Pros and Cons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/>
          <p:nvPr/>
        </p:nvSpPr>
        <p:spPr>
          <a:xfrm>
            <a:off x="669116" y="1606183"/>
            <a:ext cx="38808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It is an easy way to conduct practical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It will save time because it as easy way to interact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Simple UI and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You can easily submit resources in several varying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MingLiU-ExtB" panose="02020500000000000000" pitchFamily="18" charset="-120"/>
                <a:cs typeface="Times New Roman" panose="02020603050405020304" pitchFamily="18" charset="0"/>
              </a:rPr>
              <a:t>As you have access to the internet 24*7, you can perform practical anywhere and </a:t>
            </a:r>
            <a:r>
              <a:rPr lang="en-US" sz="1600" dirty="0" smtClean="0">
                <a:ea typeface="MingLiU-ExtB" panose="02020500000000000000" pitchFamily="18" charset="-120"/>
                <a:cs typeface="Times New Roman" panose="02020603050405020304" pitchFamily="18" charset="0"/>
              </a:rPr>
              <a:t>anytime.</a:t>
            </a:r>
            <a:endParaRPr lang="en-IN" sz="1600" dirty="0"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144" y="1048086"/>
            <a:ext cx="1485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8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Pros</a:t>
            </a:r>
            <a:endParaRPr lang="en-IN" sz="2800" dirty="0"/>
          </a:p>
        </p:txBody>
      </p:sp>
      <p:sp>
        <p:nvSpPr>
          <p:cNvPr id="7" name="Rectangle 4"/>
          <p:cNvSpPr/>
          <p:nvPr/>
        </p:nvSpPr>
        <p:spPr>
          <a:xfrm>
            <a:off x="4816550" y="1467960"/>
            <a:ext cx="3918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Lack of social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If someone does not have  access to internet then our application will not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Online Student feedback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Lack of communication skills.</a:t>
            </a:r>
          </a:p>
        </p:txBody>
      </p:sp>
      <p:sp>
        <p:nvSpPr>
          <p:cNvPr id="8" name="Rectangle 6"/>
          <p:cNvSpPr/>
          <p:nvPr/>
        </p:nvSpPr>
        <p:spPr>
          <a:xfrm>
            <a:off x="5065674" y="1026805"/>
            <a:ext cx="9829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8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5" y="352425"/>
            <a:ext cx="76477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altLang="en-US" sz="3200" b="1" dirty="0">
                <a:ln w="1905"/>
                <a:solidFill>
                  <a:srgbClr val="7CCA62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Applications</a:t>
            </a:r>
          </a:p>
        </p:txBody>
      </p:sp>
      <p:pic>
        <p:nvPicPr>
          <p:cNvPr id="4" name="Picture 3" descr="C:\Documents and Settings\staff\Desktop\NEW VP 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0"/>
            <a:ext cx="1047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26145" y="1271103"/>
            <a:ext cx="7035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Help to submit from anywhere at anytime.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It is interactive between teacher and students.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You can download practical uploaded by teacher.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a typeface="Calibri" panose="020F0502020204030204" pitchFamily="34" charset="0"/>
                <a:cs typeface="Mangal" panose="02040503050203030202" pitchFamily="18" charset="0"/>
              </a:rPr>
              <a:t>Some reference link about concept will be provide for more information to the student.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449</Words>
  <Application>Microsoft Office PowerPoint</Application>
  <PresentationFormat>On-screen Show (16:9)</PresentationFormat>
  <Paragraphs>74</Paragraphs>
  <Slides>10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Vidyalankar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Vidyalankar Institute of Technology   Welcomes   Governing Body Members    28 December 2013</dc:title>
  <dc:creator>Mandar</dc:creator>
  <cp:lastModifiedBy>SHREE</cp:lastModifiedBy>
  <cp:revision>2510</cp:revision>
  <cp:lastPrinted>2019-08-06T04:17:00Z</cp:lastPrinted>
  <dcterms:created xsi:type="dcterms:W3CDTF">2013-12-27T09:43:00Z</dcterms:created>
  <dcterms:modified xsi:type="dcterms:W3CDTF">2021-06-04T11:17:06Z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