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58" r:id="rId7"/>
    <p:sldId id="260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ü"/>
          </a:pPr>
          <a:r>
            <a:rPr lang="ru-RU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Недовольство обслуживанием</a:t>
          </a:r>
          <a:endParaRPr lang="ru-RU" noProof="0" dirty="0">
            <a:solidFill>
              <a:schemeClr val="bg1"/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Невыгодные условия</a:t>
          </a:r>
          <a:endParaRPr lang="ru-RU" noProof="0" dirty="0">
            <a:solidFill>
              <a:schemeClr val="bg1"/>
            </a:solidFill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Неудобство использования</a:t>
          </a:r>
          <a:endParaRPr lang="ru-RU" noProof="0" dirty="0">
            <a:solidFill>
              <a:schemeClr val="bg1"/>
            </a:solidFill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922D8A4F-7FF1-4846-B8E3-FA30D47E382B}">
      <dgm:prSet phldrT="[Text]"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ü"/>
          </a:pPr>
          <a:r>
            <a:rPr lang="ru-RU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Технические проблемы</a:t>
          </a:r>
          <a:endParaRPr lang="ru-RU" noProof="0" dirty="0">
            <a:solidFill>
              <a:schemeClr val="bg1"/>
            </a:solidFill>
          </a:endParaRPr>
        </a:p>
      </dgm:t>
    </dgm:pt>
    <dgm:pt modelId="{160F44C7-8676-42B6-9F49-19A1EB64CFEF}" type="parTrans" cxnId="{4A8BB522-68C9-4BEC-8615-B3BCAEC9796E}">
      <dgm:prSet/>
      <dgm:spPr/>
      <dgm:t>
        <a:bodyPr/>
        <a:lstStyle/>
        <a:p>
          <a:endParaRPr lang="ru-RU"/>
        </a:p>
      </dgm:t>
    </dgm:pt>
    <dgm:pt modelId="{EDAD0816-0F4C-4339-A734-97901DAA4012}" type="sibTrans" cxnId="{4A8BB522-68C9-4BEC-8615-B3BCAEC9796E}">
      <dgm:prSet/>
      <dgm:spPr/>
      <dgm:t>
        <a:bodyPr/>
        <a:lstStyle/>
        <a:p>
          <a:endParaRPr lang="ru-RU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5072A876-E133-48A2-AB9E-144FD474E75D}" type="pres">
      <dgm:prSet presAssocID="{922D8A4F-7FF1-4846-B8E3-FA30D47E382B}" presName="text_4" presStyleLbl="node1" presStyleIdx="3" presStyleCnt="4">
        <dgm:presLayoutVars>
          <dgm:bulletEnabled val="1"/>
        </dgm:presLayoutVars>
      </dgm:prSet>
      <dgm:spPr/>
    </dgm:pt>
    <dgm:pt modelId="{D1E72F3B-FEE8-45E2-A028-A58EFE13AE73}" type="pres">
      <dgm:prSet presAssocID="{922D8A4F-7FF1-4846-B8E3-FA30D47E382B}" presName="accent_4" presStyleCnt="0"/>
      <dgm:spPr/>
    </dgm:pt>
    <dgm:pt modelId="{0AB7FDF6-3785-42EE-88DA-D30782E320F6}" type="pres">
      <dgm:prSet presAssocID="{922D8A4F-7FF1-4846-B8E3-FA30D47E382B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A8BB522-68C9-4BEC-8615-B3BCAEC9796E}" srcId="{7E5AA53B-3EEE-4DE4-BB81-9044890C2946}" destId="{922D8A4F-7FF1-4846-B8E3-FA30D47E382B}" srcOrd="3" destOrd="0" parTransId="{160F44C7-8676-42B6-9F49-19A1EB64CFEF}" sibTransId="{EDAD0816-0F4C-4339-A734-97901DAA4012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CA5940D1-52E0-4B09-B56A-8C882BF2871B}" type="presOf" srcId="{922D8A4F-7FF1-4846-B8E3-FA30D47E382B}" destId="{5072A876-E133-48A2-AB9E-144FD474E75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F5BDF567-C757-4E6B-8BF1-6B3F9BE09A4F}" type="presParOf" srcId="{90561C55-3C6E-4D53-85E1-2C50BCDDA392}" destId="{5072A876-E133-48A2-AB9E-144FD474E75D}" srcOrd="7" destOrd="0" presId="urn:microsoft.com/office/officeart/2008/layout/VerticalCurvedList"/>
    <dgm:cxn modelId="{7B1AEE1F-1484-4219-B62D-8AE13361B88C}" type="presParOf" srcId="{90561C55-3C6E-4D53-85E1-2C50BCDDA392}" destId="{D1E72F3B-FEE8-45E2-A028-A58EFE13AE73}" srcOrd="8" destOrd="0" presId="urn:microsoft.com/office/officeart/2008/layout/VerticalCurvedList"/>
    <dgm:cxn modelId="{62730CA8-05C3-459E-BE5D-84C6217ED55B}" type="presParOf" srcId="{D1E72F3B-FEE8-45E2-A028-A58EFE13AE73}" destId="{0AB7FDF6-3785-42EE-88DA-D30782E320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ru-RU" altLang="ko-KR" sz="26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Недовольство обслуживанием</a:t>
          </a:r>
          <a:endParaRPr lang="ru-RU" sz="2600" kern="1200" noProof="0" dirty="0">
            <a:solidFill>
              <a:schemeClr val="bg1"/>
            </a:solidFill>
          </a:endParaRP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ko-KR" sz="26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Невыгодные условия</a:t>
          </a:r>
          <a:endParaRPr lang="ru-RU" sz="2600" kern="1200" noProof="0" dirty="0">
            <a:solidFill>
              <a:schemeClr val="bg1"/>
            </a:solidFill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ko-KR" sz="26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Неудобство использования</a:t>
          </a:r>
          <a:endParaRPr lang="ru-RU" sz="2600" kern="1200" noProof="0" dirty="0">
            <a:solidFill>
              <a:schemeClr val="bg1"/>
            </a:solidFill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2A876-E133-48A2-AB9E-144FD474E75D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ru-RU" altLang="ko-KR" sz="26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Технические проблемы</a:t>
          </a:r>
          <a:endParaRPr lang="ru-RU" sz="2600" kern="1200" noProof="0" dirty="0">
            <a:solidFill>
              <a:schemeClr val="bg1"/>
            </a:solidFill>
          </a:endParaRPr>
        </a:p>
      </dsp:txBody>
      <dsp:txXfrm>
        <a:off x="404618" y="2741666"/>
        <a:ext cx="6402340" cy="548276"/>
      </dsp:txXfrm>
    </dsp:sp>
    <dsp:sp modelId="{0AB7FDF6-3785-42EE-88DA-D30782E320F6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06.02.2021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06.02.2021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Прогнозирование оттока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ru-RU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клиентов</a:t>
            </a:r>
            <a:endParaRPr lang="en-US" altLang="ko-KR" sz="4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</a:rPr>
              <a:t>Рябинин Ю.Н.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621624"/>
            <a:ext cx="7213600" cy="1507203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ru-RU" dirty="0"/>
              <a:t>Описание проблемы</a:t>
            </a:r>
            <a:br>
              <a:rPr lang="ru-RU" dirty="0"/>
            </a:br>
            <a:br>
              <a:rPr lang="ru-RU" dirty="0"/>
            </a:br>
            <a:r>
              <a:rPr lang="ru-RU" altLang="ko-KR" sz="1800" dirty="0">
                <a:latin typeface="Arial" pitchFamily="34" charset="0"/>
                <a:cs typeface="Arial" pitchFamily="34" charset="0"/>
              </a:rPr>
              <a:t>Клиенты банка после некоторого времени могут перестать пользоваться его услугами и продуктами по ряду причин:</a:t>
            </a:r>
            <a:endParaRPr lang="ru-RU" sz="1800" dirty="0"/>
          </a:p>
        </p:txBody>
      </p:sp>
      <p:graphicFrame>
        <p:nvGraphicFramePr>
          <p:cNvPr id="6" name="Объект 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96953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7CB671-B8D3-4C53-9580-D79929E530B6}"/>
              </a:ext>
            </a:extLst>
          </p:cNvPr>
          <p:cNvSpPr txBox="1"/>
          <p:nvPr/>
        </p:nvSpPr>
        <p:spPr>
          <a:xfrm>
            <a:off x="852210" y="5762192"/>
            <a:ext cx="685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Потерянный клиент – это потерянные деньги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Решение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46BDD8-96EA-4BDF-9C92-6A230B0E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19576" cy="3633047"/>
          </a:xfrm>
        </p:spPr>
        <p:txBody>
          <a:bodyPr/>
          <a:lstStyle/>
          <a:p>
            <a:pPr marL="0" indent="0">
              <a:buNone/>
            </a:pPr>
            <a:r>
              <a:rPr lang="ru-RU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Наша разработка позволит заранее выявлять клиентов, которые собираются покинуть банк. Это позволит выявить их потребности, предложить им лучшие условия или исправить ошибки.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59</Words>
  <Application>Microsoft Office PowerPoint</Application>
  <PresentationFormat>Широкоэкранный</PresentationFormat>
  <Paragraphs>16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Wingdings 2</vt:lpstr>
      <vt:lpstr>Дивиденд</vt:lpstr>
      <vt:lpstr>Прогнозирование оттока клиентов</vt:lpstr>
      <vt:lpstr>Описание проблемы  Клиенты банка после некоторого времени могут перестать пользоваться его услугами и продуктами по ряду причин:</vt:lpstr>
      <vt:lpstr>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2021-02-05T20:26:05Z</dcterms:created>
  <dcterms:modified xsi:type="dcterms:W3CDTF">2021-02-06T21:00:04Z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