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73" r:id="rId15"/>
    <p:sldId id="269" r:id="rId16"/>
    <p:sldId id="270" r:id="rId17"/>
    <p:sldId id="274" r:id="rId18"/>
    <p:sldId id="275" r:id="rId19"/>
    <p:sldId id="276" r:id="rId20"/>
    <p:sldId id="277"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阳 LiuYang" initials="刘阳" lastIdx="1" clrIdx="0">
    <p:extLst>
      <p:ext uri="{19B8F6BF-5375-455C-9EA6-DF929625EA0E}">
        <p15:presenceInfo xmlns:p15="http://schemas.microsoft.com/office/powerpoint/2012/main" xmlns="" userId="a4cfe783ff6922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DE6D4B-9D19-4553-9F38-0F2C3EEE417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615E35ED-807A-447C-A52D-0182B8EC0D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4DCF3326-3A97-47C1-AF58-DD9A9371491C}"/>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5" name="页脚占位符 4">
            <a:extLst>
              <a:ext uri="{FF2B5EF4-FFF2-40B4-BE49-F238E27FC236}">
                <a16:creationId xmlns:a16="http://schemas.microsoft.com/office/drawing/2014/main" xmlns="" id="{803E9F2C-4684-4421-A421-BEB90F78A0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6BAD91F-0015-4269-BC63-32AF29BC21A0}"/>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924872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A4AD2D-CB98-47C2-8514-A987DDC27B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12856651-B019-4778-83EF-54E513D666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034DE18B-1F58-4814-B7C5-37D5B40CD777}"/>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5" name="页脚占位符 4">
            <a:extLst>
              <a:ext uri="{FF2B5EF4-FFF2-40B4-BE49-F238E27FC236}">
                <a16:creationId xmlns:a16="http://schemas.microsoft.com/office/drawing/2014/main" xmlns="" id="{FB4D8DFA-CCE6-4E8C-BD03-4D450A2186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4D64340-2C2C-4331-9409-98796B2E0D97}"/>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283894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2B76263E-544E-4D55-8C20-C3F96A20B7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29F9F4B5-1D7C-43E6-B248-242662AB7F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60ECCA13-1424-47C1-9769-6EC74BF8D328}"/>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5" name="页脚占位符 4">
            <a:extLst>
              <a:ext uri="{FF2B5EF4-FFF2-40B4-BE49-F238E27FC236}">
                <a16:creationId xmlns:a16="http://schemas.microsoft.com/office/drawing/2014/main" xmlns="" id="{03637FA6-DB8A-466D-B9F1-9AC99A76CD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6F447C7-A437-4326-B29B-74C6D4776B4D}"/>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3085910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FF4712-F7E9-488C-A132-BCFFCE4F40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18E8F11-C3D0-4AAC-A7B6-B47E2A31798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3431F5D-E2C5-417A-9EBA-FB8E99704300}"/>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5" name="页脚占位符 4">
            <a:extLst>
              <a:ext uri="{FF2B5EF4-FFF2-40B4-BE49-F238E27FC236}">
                <a16:creationId xmlns:a16="http://schemas.microsoft.com/office/drawing/2014/main" xmlns="" id="{A8F2C589-9E29-47E9-92B4-3493CBC36D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8590A82-0773-4AE1-88E6-DF1306889792}"/>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310974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3342FD-5F62-4A92-824C-AFA516E9DEE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A8A4FF18-8457-43BD-B72C-E415BBFDF0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1388EC8C-755A-403A-B80D-98E45FC6E547}"/>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5" name="页脚占位符 4">
            <a:extLst>
              <a:ext uri="{FF2B5EF4-FFF2-40B4-BE49-F238E27FC236}">
                <a16:creationId xmlns:a16="http://schemas.microsoft.com/office/drawing/2014/main" xmlns="" id="{61AA01ED-3653-4787-89B4-6CAB21EB9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0861B1B-A2A7-447C-9223-8D5715591621}"/>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59724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C9F5ED-461F-49FE-AD60-CC8091507D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2451852-8A6B-4AC9-A85E-67A844BE2A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3FF7A7FE-FBB1-4B6F-99AA-3454480017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B366A9AA-816F-43E0-8EAB-FEB7D3E3853B}"/>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6" name="页脚占位符 5">
            <a:extLst>
              <a:ext uri="{FF2B5EF4-FFF2-40B4-BE49-F238E27FC236}">
                <a16:creationId xmlns:a16="http://schemas.microsoft.com/office/drawing/2014/main" xmlns="" id="{52086FC9-86D6-4C45-91B3-B7AF84DBA9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FF34C78-EB32-4563-B589-60E42C799B35}"/>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306267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9812AA-D88C-4928-80C2-BE2A609BCB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DE6911B-D7BF-40B5-B3FA-C422827B5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618B52A6-700C-4AAA-A3CB-EDAC049456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92DA5448-68FA-453D-9805-38052FAF5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47D20427-293B-4D6C-A92A-39F44DAC980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82DAFE50-8020-48A7-9F11-9AE2C6E4E7A0}"/>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8" name="页脚占位符 7">
            <a:extLst>
              <a:ext uri="{FF2B5EF4-FFF2-40B4-BE49-F238E27FC236}">
                <a16:creationId xmlns:a16="http://schemas.microsoft.com/office/drawing/2014/main" xmlns="" id="{6610A01A-797F-498C-883D-984312BF9E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CBCFB44E-A677-471E-A93A-B8719B1E5B72}"/>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307781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A62B957-08A8-43D0-9082-BE8703C542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6288A015-0F8C-43E3-AFB6-B44EBCF1EDA0}"/>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4" name="页脚占位符 3">
            <a:extLst>
              <a:ext uri="{FF2B5EF4-FFF2-40B4-BE49-F238E27FC236}">
                <a16:creationId xmlns:a16="http://schemas.microsoft.com/office/drawing/2014/main" xmlns="" id="{DB6FAA61-2243-427F-9653-5B1127EFD5D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67D4D334-2EAF-4047-B615-51A2AB4ADE58}"/>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410777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EF4FD026-458F-4872-961F-BEDAC8E49496}"/>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3" name="页脚占位符 2">
            <a:extLst>
              <a:ext uri="{FF2B5EF4-FFF2-40B4-BE49-F238E27FC236}">
                <a16:creationId xmlns:a16="http://schemas.microsoft.com/office/drawing/2014/main" xmlns="" id="{50BFA04B-3F02-4993-B33B-AE42FB56A3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9150D9B-01CC-44CA-84C7-A1B8F4B30440}"/>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2332396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E9142C5-6E92-496E-A8AD-49F8EA637B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8BADC80-679C-4046-BC84-61C56E3BA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98E2E947-1DF1-4128-B4DD-6E2B96AE7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F67899F1-788D-4C8C-B5EC-9D4A30435CB2}"/>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6" name="页脚占位符 5">
            <a:extLst>
              <a:ext uri="{FF2B5EF4-FFF2-40B4-BE49-F238E27FC236}">
                <a16:creationId xmlns:a16="http://schemas.microsoft.com/office/drawing/2014/main" xmlns="" id="{A4723E84-B5AB-4B28-B3E6-F6F8651FED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B932274-55EA-4E3A-9CF2-1ACE30A01CA8}"/>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146396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89D1966-92EC-4926-9FE5-5DDBAAF2A4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C6B7A767-FEB6-495D-B345-7A262A79A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224CEF49-935E-4854-8FC1-E7BACE593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3A42EB4E-3874-482E-BBA3-E4241FC79B6A}"/>
              </a:ext>
            </a:extLst>
          </p:cNvPr>
          <p:cNvSpPr>
            <a:spLocks noGrp="1"/>
          </p:cNvSpPr>
          <p:nvPr>
            <p:ph type="dt" sz="half" idx="10"/>
          </p:nvPr>
        </p:nvSpPr>
        <p:spPr/>
        <p:txBody>
          <a:bodyPr/>
          <a:lstStyle/>
          <a:p>
            <a:fld id="{D97DB332-FC97-4B6D-A82C-8DA1FC0B33E7}" type="datetimeFigureOut">
              <a:rPr lang="zh-CN" altLang="en-US" smtClean="0"/>
              <a:t>2022/7/16</a:t>
            </a:fld>
            <a:endParaRPr lang="zh-CN" altLang="en-US"/>
          </a:p>
        </p:txBody>
      </p:sp>
      <p:sp>
        <p:nvSpPr>
          <p:cNvPr id="6" name="页脚占位符 5">
            <a:extLst>
              <a:ext uri="{FF2B5EF4-FFF2-40B4-BE49-F238E27FC236}">
                <a16:creationId xmlns:a16="http://schemas.microsoft.com/office/drawing/2014/main" xmlns="" id="{2C72AEBD-A0CB-47AE-96DF-EA911057C7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A1A3921-4062-449F-A38D-8B18BD49A9C5}"/>
              </a:ext>
            </a:extLst>
          </p:cNvPr>
          <p:cNvSpPr>
            <a:spLocks noGrp="1"/>
          </p:cNvSpPr>
          <p:nvPr>
            <p:ph type="sldNum" sz="quarter" idx="12"/>
          </p:nvPr>
        </p:nvSpPr>
        <p:spPr/>
        <p:txBody>
          <a:body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20185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5D16002F-0E92-4310-BE53-4E4EAE9110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89813C9-D4FF-4367-9158-1DC94EF3F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D8EBAB0-F353-4C1B-958F-C9ED27B9F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DB332-FC97-4B6D-A82C-8DA1FC0B33E7}" type="datetimeFigureOut">
              <a:rPr lang="zh-CN" altLang="en-US" smtClean="0"/>
              <a:t>2022/7/16</a:t>
            </a:fld>
            <a:endParaRPr lang="zh-CN" altLang="en-US"/>
          </a:p>
        </p:txBody>
      </p:sp>
      <p:sp>
        <p:nvSpPr>
          <p:cNvPr id="5" name="页脚占位符 4">
            <a:extLst>
              <a:ext uri="{FF2B5EF4-FFF2-40B4-BE49-F238E27FC236}">
                <a16:creationId xmlns:a16="http://schemas.microsoft.com/office/drawing/2014/main" xmlns="" id="{B8DB2110-D01E-436D-BCE2-552DF58A2F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E97188F-F86E-47C2-89BB-F9B82E8A6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5638F-7AA2-494B-AC36-E22DB009660A}" type="slidenum">
              <a:rPr lang="zh-CN" altLang="en-US" smtClean="0"/>
              <a:t>‹#›</a:t>
            </a:fld>
            <a:endParaRPr lang="zh-CN" altLang="en-US"/>
          </a:p>
        </p:txBody>
      </p:sp>
    </p:spTree>
    <p:extLst>
      <p:ext uri="{BB962C8B-B14F-4D97-AF65-F5344CB8AC3E}">
        <p14:creationId xmlns:p14="http://schemas.microsoft.com/office/powerpoint/2010/main" val="23488563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AABB73-B76E-44E9-9497-672E772DF1A0}"/>
              </a:ext>
            </a:extLst>
          </p:cNvPr>
          <p:cNvSpPr>
            <a:spLocks noGrp="1"/>
          </p:cNvSpPr>
          <p:nvPr>
            <p:ph type="ctrTitle"/>
          </p:nvPr>
        </p:nvSpPr>
        <p:spPr/>
        <p:txBody>
          <a:bodyPr>
            <a:normAutofit/>
          </a:bodyPr>
          <a:lstStyle/>
          <a:p>
            <a:r>
              <a:rPr lang="zh-CN" altLang="zh-CN" sz="40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基于</a:t>
            </a:r>
            <a:r>
              <a:rPr lang="en-US" altLang="zh-CN" sz="40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Android</a:t>
            </a:r>
            <a:r>
              <a:rPr lang="zh-CN" altLang="zh-CN" sz="40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的背单词系统的设计与开发</a:t>
            </a:r>
            <a:endParaRPr lang="zh-CN" altLang="en-US" sz="11500" b="1" dirty="0">
              <a:latin typeface="Microsoft YaHei Light" panose="020B0502040204020203" pitchFamily="34" charset="-122"/>
              <a:ea typeface="Microsoft YaHei Light" panose="020B0502040204020203" pitchFamily="34" charset="-122"/>
            </a:endParaRPr>
          </a:p>
        </p:txBody>
      </p:sp>
      <p:sp>
        <p:nvSpPr>
          <p:cNvPr id="3" name="副标题 2">
            <a:extLst>
              <a:ext uri="{FF2B5EF4-FFF2-40B4-BE49-F238E27FC236}">
                <a16:creationId xmlns:a16="http://schemas.microsoft.com/office/drawing/2014/main" xmlns="" id="{DE1B34FD-6C12-4631-A22C-7DC43C37B840}"/>
              </a:ext>
            </a:extLst>
          </p:cNvPr>
          <p:cNvSpPr>
            <a:spLocks noGrp="1"/>
          </p:cNvSpPr>
          <p:nvPr>
            <p:ph type="subTitle" idx="1"/>
          </p:nvPr>
        </p:nvSpPr>
        <p:spPr/>
        <p:txBody>
          <a:bodyPr/>
          <a:lstStyle/>
          <a:p>
            <a:endParaRPr lang="en-US" altLang="zh-CN" dirty="0"/>
          </a:p>
          <a:p>
            <a:r>
              <a:rPr lang="en-US" altLang="zh-CN" dirty="0" err="1" smtClean="0"/>
              <a:t>Xxxxx</a:t>
            </a:r>
            <a:endParaRPr lang="en-US" altLang="zh-CN" dirty="0" smtClean="0"/>
          </a:p>
          <a:p>
            <a:r>
              <a:rPr lang="en-US" altLang="zh-CN" dirty="0" err="1"/>
              <a:t>xxxxx</a:t>
            </a:r>
            <a:endParaRPr lang="en-US" altLang="zh-CN" dirty="0"/>
          </a:p>
        </p:txBody>
      </p:sp>
    </p:spTree>
    <p:extLst>
      <p:ext uri="{BB962C8B-B14F-4D97-AF65-F5344CB8AC3E}">
        <p14:creationId xmlns:p14="http://schemas.microsoft.com/office/powerpoint/2010/main" val="234149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3F48B3-5ACA-4532-B99E-DABB624227F5}"/>
              </a:ext>
            </a:extLst>
          </p:cNvPr>
          <p:cNvSpPr>
            <a:spLocks noGrp="1"/>
          </p:cNvSpPr>
          <p:nvPr>
            <p:ph type="title"/>
          </p:nvPr>
        </p:nvSpPr>
        <p:spPr>
          <a:xfrm>
            <a:off x="426720" y="365125"/>
            <a:ext cx="10927080" cy="1325563"/>
          </a:xfrm>
        </p:spPr>
        <p:txBody>
          <a:bodyPr>
            <a:normAutofit/>
          </a:bodyPr>
          <a:lstStyle/>
          <a:p>
            <a:r>
              <a:rPr lang="en-US" altLang="zh-CN" sz="3200" b="1" dirty="0">
                <a:latin typeface="Microsoft YaHei Light" panose="020B0502040204020203" pitchFamily="34" charset="-122"/>
                <a:ea typeface="Microsoft YaHei Light" panose="020B0502040204020203" pitchFamily="34" charset="-122"/>
              </a:rPr>
              <a:t>1.4 </a:t>
            </a:r>
            <a:r>
              <a:rPr lang="zh-CN" altLang="en-US" sz="3200" b="1" dirty="0">
                <a:latin typeface="Microsoft YaHei Light" panose="020B0502040204020203" pitchFamily="34" charset="-122"/>
                <a:ea typeface="Microsoft YaHei Light" panose="020B0502040204020203" pitchFamily="34" charset="-122"/>
                <a:cs typeface="Times New Roman" panose="02020603050405020304" pitchFamily="18" charset="0"/>
              </a:rPr>
              <a:t>设置</a:t>
            </a:r>
            <a:r>
              <a:rPr lang="zh-CN"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模块</a:t>
            </a:r>
            <a:endParaRPr lang="zh-CN" altLang="en-US" sz="3200" b="1" dirty="0">
              <a:latin typeface="Microsoft YaHei Light" panose="020B0502040204020203" pitchFamily="34" charset="-122"/>
              <a:ea typeface="Microsoft YaHei Light" panose="020B0502040204020203" pitchFamily="34" charset="-122"/>
            </a:endParaRPr>
          </a:p>
        </p:txBody>
      </p:sp>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1300480"/>
            <a:ext cx="10754360" cy="4876483"/>
          </a:xfrm>
        </p:spPr>
        <p:txBody>
          <a:bodyPr>
            <a:normAutofit fontScale="62500" lnSpcReduction="20000"/>
          </a:bodyPr>
          <a:lstStyle/>
          <a:p>
            <a:pPr marL="0" indent="0">
              <a:lnSpc>
                <a:spcPct val="150000"/>
              </a:lnSpc>
              <a:buNone/>
            </a:pPr>
            <a:r>
              <a:rPr lang="zh-CN" altLang="en-US" sz="4500" b="1" dirty="0">
                <a:latin typeface="Times New Roman" panose="02020603050405020304" pitchFamily="18" charset="0"/>
                <a:ea typeface="宋体" panose="02010600030101010101" pitchFamily="2" charset="-122"/>
                <a:cs typeface="Times New Roman" panose="02020603050405020304" pitchFamily="18" charset="0"/>
              </a:rPr>
              <a:t> 设置功能模块的功能有：</a:t>
            </a:r>
            <a:endParaRPr lang="en-US" altLang="zh-CN" sz="45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altLang="zh-CN" sz="3800" b="1" kern="100" dirty="0">
                <a:effectLst/>
                <a:latin typeface="Times New Roman" panose="02020603050405020304" pitchFamily="18" charset="0"/>
                <a:ea typeface="宋体" panose="02010600030101010101" pitchFamily="2" charset="-122"/>
              </a:rPr>
              <a:t>用户每日任务量设置</a:t>
            </a:r>
            <a:endParaRPr lang="en-US" altLang="zh-CN" sz="3800" b="1" kern="100" dirty="0">
              <a:effectLst/>
              <a:latin typeface="Times New Roman" panose="02020603050405020304" pitchFamily="18" charset="0"/>
              <a:ea typeface="宋体" panose="02010600030101010101" pitchFamily="2" charset="-122"/>
            </a:endParaRPr>
          </a:p>
          <a:p>
            <a:pPr marL="342900" lvl="0" indent="-342900" algn="just">
              <a:lnSpc>
                <a:spcPct val="150000"/>
              </a:lnSpc>
              <a:buFont typeface="Wingdings" panose="05000000000000000000" pitchFamily="2" charset="2"/>
              <a:buChar char=""/>
            </a:pPr>
            <a:r>
              <a:rPr lang="zh-CN" altLang="zh-CN" sz="3800" b="1" kern="100" dirty="0">
                <a:effectLst/>
                <a:latin typeface="Times New Roman" panose="02020603050405020304" pitchFamily="18" charset="0"/>
                <a:ea typeface="宋体" panose="02010600030101010101" pitchFamily="2" charset="-122"/>
              </a:rPr>
              <a:t>用户数据重置：该操作将会重置用户数据表和用户词汇数据表中的所有数据</a:t>
            </a:r>
          </a:p>
          <a:p>
            <a:pPr marL="342900" lvl="0" indent="-342900" algn="just">
              <a:lnSpc>
                <a:spcPct val="150000"/>
              </a:lnSpc>
              <a:buFont typeface="Wingdings" panose="05000000000000000000" pitchFamily="2" charset="2"/>
              <a:buChar char=""/>
            </a:pPr>
            <a:r>
              <a:rPr lang="zh-CN" altLang="zh-CN" sz="3800" b="1" kern="100" dirty="0">
                <a:effectLst/>
                <a:latin typeface="Times New Roman" panose="02020603050405020304" pitchFamily="18" charset="0"/>
                <a:ea typeface="宋体" panose="02010600030101010101" pitchFamily="2" charset="-122"/>
              </a:rPr>
              <a:t>应用主题切换：有黑夜主题和白日主题可选</a:t>
            </a:r>
            <a:r>
              <a:rPr lang="zh-CN" altLang="en-US" sz="3800" b="1" kern="100" dirty="0">
                <a:effectLst/>
                <a:latin typeface="Times New Roman" panose="02020603050405020304" pitchFamily="18" charset="0"/>
                <a:ea typeface="宋体" panose="02010600030101010101" pitchFamily="2" charset="-122"/>
              </a:rPr>
              <a:t>，</a:t>
            </a:r>
            <a:r>
              <a:rPr lang="zh-CN" altLang="zh-CN" sz="3800" b="1" kern="100" dirty="0">
                <a:effectLst/>
                <a:latin typeface="Times New Roman" panose="02020603050405020304" pitchFamily="18" charset="0"/>
                <a:ea typeface="宋体" panose="02010600030101010101" pitchFamily="2" charset="-122"/>
              </a:rPr>
              <a:t>可根据不同用户需求切换到相应主题。</a:t>
            </a:r>
          </a:p>
          <a:p>
            <a:pPr marL="342900" lvl="0" indent="-342900" algn="just">
              <a:lnSpc>
                <a:spcPct val="150000"/>
              </a:lnSpc>
              <a:buFont typeface="Wingdings" panose="05000000000000000000" pitchFamily="2" charset="2"/>
              <a:buChar char=""/>
            </a:pPr>
            <a:r>
              <a:rPr lang="zh-CN" altLang="zh-CN" sz="3800" b="1" kern="100" dirty="0">
                <a:effectLst/>
                <a:latin typeface="Times New Roman" panose="02020603050405020304" pitchFamily="18" charset="0"/>
                <a:ea typeface="宋体" panose="02010600030101010101" pitchFamily="2" charset="-122"/>
              </a:rPr>
              <a:t>用户切换：用户账号和密码</a:t>
            </a:r>
            <a:r>
              <a:rPr lang="en-US" altLang="zh-CN" sz="3800" b="1" kern="100" dirty="0">
                <a:effectLst/>
                <a:latin typeface="Times New Roman" panose="02020603050405020304" pitchFamily="18" charset="0"/>
                <a:ea typeface="宋体" panose="02010600030101010101" pitchFamily="2" charset="-122"/>
              </a:rPr>
              <a:t>API</a:t>
            </a:r>
            <a:r>
              <a:rPr lang="zh-CN" altLang="zh-CN" sz="3800" b="1" kern="100" dirty="0">
                <a:effectLst/>
                <a:latin typeface="Times New Roman" panose="02020603050405020304" pitchFamily="18" charset="0"/>
                <a:ea typeface="宋体" panose="02010600030101010101" pitchFamily="2" charset="-122"/>
              </a:rPr>
              <a:t>提供的用户</a:t>
            </a:r>
            <a:r>
              <a:rPr lang="en-US" altLang="zh-CN" sz="3800" b="1" kern="100" dirty="0">
                <a:effectLst/>
                <a:latin typeface="Times New Roman" panose="02020603050405020304" pitchFamily="18" charset="0"/>
                <a:ea typeface="宋体" panose="02010600030101010101" pitchFamily="2" charset="-122"/>
              </a:rPr>
              <a:t>ID</a:t>
            </a:r>
            <a:r>
              <a:rPr lang="zh-CN" altLang="zh-CN" sz="3800" b="1" kern="100" dirty="0">
                <a:effectLst/>
                <a:latin typeface="Times New Roman" panose="02020603050405020304" pitchFamily="18" charset="0"/>
                <a:ea typeface="宋体" panose="02010600030101010101" pitchFamily="2" charset="-122"/>
              </a:rPr>
              <a:t>和密钥。</a:t>
            </a:r>
          </a:p>
          <a:p>
            <a:pPr marL="342900" lvl="0" indent="-342900" algn="just">
              <a:lnSpc>
                <a:spcPct val="150000"/>
              </a:lnSpc>
              <a:buFont typeface="Wingdings" panose="05000000000000000000" pitchFamily="2" charset="2"/>
              <a:buChar char=""/>
            </a:pPr>
            <a:r>
              <a:rPr lang="zh-CN" altLang="zh-CN" sz="3800" b="1" kern="100" dirty="0">
                <a:effectLst/>
                <a:latin typeface="Times New Roman" panose="02020603050405020304" pitchFamily="18" charset="0"/>
                <a:ea typeface="宋体" panose="02010600030101010101" pitchFamily="2" charset="-122"/>
              </a:rPr>
              <a:t>当前单词本更新：此操作将废除当前用户词汇本所对应的用户词汇数据表</a:t>
            </a:r>
            <a:r>
              <a:rPr lang="zh-CN" altLang="en-US" sz="3800" b="1" kern="100" dirty="0">
                <a:effectLst/>
                <a:latin typeface="Times New Roman" panose="02020603050405020304" pitchFamily="18" charset="0"/>
                <a:ea typeface="宋体" panose="02010600030101010101" pitchFamily="2" charset="-122"/>
              </a:rPr>
              <a:t>然后</a:t>
            </a:r>
            <a:r>
              <a:rPr lang="zh-CN" altLang="zh-CN" sz="3800" b="1" kern="100" dirty="0">
                <a:effectLst/>
                <a:latin typeface="Times New Roman" panose="02020603050405020304" pitchFamily="18" charset="0"/>
                <a:ea typeface="宋体" panose="02010600030101010101" pitchFamily="2" charset="-122"/>
              </a:rPr>
              <a:t>重新初始化用户词汇数据表。</a:t>
            </a:r>
          </a:p>
          <a:p>
            <a:pPr marL="0" indent="0">
              <a:lnSpc>
                <a:spcPct val="150000"/>
              </a:lnSpc>
              <a:buNone/>
            </a:pPr>
            <a:endParaRPr lang="en-US" altLang="zh-CN" sz="3000" dirty="0">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6300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708AD6-6841-4AE3-8153-10B74B33909E}"/>
              </a:ext>
            </a:extLst>
          </p:cNvPr>
          <p:cNvSpPr>
            <a:spLocks noGrp="1"/>
          </p:cNvSpPr>
          <p:nvPr>
            <p:ph type="title"/>
          </p:nvPr>
        </p:nvSpPr>
        <p:spPr>
          <a:xfrm>
            <a:off x="838200" y="365125"/>
            <a:ext cx="10515600" cy="762635"/>
          </a:xfrm>
        </p:spPr>
        <p:txBody>
          <a:bodyPr>
            <a:normAutofit/>
          </a:bodyPr>
          <a:lstStyle/>
          <a:p>
            <a:r>
              <a:rPr lang="zh-CN" altLang="en-US" sz="2800" b="1" dirty="0"/>
              <a:t>设置功能模块界面设计图</a:t>
            </a:r>
          </a:p>
        </p:txBody>
      </p:sp>
      <p:pic>
        <p:nvPicPr>
          <p:cNvPr id="6" name="内容占位符 5">
            <a:extLst>
              <a:ext uri="{FF2B5EF4-FFF2-40B4-BE49-F238E27FC236}">
                <a16:creationId xmlns:a16="http://schemas.microsoft.com/office/drawing/2014/main" xmlns="" id="{5A545831-92CA-4679-A130-B060C9615E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4000" y="1127760"/>
            <a:ext cx="6146800" cy="5365115"/>
          </a:xfrm>
          <a:prstGeom prst="rect">
            <a:avLst/>
          </a:prstGeom>
          <a:noFill/>
          <a:ln>
            <a:noFill/>
          </a:ln>
        </p:spPr>
      </p:pic>
    </p:spTree>
    <p:extLst>
      <p:ext uri="{BB962C8B-B14F-4D97-AF65-F5344CB8AC3E}">
        <p14:creationId xmlns:p14="http://schemas.microsoft.com/office/powerpoint/2010/main" val="272365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428BB2-6BF3-4CF1-B154-A06546D7BCF2}"/>
              </a:ext>
            </a:extLst>
          </p:cNvPr>
          <p:cNvSpPr>
            <a:spLocks noGrp="1"/>
          </p:cNvSpPr>
          <p:nvPr>
            <p:ph type="title"/>
          </p:nvPr>
        </p:nvSpPr>
        <p:spPr/>
        <p:txBody>
          <a:bodyPr>
            <a:normAutofit/>
          </a:bodyPr>
          <a:lstStyle/>
          <a:p>
            <a:r>
              <a:rPr lang="zh-CN" altLang="en-US" sz="4000" b="1" dirty="0">
                <a:latin typeface="Microsoft YaHei Light" panose="020B0502040204020203" pitchFamily="34" charset="-122"/>
                <a:ea typeface="Microsoft YaHei Light" panose="020B0502040204020203" pitchFamily="34" charset="-122"/>
              </a:rPr>
              <a:t>二</a:t>
            </a:r>
            <a:r>
              <a:rPr lang="en-US" altLang="zh-CN" sz="4000" b="1" dirty="0">
                <a:latin typeface="Microsoft YaHei Light" panose="020B0502040204020203" pitchFamily="34" charset="-122"/>
                <a:ea typeface="Microsoft YaHei Light" panose="020B0502040204020203" pitchFamily="34" charset="-122"/>
              </a:rPr>
              <a:t>.</a:t>
            </a:r>
            <a:r>
              <a:rPr lang="zh-CN" altLang="en-US" sz="4000" b="1" dirty="0">
                <a:latin typeface="Microsoft YaHei Light" panose="020B0502040204020203" pitchFamily="34" charset="-122"/>
                <a:ea typeface="Microsoft YaHei Light" panose="020B0502040204020203" pitchFamily="34" charset="-122"/>
              </a:rPr>
              <a:t>后台设计</a:t>
            </a:r>
            <a:endParaRPr lang="zh-CN" altLang="en-US" sz="4000" dirty="0"/>
          </a:p>
        </p:txBody>
      </p:sp>
      <p:sp>
        <p:nvSpPr>
          <p:cNvPr id="3" name="内容占位符 2">
            <a:extLst>
              <a:ext uri="{FF2B5EF4-FFF2-40B4-BE49-F238E27FC236}">
                <a16:creationId xmlns:a16="http://schemas.microsoft.com/office/drawing/2014/main" xmlns="" id="{3EC79B1B-BA65-43E2-BB33-CEF22002AF95}"/>
              </a:ext>
            </a:extLst>
          </p:cNvPr>
          <p:cNvSpPr>
            <a:spLocks noGrp="1"/>
          </p:cNvSpPr>
          <p:nvPr>
            <p:ph idx="1"/>
          </p:nvPr>
        </p:nvSpPr>
        <p:spPr>
          <a:xfrm>
            <a:off x="838200" y="1530985"/>
            <a:ext cx="10515600" cy="5327016"/>
          </a:xfrm>
        </p:spPr>
        <p:txBody>
          <a:bodyPr>
            <a:normAutofit fontScale="32500" lnSpcReduction="20000"/>
          </a:bodyPr>
          <a:lstStyle/>
          <a:p>
            <a:pPr indent="0" algn="just">
              <a:lnSpc>
                <a:spcPct val="170000"/>
              </a:lnSpc>
              <a:buNone/>
            </a:pPr>
            <a:r>
              <a:rPr lang="zh-CN" altLang="zh-CN" sz="8600" b="1" kern="100" dirty="0">
                <a:effectLst/>
                <a:latin typeface="Microsoft YaHei Light" panose="020B0502040204020203" pitchFamily="34" charset="-122"/>
                <a:ea typeface="Microsoft YaHei Light" panose="020B0502040204020203" pitchFamily="34" charset="-122"/>
              </a:rPr>
              <a:t>后台的工作内容分别是：</a:t>
            </a:r>
          </a:p>
          <a:p>
            <a:pPr marL="342900" lvl="0" indent="-342900" algn="just">
              <a:lnSpc>
                <a:spcPct val="170000"/>
              </a:lnSpc>
              <a:buFont typeface="Wingdings" panose="05000000000000000000" pitchFamily="2" charset="2"/>
              <a:buChar char=""/>
            </a:pPr>
            <a:r>
              <a:rPr lang="zh-CN" altLang="zh-CN" sz="8600" b="1" kern="100" dirty="0">
                <a:effectLst/>
                <a:latin typeface="Microsoft YaHei Light" panose="020B0502040204020203" pitchFamily="34" charset="-122"/>
                <a:ea typeface="Microsoft YaHei Light" panose="020B0502040204020203" pitchFamily="34" charset="-122"/>
              </a:rPr>
              <a:t>对每个数据表进行</a:t>
            </a:r>
            <a:r>
              <a:rPr lang="en-US" altLang="zh-CN" sz="8600" b="1" kern="100" dirty="0">
                <a:effectLst/>
                <a:latin typeface="Microsoft YaHei Light" panose="020B0502040204020203" pitchFamily="34" charset="-122"/>
                <a:ea typeface="Microsoft YaHei Light" panose="020B0502040204020203" pitchFamily="34" charset="-122"/>
              </a:rPr>
              <a:t>CURD</a:t>
            </a:r>
            <a:r>
              <a:rPr lang="zh-CN" altLang="zh-CN" sz="8600" b="1" kern="100" dirty="0">
                <a:effectLst/>
                <a:latin typeface="Microsoft YaHei Light" panose="020B0502040204020203" pitchFamily="34" charset="-122"/>
                <a:ea typeface="Microsoft YaHei Light" panose="020B0502040204020203" pitchFamily="34" charset="-122"/>
              </a:rPr>
              <a:t>操作；</a:t>
            </a:r>
          </a:p>
          <a:p>
            <a:pPr marL="342900" lvl="0" indent="-342900" algn="just">
              <a:lnSpc>
                <a:spcPct val="170000"/>
              </a:lnSpc>
              <a:buFont typeface="Wingdings" panose="05000000000000000000" pitchFamily="2" charset="2"/>
              <a:buChar char=""/>
            </a:pPr>
            <a:r>
              <a:rPr lang="zh-CN" altLang="zh-CN" sz="8600" b="1" kern="100" dirty="0">
                <a:effectLst/>
                <a:latin typeface="Microsoft YaHei Light" panose="020B0502040204020203" pitchFamily="34" charset="-122"/>
                <a:ea typeface="Microsoft YaHei Light" panose="020B0502040204020203" pitchFamily="34" charset="-122"/>
              </a:rPr>
              <a:t>各个数据表中获取统计数据；</a:t>
            </a:r>
          </a:p>
          <a:p>
            <a:pPr marL="342900" lvl="0" indent="-342900" algn="just">
              <a:lnSpc>
                <a:spcPct val="170000"/>
              </a:lnSpc>
              <a:buFont typeface="Wingdings" panose="05000000000000000000" pitchFamily="2" charset="2"/>
              <a:buChar char=""/>
            </a:pPr>
            <a:r>
              <a:rPr lang="zh-CN" altLang="zh-CN" sz="8600" b="1" kern="100" dirty="0">
                <a:effectLst/>
                <a:latin typeface="Microsoft YaHei Light" panose="020B0502040204020203" pitchFamily="34" charset="-122"/>
                <a:ea typeface="Microsoft YaHei Light" panose="020B0502040204020203" pitchFamily="34" charset="-122"/>
              </a:rPr>
              <a:t>使用并解析幽灵</a:t>
            </a:r>
            <a:r>
              <a:rPr lang="en-US" altLang="zh-CN" sz="8600" b="1" kern="100" dirty="0">
                <a:effectLst/>
                <a:latin typeface="Microsoft YaHei Light" panose="020B0502040204020203" pitchFamily="34" charset="-122"/>
                <a:ea typeface="Microsoft YaHei Light" panose="020B0502040204020203" pitchFamily="34" charset="-122"/>
              </a:rPr>
              <a:t>API</a:t>
            </a:r>
            <a:r>
              <a:rPr lang="zh-CN" altLang="zh-CN" sz="8600" b="1" kern="100" dirty="0">
                <a:effectLst/>
                <a:latin typeface="Microsoft YaHei Light" panose="020B0502040204020203" pitchFamily="34" charset="-122"/>
                <a:ea typeface="Microsoft YaHei Light" panose="020B0502040204020203" pitchFamily="34" charset="-122"/>
              </a:rPr>
              <a:t>和爱词霸</a:t>
            </a:r>
            <a:r>
              <a:rPr lang="en-US" altLang="zh-CN" sz="8600" b="1" kern="100" dirty="0">
                <a:effectLst/>
                <a:latin typeface="Microsoft YaHei Light" panose="020B0502040204020203" pitchFamily="34" charset="-122"/>
                <a:ea typeface="Microsoft YaHei Light" panose="020B0502040204020203" pitchFamily="34" charset="-122"/>
              </a:rPr>
              <a:t>API</a:t>
            </a:r>
            <a:r>
              <a:rPr lang="zh-CN" altLang="zh-CN" sz="8600" b="1" kern="100" dirty="0">
                <a:effectLst/>
                <a:latin typeface="Microsoft YaHei Light" panose="020B0502040204020203" pitchFamily="34" charset="-122"/>
                <a:ea typeface="Microsoft YaHei Light" panose="020B0502040204020203" pitchFamily="34" charset="-122"/>
              </a:rPr>
              <a:t>数据</a:t>
            </a:r>
            <a:r>
              <a:rPr lang="zh-CN" altLang="en-US" sz="8600" b="1" kern="100" dirty="0">
                <a:effectLst/>
                <a:latin typeface="Microsoft YaHei Light" panose="020B0502040204020203" pitchFamily="34" charset="-122"/>
                <a:ea typeface="Microsoft YaHei Light" panose="020B0502040204020203" pitchFamily="34" charset="-122"/>
              </a:rPr>
              <a:t>；</a:t>
            </a:r>
            <a:endParaRPr lang="en-US" altLang="zh-CN" sz="8600" b="1" kern="100" dirty="0">
              <a:effectLst/>
              <a:latin typeface="Microsoft YaHei Light" panose="020B0502040204020203" pitchFamily="34" charset="-122"/>
              <a:ea typeface="Microsoft YaHei Light" panose="020B0502040204020203" pitchFamily="34" charset="-122"/>
            </a:endParaRPr>
          </a:p>
          <a:p>
            <a:pPr marL="342900" lvl="0" indent="-342900" algn="just">
              <a:lnSpc>
                <a:spcPct val="170000"/>
              </a:lnSpc>
              <a:buFont typeface="Wingdings" panose="05000000000000000000" pitchFamily="2" charset="2"/>
              <a:buChar char=""/>
            </a:pPr>
            <a:r>
              <a:rPr lang="zh-CN" altLang="zh-CN" sz="8600" b="1" kern="100" dirty="0">
                <a:effectLst/>
                <a:latin typeface="Microsoft YaHei Light" panose="020B0502040204020203" pitchFamily="34" charset="-122"/>
                <a:ea typeface="Microsoft YaHei Light" panose="020B0502040204020203" pitchFamily="34" charset="-122"/>
              </a:rPr>
              <a:t>为每个单词初始化例句；</a:t>
            </a:r>
          </a:p>
          <a:p>
            <a:pPr marL="342900" lvl="0" indent="-342900" algn="just">
              <a:lnSpc>
                <a:spcPct val="170000"/>
              </a:lnSpc>
              <a:buFont typeface="Wingdings" panose="05000000000000000000" pitchFamily="2" charset="2"/>
              <a:buChar char=""/>
            </a:pPr>
            <a:r>
              <a:rPr lang="zh-CN" altLang="zh-CN" sz="8600" b="1" kern="100" dirty="0">
                <a:effectLst/>
                <a:latin typeface="Microsoft YaHei Light" panose="020B0502040204020203" pitchFamily="34" charset="-122"/>
                <a:ea typeface="Microsoft YaHei Light" panose="020B0502040204020203" pitchFamily="34" charset="-122"/>
              </a:rPr>
              <a:t>艾宾浩斯遗忘曲线安排用户复习已学单词。</a:t>
            </a:r>
          </a:p>
          <a:p>
            <a:pPr marL="0" indent="0">
              <a:lnSpc>
                <a:spcPct val="170000"/>
              </a:lnSpc>
              <a:buNone/>
            </a:pPr>
            <a:r>
              <a:rPr lang="en-US" altLang="zh-CN" b="1"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4800" b="1" dirty="0"/>
          </a:p>
        </p:txBody>
      </p:sp>
    </p:spTree>
    <p:extLst>
      <p:ext uri="{BB962C8B-B14F-4D97-AF65-F5344CB8AC3E}">
        <p14:creationId xmlns:p14="http://schemas.microsoft.com/office/powerpoint/2010/main" val="124418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3F48B3-5ACA-4532-B99E-DABB624227F5}"/>
              </a:ext>
            </a:extLst>
          </p:cNvPr>
          <p:cNvSpPr>
            <a:spLocks noGrp="1"/>
          </p:cNvSpPr>
          <p:nvPr>
            <p:ph type="title"/>
          </p:nvPr>
        </p:nvSpPr>
        <p:spPr>
          <a:xfrm>
            <a:off x="426720" y="365125"/>
            <a:ext cx="10927080" cy="1325563"/>
          </a:xfrm>
        </p:spPr>
        <p:txBody>
          <a:bodyPr>
            <a:normAutofit/>
          </a:bodyPr>
          <a:lstStyle/>
          <a:p>
            <a:r>
              <a:rPr lang="en-US" altLang="zh-CN" sz="3200" b="1" dirty="0">
                <a:latin typeface="Microsoft YaHei Light" panose="020B0502040204020203" pitchFamily="34" charset="-122"/>
                <a:ea typeface="Microsoft YaHei Light" panose="020B0502040204020203" pitchFamily="34" charset="-122"/>
              </a:rPr>
              <a:t>2.1 API</a:t>
            </a:r>
            <a:r>
              <a:rPr lang="zh-CN" altLang="en-US" sz="3200" b="1" dirty="0">
                <a:latin typeface="Microsoft YaHei Light" panose="020B0502040204020203" pitchFamily="34" charset="-122"/>
                <a:ea typeface="Microsoft YaHei Light" panose="020B0502040204020203" pitchFamily="34" charset="-122"/>
              </a:rPr>
              <a:t>数据解析</a:t>
            </a:r>
          </a:p>
        </p:txBody>
      </p:sp>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1300480"/>
            <a:ext cx="10754360" cy="4876483"/>
          </a:xfrm>
        </p:spPr>
        <p:txBody>
          <a:bodyPr>
            <a:normAutofit/>
          </a:bodyPr>
          <a:lstStyle/>
          <a:p>
            <a:pPr marL="0" indent="0">
              <a:lnSpc>
                <a:spcPct val="150000"/>
              </a:lnSpc>
              <a:buNone/>
            </a:pPr>
            <a:r>
              <a:rPr lang="en-US" altLang="zh-CN" sz="3200" b="1" dirty="0">
                <a:latin typeface="Microsoft YaHei Light" panose="020B0502040204020203" pitchFamily="34" charset="-122"/>
                <a:ea typeface="Microsoft YaHei Light" panose="020B0502040204020203" pitchFamily="34" charset="-122"/>
                <a:cs typeface="Times New Roman" panose="02020603050405020304" pitchFamily="18" charset="0"/>
              </a:rPr>
              <a:t>	</a:t>
            </a:r>
            <a:r>
              <a:rPr lang="zh-CN"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当</a:t>
            </a:r>
            <a:r>
              <a:rPr lang="zh-CN" altLang="en-US"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各个</a:t>
            </a:r>
            <a:r>
              <a:rPr lang="en-US"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fragment</a:t>
            </a:r>
            <a:r>
              <a:rPr lang="zh-CN"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被建立时，系统会检查数据库中是否已含有对应数据。若有则直接加载数据库中的数据，否则向幽灵背单词</a:t>
            </a:r>
            <a:r>
              <a:rPr lang="en-US"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API</a:t>
            </a:r>
            <a:r>
              <a:rPr lang="zh-CN" altLang="en-US"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以及爱词霸</a:t>
            </a:r>
            <a:r>
              <a:rPr lang="en-US"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API</a:t>
            </a:r>
            <a:r>
              <a:rPr lang="zh-CN"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申请相关数据</a:t>
            </a:r>
            <a:r>
              <a:rPr lang="zh-CN" altLang="en-US"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然后解析</a:t>
            </a:r>
            <a:r>
              <a:rPr lang="zh-CN"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并</a:t>
            </a:r>
            <a:r>
              <a:rPr lang="zh-CN" altLang="en-US"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存入数据库同时</a:t>
            </a:r>
            <a:r>
              <a:rPr lang="zh-CN"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更新</a:t>
            </a:r>
            <a:r>
              <a:rPr lang="zh-CN" altLang="en-US"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前台</a:t>
            </a:r>
            <a:r>
              <a:rPr lang="en-US"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UI</a:t>
            </a:r>
            <a:r>
              <a:rPr lang="zh-CN"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界面。</a:t>
            </a:r>
            <a:endParaRPr lang="en-US" altLang="zh-CN" sz="4400" b="1"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375936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708AD6-6841-4AE3-8153-10B74B33909E}"/>
              </a:ext>
            </a:extLst>
          </p:cNvPr>
          <p:cNvSpPr>
            <a:spLocks noGrp="1"/>
          </p:cNvSpPr>
          <p:nvPr>
            <p:ph type="title"/>
          </p:nvPr>
        </p:nvSpPr>
        <p:spPr>
          <a:xfrm>
            <a:off x="838200" y="365125"/>
            <a:ext cx="10515600" cy="762635"/>
          </a:xfrm>
        </p:spPr>
        <p:txBody>
          <a:bodyPr>
            <a:normAutofit/>
          </a:bodyPr>
          <a:lstStyle/>
          <a:p>
            <a:r>
              <a:rPr lang="zh-CN" altLang="en-US" sz="2800" b="1" dirty="0"/>
              <a:t>后台</a:t>
            </a:r>
            <a:r>
              <a:rPr lang="en-US" altLang="zh-CN" sz="2800" b="1" dirty="0"/>
              <a:t>API</a:t>
            </a:r>
            <a:r>
              <a:rPr lang="zh-CN" altLang="en-US" sz="2800" b="1" dirty="0"/>
              <a:t>数据解析图</a:t>
            </a:r>
          </a:p>
        </p:txBody>
      </p:sp>
      <p:sp>
        <p:nvSpPr>
          <p:cNvPr id="7" name="AutoShape 102">
            <a:extLst>
              <a:ext uri="{FF2B5EF4-FFF2-40B4-BE49-F238E27FC236}">
                <a16:creationId xmlns:a16="http://schemas.microsoft.com/office/drawing/2014/main" xmlns="" id="{EBAF60BB-76E5-4CA1-9A80-4E8E07F18ADE}"/>
              </a:ext>
            </a:extLst>
          </p:cNvPr>
          <p:cNvSpPr>
            <a:spLocks noGrp="1" noChangeArrowheads="1"/>
          </p:cNvSpPr>
          <p:nvPr>
            <p:ph idx="1"/>
          </p:nvPr>
        </p:nvSpPr>
        <p:spPr bwMode="auto">
          <a:xfrm>
            <a:off x="3048000" y="1818005"/>
            <a:ext cx="1518920" cy="532448"/>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indent="0" algn="just">
              <a:buNone/>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CURD</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词汇数据表</a:t>
            </a:r>
          </a:p>
        </p:txBody>
      </p:sp>
      <p:sp>
        <p:nvSpPr>
          <p:cNvPr id="8" name="AutoShape 102">
            <a:extLst>
              <a:ext uri="{FF2B5EF4-FFF2-40B4-BE49-F238E27FC236}">
                <a16:creationId xmlns:a16="http://schemas.microsoft.com/office/drawing/2014/main" xmlns="" id="{5162E7C6-D5B0-49B7-AEA5-9307009871D4}"/>
              </a:ext>
            </a:extLst>
          </p:cNvPr>
          <p:cNvSpPr>
            <a:spLocks noChangeArrowheads="1"/>
          </p:cNvSpPr>
          <p:nvPr/>
        </p:nvSpPr>
        <p:spPr bwMode="auto">
          <a:xfrm>
            <a:off x="3048000" y="3877309"/>
            <a:ext cx="1518920" cy="532448"/>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r>
              <a:rPr lang="en-US" altLang="zh-CN" sz="1600" kern="100" dirty="0">
                <a:effectLst/>
                <a:latin typeface="Times New Roman" panose="02020603050405020304" pitchFamily="18" charset="0"/>
                <a:ea typeface="宋体" panose="02010600030101010101" pitchFamily="2" charset="-122"/>
                <a:cs typeface="宋体" panose="02010600030101010101" pitchFamily="2" charset="-122"/>
              </a:rPr>
              <a:t>CURD</a:t>
            </a:r>
            <a:r>
              <a:rPr lang="zh-CN" altLang="zh-CN" sz="1600" kern="100" dirty="0">
                <a:effectLst/>
                <a:latin typeface="Times New Roman" panose="02020603050405020304" pitchFamily="18" charset="0"/>
                <a:ea typeface="宋体" panose="02010600030101010101" pitchFamily="2" charset="-122"/>
                <a:cs typeface="宋体" panose="02010600030101010101" pitchFamily="2" charset="-122"/>
              </a:rPr>
              <a:t>用户数据表</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 name="AutoShape 102">
            <a:extLst>
              <a:ext uri="{FF2B5EF4-FFF2-40B4-BE49-F238E27FC236}">
                <a16:creationId xmlns:a16="http://schemas.microsoft.com/office/drawing/2014/main" xmlns="" id="{68138669-409D-444D-80A6-A3D0A4C8820E}"/>
              </a:ext>
            </a:extLst>
          </p:cNvPr>
          <p:cNvSpPr>
            <a:spLocks noChangeArrowheads="1"/>
          </p:cNvSpPr>
          <p:nvPr/>
        </p:nvSpPr>
        <p:spPr bwMode="auto">
          <a:xfrm>
            <a:off x="3048000" y="2847657"/>
            <a:ext cx="1518920" cy="532448"/>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r>
              <a:rPr lang="en-US" altLang="zh-CN" sz="1600" kern="100" dirty="0">
                <a:effectLst/>
                <a:latin typeface="Times New Roman" panose="02020603050405020304" pitchFamily="18" charset="0"/>
                <a:ea typeface="宋体" panose="02010600030101010101" pitchFamily="2" charset="-122"/>
                <a:cs typeface="宋体" panose="02010600030101010101" pitchFamily="2" charset="-122"/>
              </a:rPr>
              <a:t>CURD</a:t>
            </a:r>
            <a:r>
              <a:rPr lang="zh-CN" altLang="zh-CN" sz="1600" kern="100" dirty="0">
                <a:effectLst/>
                <a:latin typeface="Times New Roman" panose="02020603050405020304" pitchFamily="18" charset="0"/>
                <a:ea typeface="宋体" panose="02010600030101010101" pitchFamily="2" charset="-122"/>
                <a:cs typeface="宋体" panose="02010600030101010101" pitchFamily="2" charset="-122"/>
              </a:rPr>
              <a:t>词汇本数据表</a:t>
            </a:r>
          </a:p>
          <a:p>
            <a:pPr algn="just"/>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 name="AutoShape 102">
            <a:extLst>
              <a:ext uri="{FF2B5EF4-FFF2-40B4-BE49-F238E27FC236}">
                <a16:creationId xmlns:a16="http://schemas.microsoft.com/office/drawing/2014/main" xmlns="" id="{4E5A7F70-DA60-46BC-91CE-0E984E3262FF}"/>
              </a:ext>
            </a:extLst>
          </p:cNvPr>
          <p:cNvSpPr>
            <a:spLocks noChangeArrowheads="1"/>
          </p:cNvSpPr>
          <p:nvPr/>
        </p:nvSpPr>
        <p:spPr bwMode="auto">
          <a:xfrm>
            <a:off x="3030856" y="4906961"/>
            <a:ext cx="1518920" cy="532448"/>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r>
              <a:rPr lang="zh-CN" sz="1600" kern="100" dirty="0">
                <a:effectLst/>
                <a:latin typeface="Times New Roman" panose="02020603050405020304" pitchFamily="18" charset="0"/>
                <a:ea typeface="宋体" panose="02010600030101010101" pitchFamily="2" charset="-122"/>
                <a:cs typeface="宋体" panose="02010600030101010101" pitchFamily="2" charset="-122"/>
              </a:rPr>
              <a:t>词汇例句数据初始化</a:t>
            </a:r>
          </a:p>
        </p:txBody>
      </p:sp>
      <p:sp>
        <p:nvSpPr>
          <p:cNvPr id="11" name="AutoShape 95">
            <a:extLst>
              <a:ext uri="{FF2B5EF4-FFF2-40B4-BE49-F238E27FC236}">
                <a16:creationId xmlns:a16="http://schemas.microsoft.com/office/drawing/2014/main" xmlns="" id="{D01F17CC-4443-405E-9F15-CF4B53D3882D}"/>
              </a:ext>
            </a:extLst>
          </p:cNvPr>
          <p:cNvSpPr>
            <a:spLocks noChangeArrowheads="1"/>
          </p:cNvSpPr>
          <p:nvPr/>
        </p:nvSpPr>
        <p:spPr bwMode="auto">
          <a:xfrm>
            <a:off x="6796087" y="1818005"/>
            <a:ext cx="732473" cy="1562100"/>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r>
              <a:rPr lang="en-US" sz="105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en-US"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r>
              <a:rPr lang="en-US" kern="100" dirty="0">
                <a:effectLst/>
                <a:latin typeface="Times New Roman" panose="02020603050405020304" pitchFamily="18" charset="0"/>
                <a:ea typeface="宋体" panose="02010600030101010101" pitchFamily="2" charset="-122"/>
                <a:cs typeface="宋体" panose="02010600030101010101" pitchFamily="2" charset="-122"/>
              </a:rPr>
              <a:t>JSON</a:t>
            </a:r>
            <a:r>
              <a:rPr lang="zh-CN" kern="100" dirty="0">
                <a:effectLst/>
                <a:latin typeface="Times New Roman" panose="02020603050405020304" pitchFamily="18" charset="0"/>
                <a:ea typeface="宋体" panose="02010600030101010101" pitchFamily="2" charset="-122"/>
                <a:cs typeface="宋体" panose="02010600030101010101" pitchFamily="2" charset="-122"/>
              </a:rPr>
              <a:t>解析</a:t>
            </a:r>
          </a:p>
        </p:txBody>
      </p:sp>
      <p:sp>
        <p:nvSpPr>
          <p:cNvPr id="12" name="AutoShape 95">
            <a:extLst>
              <a:ext uri="{FF2B5EF4-FFF2-40B4-BE49-F238E27FC236}">
                <a16:creationId xmlns:a16="http://schemas.microsoft.com/office/drawing/2014/main" xmlns="" id="{1F6A999A-445F-44BE-917F-4BF6A6B43098}"/>
              </a:ext>
            </a:extLst>
          </p:cNvPr>
          <p:cNvSpPr>
            <a:spLocks noChangeArrowheads="1"/>
          </p:cNvSpPr>
          <p:nvPr/>
        </p:nvSpPr>
        <p:spPr bwMode="auto">
          <a:xfrm>
            <a:off x="6796087" y="3812538"/>
            <a:ext cx="732473" cy="1626871"/>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r>
              <a:rPr lang="en-US" sz="105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endParaRPr lang="en-US"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r>
              <a:rPr lang="en-US" kern="100" dirty="0">
                <a:effectLst/>
                <a:latin typeface="Times New Roman" panose="02020603050405020304" pitchFamily="18" charset="0"/>
                <a:ea typeface="宋体" panose="02010600030101010101" pitchFamily="2" charset="-122"/>
                <a:cs typeface="宋体" panose="02010600030101010101" pitchFamily="2" charset="-122"/>
              </a:rPr>
              <a:t>XML</a:t>
            </a:r>
            <a:r>
              <a:rPr lang="zh-CN" kern="100" dirty="0">
                <a:effectLst/>
                <a:latin typeface="Times New Roman" panose="02020603050405020304" pitchFamily="18" charset="0"/>
                <a:ea typeface="宋体" panose="02010600030101010101" pitchFamily="2" charset="-122"/>
                <a:cs typeface="宋体" panose="02010600030101010101" pitchFamily="2" charset="-122"/>
              </a:rPr>
              <a:t>解析</a:t>
            </a:r>
          </a:p>
        </p:txBody>
      </p:sp>
      <p:sp>
        <p:nvSpPr>
          <p:cNvPr id="16" name="AutoShape 95">
            <a:extLst>
              <a:ext uri="{FF2B5EF4-FFF2-40B4-BE49-F238E27FC236}">
                <a16:creationId xmlns:a16="http://schemas.microsoft.com/office/drawing/2014/main" xmlns="" id="{ABDE6139-B3CB-4AB0-BC17-27C41ED7B3FF}"/>
              </a:ext>
            </a:extLst>
          </p:cNvPr>
          <p:cNvSpPr>
            <a:spLocks noChangeArrowheads="1"/>
          </p:cNvSpPr>
          <p:nvPr/>
        </p:nvSpPr>
        <p:spPr bwMode="auto">
          <a:xfrm>
            <a:off x="9023984" y="1818005"/>
            <a:ext cx="1024256" cy="3621404"/>
          </a:xfrm>
          <a:prstGeom prst="flowChartProcess">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r>
              <a:rPr lang="en-US" sz="105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r>
              <a:rPr lang="en-US" sz="20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r>
              <a:rPr lang="en-US" sz="2000" kern="100" dirty="0">
                <a:effectLst/>
                <a:latin typeface="Times New Roman" panose="02020603050405020304" pitchFamily="18" charset="0"/>
                <a:ea typeface="宋体" panose="02010600030101010101" pitchFamily="2" charset="-122"/>
                <a:cs typeface="宋体" panose="02010600030101010101" pitchFamily="2" charset="-122"/>
              </a:rPr>
              <a:t>Internet</a:t>
            </a: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访问幽灵数据</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API</a:t>
            </a:r>
            <a:r>
              <a:rPr lang="zh-CN" sz="2000" kern="100" dirty="0">
                <a:effectLst/>
                <a:latin typeface="Times New Roman" panose="02020603050405020304" pitchFamily="18" charset="0"/>
                <a:ea typeface="宋体" panose="02010600030101010101" pitchFamily="2" charset="-122"/>
                <a:cs typeface="宋体" panose="02010600030101010101" pitchFamily="2" charset="-122"/>
              </a:rPr>
              <a:t>，爱词霸词典</a:t>
            </a: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API</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8" name="直接箭头连接符 17">
            <a:extLst>
              <a:ext uri="{FF2B5EF4-FFF2-40B4-BE49-F238E27FC236}">
                <a16:creationId xmlns:a16="http://schemas.microsoft.com/office/drawing/2014/main" xmlns="" id="{846CC45D-609B-48FA-9D44-F0DDC551A271}"/>
              </a:ext>
            </a:extLst>
          </p:cNvPr>
          <p:cNvCxnSpPr>
            <a:endCxn id="7" idx="3"/>
          </p:cNvCxnSpPr>
          <p:nvPr/>
        </p:nvCxnSpPr>
        <p:spPr>
          <a:xfrm flipH="1" flipV="1">
            <a:off x="4566920" y="2084229"/>
            <a:ext cx="2229167" cy="8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xmlns="" id="{D43646A5-AD27-470A-9ACB-53EA7C66A7F3}"/>
              </a:ext>
            </a:extLst>
          </p:cNvPr>
          <p:cNvCxnSpPr>
            <a:cxnSpLocks/>
            <a:endCxn id="9" idx="3"/>
          </p:cNvCxnSpPr>
          <p:nvPr/>
        </p:nvCxnSpPr>
        <p:spPr>
          <a:xfrm flipH="1">
            <a:off x="4566920" y="3113881"/>
            <a:ext cx="222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xmlns="" id="{4F2DF0D0-5E17-4316-BCAB-BD4716B16915}"/>
              </a:ext>
            </a:extLst>
          </p:cNvPr>
          <p:cNvCxnSpPr>
            <a:cxnSpLocks/>
            <a:endCxn id="10" idx="3"/>
          </p:cNvCxnSpPr>
          <p:nvPr/>
        </p:nvCxnSpPr>
        <p:spPr>
          <a:xfrm flipH="1" flipV="1">
            <a:off x="4549776" y="5173185"/>
            <a:ext cx="224631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xmlns="" id="{314A4754-1689-4498-A854-5C8A12C6E0CC}"/>
              </a:ext>
            </a:extLst>
          </p:cNvPr>
          <p:cNvCxnSpPr>
            <a:cxnSpLocks/>
            <a:endCxn id="11" idx="3"/>
          </p:cNvCxnSpPr>
          <p:nvPr/>
        </p:nvCxnSpPr>
        <p:spPr>
          <a:xfrm flipH="1">
            <a:off x="7528560" y="2599055"/>
            <a:ext cx="1495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xmlns="" id="{782A69E6-7C28-4298-B4C5-ED87170AE3B1}"/>
              </a:ext>
            </a:extLst>
          </p:cNvPr>
          <p:cNvCxnSpPr>
            <a:cxnSpLocks/>
            <a:endCxn id="12" idx="3"/>
          </p:cNvCxnSpPr>
          <p:nvPr/>
        </p:nvCxnSpPr>
        <p:spPr>
          <a:xfrm flipH="1">
            <a:off x="7528560" y="4625974"/>
            <a:ext cx="1495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xmlns="" id="{0E275A96-303F-4E37-AB84-9A412F5C1B44}"/>
              </a:ext>
            </a:extLst>
          </p:cNvPr>
          <p:cNvCxnSpPr>
            <a:cxnSpLocks/>
          </p:cNvCxnSpPr>
          <p:nvPr/>
        </p:nvCxnSpPr>
        <p:spPr>
          <a:xfrm>
            <a:off x="1422400" y="2092960"/>
            <a:ext cx="0" cy="308022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xmlns="" id="{C1E0AF98-72A8-4BEC-9BED-3735A23A7E8E}"/>
              </a:ext>
            </a:extLst>
          </p:cNvPr>
          <p:cNvCxnSpPr>
            <a:stCxn id="7" idx="1"/>
          </p:cNvCxnSpPr>
          <p:nvPr/>
        </p:nvCxnSpPr>
        <p:spPr>
          <a:xfrm flipH="1">
            <a:off x="1422400" y="2084229"/>
            <a:ext cx="1625600" cy="0"/>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xmlns="" id="{96EEA071-DF7D-4C60-BBC8-369FB69A1E96}"/>
              </a:ext>
            </a:extLst>
          </p:cNvPr>
          <p:cNvCxnSpPr>
            <a:stCxn id="10" idx="1"/>
          </p:cNvCxnSpPr>
          <p:nvPr/>
        </p:nvCxnSpPr>
        <p:spPr>
          <a:xfrm flipH="1">
            <a:off x="1422400" y="5173185"/>
            <a:ext cx="1608456" cy="0"/>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xmlns="" id="{29131437-C855-4BDD-8DCA-D9EC32E8AFA2}"/>
              </a:ext>
            </a:extLst>
          </p:cNvPr>
          <p:cNvCxnSpPr>
            <a:stCxn id="9" idx="1"/>
          </p:cNvCxnSpPr>
          <p:nvPr/>
        </p:nvCxnSpPr>
        <p:spPr>
          <a:xfrm flipH="1">
            <a:off x="1422400" y="3113881"/>
            <a:ext cx="1625600" cy="0"/>
          </a:xfrm>
          <a:prstGeom prst="line">
            <a:avLst/>
          </a:prstGeom>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xmlns="" id="{506B4133-03B0-4213-9036-494D83E27BE7}"/>
              </a:ext>
            </a:extLst>
          </p:cNvPr>
          <p:cNvCxnSpPr>
            <a:cxnSpLocks/>
            <a:endCxn id="8" idx="1"/>
          </p:cNvCxnSpPr>
          <p:nvPr/>
        </p:nvCxnSpPr>
        <p:spPr>
          <a:xfrm>
            <a:off x="1422400" y="4143533"/>
            <a:ext cx="1625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68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3F48B3-5ACA-4532-B99E-DABB624227F5}"/>
              </a:ext>
            </a:extLst>
          </p:cNvPr>
          <p:cNvSpPr>
            <a:spLocks noGrp="1"/>
          </p:cNvSpPr>
          <p:nvPr>
            <p:ph type="title"/>
          </p:nvPr>
        </p:nvSpPr>
        <p:spPr>
          <a:xfrm>
            <a:off x="426720" y="365125"/>
            <a:ext cx="10927080" cy="1325563"/>
          </a:xfrm>
        </p:spPr>
        <p:txBody>
          <a:bodyPr>
            <a:normAutofit/>
          </a:bodyPr>
          <a:lstStyle/>
          <a:p>
            <a:r>
              <a:rPr lang="en-US" altLang="zh-CN" sz="3200" b="1" dirty="0">
                <a:latin typeface="Microsoft YaHei Light" panose="020B0502040204020203" pitchFamily="34" charset="-122"/>
                <a:ea typeface="Microsoft YaHei Light" panose="020B0502040204020203" pitchFamily="34" charset="-122"/>
              </a:rPr>
              <a:t>2.2 </a:t>
            </a:r>
            <a:r>
              <a:rPr lang="zh-CN" altLang="en-US" sz="3200" b="1" dirty="0">
                <a:latin typeface="Microsoft YaHei Light" panose="020B0502040204020203" pitchFamily="34" charset="-122"/>
                <a:ea typeface="Microsoft YaHei Light" panose="020B0502040204020203" pitchFamily="34" charset="-122"/>
              </a:rPr>
              <a:t>击中函数</a:t>
            </a:r>
          </a:p>
        </p:txBody>
      </p:sp>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1300480"/>
            <a:ext cx="10754360" cy="4876483"/>
          </a:xfrm>
        </p:spPr>
        <p:txBody>
          <a:bodyPr>
            <a:normAutofit fontScale="92500" lnSpcReduction="10000"/>
          </a:bodyPr>
          <a:lstStyle/>
          <a:p>
            <a:pPr marL="0" indent="0" algn="just">
              <a:lnSpc>
                <a:spcPct val="150000"/>
              </a:lnSpc>
              <a:buNone/>
            </a:pPr>
            <a:r>
              <a:rPr lang="en-US" altLang="zh-CN" kern="100" dirty="0">
                <a:latin typeface="Microsoft YaHei Light" panose="020B0502040204020203" pitchFamily="34" charset="-122"/>
                <a:ea typeface="Microsoft YaHei Light" panose="020B0502040204020203" pitchFamily="34" charset="-122"/>
              </a:rPr>
              <a:t>       </a:t>
            </a:r>
            <a:r>
              <a:rPr lang="zh-CN" altLang="zh-CN" kern="100" dirty="0">
                <a:effectLst/>
                <a:latin typeface="Microsoft YaHei Light" panose="020B0502040204020203" pitchFamily="34" charset="-122"/>
                <a:ea typeface="Microsoft YaHei Light" panose="020B0502040204020203" pitchFamily="34" charset="-122"/>
              </a:rPr>
              <a:t>设计一个返回值为布尔类型的方法，方法中传入的参数在</a:t>
            </a:r>
            <a:r>
              <a:rPr lang="en-US" altLang="zh-CN" kern="100" dirty="0">
                <a:effectLst/>
                <a:latin typeface="Microsoft YaHei Light" panose="020B0502040204020203" pitchFamily="34" charset="-122"/>
                <a:ea typeface="Microsoft YaHei Light" panose="020B0502040204020203" pitchFamily="34" charset="-122"/>
              </a:rPr>
              <a:t>[0,100]</a:t>
            </a:r>
            <a:r>
              <a:rPr lang="zh-CN" altLang="zh-CN" kern="100" dirty="0">
                <a:effectLst/>
                <a:latin typeface="Microsoft YaHei Light" panose="020B0502040204020203" pitchFamily="34" charset="-122"/>
                <a:ea typeface="Microsoft YaHei Light" panose="020B0502040204020203" pitchFamily="34" charset="-122"/>
              </a:rPr>
              <a:t>之间；通过</a:t>
            </a:r>
            <a:r>
              <a:rPr lang="en-US" altLang="zh-CN" kern="100" dirty="0">
                <a:effectLst/>
                <a:latin typeface="Microsoft YaHei Light" panose="020B0502040204020203" pitchFamily="34" charset="-122"/>
                <a:ea typeface="Microsoft YaHei Light" panose="020B0502040204020203" pitchFamily="34" charset="-122"/>
              </a:rPr>
              <a:t>Java</a:t>
            </a:r>
            <a:r>
              <a:rPr lang="zh-CN" altLang="zh-CN" kern="100" dirty="0">
                <a:effectLst/>
                <a:latin typeface="Microsoft YaHei Light" panose="020B0502040204020203" pitchFamily="34" charset="-122"/>
                <a:ea typeface="Microsoft YaHei Light" panose="020B0502040204020203" pitchFamily="34" charset="-122"/>
              </a:rPr>
              <a:t>中的</a:t>
            </a:r>
            <a:r>
              <a:rPr lang="en-US" altLang="zh-CN" kern="100" dirty="0" err="1">
                <a:effectLst/>
                <a:latin typeface="Microsoft YaHei Light" panose="020B0502040204020203" pitchFamily="34" charset="-122"/>
                <a:ea typeface="Microsoft YaHei Light" panose="020B0502040204020203" pitchFamily="34" charset="-122"/>
              </a:rPr>
              <a:t>Math.random</a:t>
            </a:r>
            <a:r>
              <a:rPr lang="en-US" altLang="zh-CN" kern="100" dirty="0">
                <a:effectLst/>
                <a:latin typeface="Microsoft YaHei Light" panose="020B0502040204020203" pitchFamily="34" charset="-122"/>
                <a:ea typeface="Microsoft YaHei Light" panose="020B0502040204020203" pitchFamily="34" charset="-122"/>
              </a:rPr>
              <a:t>()</a:t>
            </a:r>
            <a:r>
              <a:rPr lang="zh-CN" altLang="zh-CN" kern="100" dirty="0">
                <a:effectLst/>
                <a:latin typeface="Microsoft YaHei Light" panose="020B0502040204020203" pitchFamily="34" charset="-122"/>
                <a:ea typeface="Microsoft YaHei Light" panose="020B0502040204020203" pitchFamily="34" charset="-122"/>
              </a:rPr>
              <a:t>方法产生一个在</a:t>
            </a:r>
            <a:r>
              <a:rPr lang="en-US" altLang="zh-CN" kern="100" dirty="0">
                <a:effectLst/>
                <a:latin typeface="Microsoft YaHei Light" panose="020B0502040204020203" pitchFamily="34" charset="-122"/>
                <a:ea typeface="Microsoft YaHei Light" panose="020B0502040204020203" pitchFamily="34" charset="-122"/>
              </a:rPr>
              <a:t>[0,100]</a:t>
            </a:r>
            <a:r>
              <a:rPr lang="zh-CN" altLang="zh-CN" kern="100" dirty="0">
                <a:effectLst/>
                <a:latin typeface="Microsoft YaHei Light" panose="020B0502040204020203" pitchFamily="34" charset="-122"/>
                <a:ea typeface="Microsoft YaHei Light" panose="020B0502040204020203" pitchFamily="34" charset="-122"/>
              </a:rPr>
              <a:t>之间的一个随机数，若传入的参数小于该随机数则返回</a:t>
            </a:r>
            <a:r>
              <a:rPr lang="en-US" altLang="zh-CN" kern="100" dirty="0">
                <a:effectLst/>
                <a:latin typeface="Microsoft YaHei Light" panose="020B0502040204020203" pitchFamily="34" charset="-122"/>
                <a:ea typeface="Microsoft YaHei Light" panose="020B0502040204020203" pitchFamily="34" charset="-122"/>
              </a:rPr>
              <a:t>true</a:t>
            </a:r>
            <a:r>
              <a:rPr lang="zh-CN" altLang="zh-CN" kern="100" dirty="0">
                <a:effectLst/>
                <a:latin typeface="Microsoft YaHei Light" panose="020B0502040204020203" pitchFamily="34" charset="-122"/>
                <a:ea typeface="Microsoft YaHei Light" panose="020B0502040204020203" pitchFamily="34" charset="-122"/>
              </a:rPr>
              <a:t>表示事件发生，否则表示事件不发生。从而保证传入参数越大则事件发生的概率越大。</a:t>
            </a:r>
            <a:endParaRPr lang="en-US" altLang="zh-CN" kern="100" dirty="0">
              <a:effectLst/>
              <a:latin typeface="Microsoft YaHei Light" panose="020B0502040204020203" pitchFamily="34" charset="-122"/>
              <a:ea typeface="Microsoft YaHei Light" panose="020B0502040204020203" pitchFamily="34" charset="-122"/>
            </a:endParaRPr>
          </a:p>
          <a:p>
            <a:pPr marL="0" indent="0" algn="just">
              <a:lnSpc>
                <a:spcPct val="150000"/>
              </a:lnSpc>
              <a:buNone/>
            </a:pPr>
            <a:r>
              <a:rPr lang="en-US" altLang="zh-CN" kern="100" dirty="0">
                <a:latin typeface="Microsoft YaHei Light" panose="020B0502040204020203" pitchFamily="34" charset="-122"/>
                <a:ea typeface="Microsoft YaHei Light" panose="020B0502040204020203" pitchFamily="34" charset="-122"/>
              </a:rPr>
              <a:t>       </a:t>
            </a:r>
            <a:r>
              <a:rPr lang="zh-CN" altLang="zh-CN" kern="100" dirty="0">
                <a:effectLst/>
                <a:latin typeface="Microsoft YaHei Light" panose="020B0502040204020203" pitchFamily="34" charset="-122"/>
                <a:ea typeface="Microsoft YaHei Light" panose="020B0502040204020203" pitchFamily="34" charset="-122"/>
              </a:rPr>
              <a:t>概率发生方法是实现按照用户所选熟识度安排用户复习单词、按照艾宾浩斯遗忘曲线安排用户复习单词以及用户在复习单词时，判断下一个单词是否来自</a:t>
            </a:r>
            <a:r>
              <a:rPr lang="en-US" altLang="zh-CN" kern="100" dirty="0" err="1">
                <a:effectLst/>
                <a:latin typeface="Microsoft YaHei Light" panose="020B0502040204020203" pitchFamily="34" charset="-122"/>
                <a:ea typeface="Microsoft YaHei Light" panose="020B0502040204020203" pitchFamily="34" charset="-122"/>
              </a:rPr>
              <a:t>hitList</a:t>
            </a:r>
            <a:r>
              <a:rPr lang="zh-CN" altLang="zh-CN" kern="100" dirty="0">
                <a:effectLst/>
                <a:latin typeface="Microsoft YaHei Light" panose="020B0502040204020203" pitchFamily="34" charset="-122"/>
                <a:ea typeface="Microsoft YaHei Light" panose="020B0502040204020203" pitchFamily="34" charset="-122"/>
              </a:rPr>
              <a:t>的重要依据。本文将上述概率事件发生的方法定义为击中函数（下同）。</a:t>
            </a:r>
          </a:p>
          <a:p>
            <a:pPr marL="0" indent="0">
              <a:lnSpc>
                <a:spcPct val="150000"/>
              </a:lnSpc>
              <a:buNone/>
            </a:pPr>
            <a:endParaRPr lang="en-US" altLang="zh-CN" sz="4400" b="1"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83958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3F48B3-5ACA-4532-B99E-DABB624227F5}"/>
              </a:ext>
            </a:extLst>
          </p:cNvPr>
          <p:cNvSpPr>
            <a:spLocks noGrp="1"/>
          </p:cNvSpPr>
          <p:nvPr>
            <p:ph type="title"/>
          </p:nvPr>
        </p:nvSpPr>
        <p:spPr>
          <a:xfrm>
            <a:off x="426720" y="365125"/>
            <a:ext cx="10927080" cy="1325563"/>
          </a:xfrm>
        </p:spPr>
        <p:txBody>
          <a:bodyPr>
            <a:normAutofit/>
          </a:bodyPr>
          <a:lstStyle/>
          <a:p>
            <a:r>
              <a:rPr lang="en-US" altLang="zh-CN" sz="3200" b="1" dirty="0">
                <a:latin typeface="Microsoft YaHei Light" panose="020B0502040204020203" pitchFamily="34" charset="-122"/>
                <a:ea typeface="Microsoft YaHei Light" panose="020B0502040204020203" pitchFamily="34" charset="-122"/>
              </a:rPr>
              <a:t>2.3 </a:t>
            </a:r>
            <a:r>
              <a:rPr lang="zh-CN" altLang="en-US" sz="3200" b="1" dirty="0">
                <a:latin typeface="Microsoft YaHei Light" panose="020B0502040204020203" pitchFamily="34" charset="-122"/>
                <a:ea typeface="Microsoft YaHei Light" panose="020B0502040204020203" pitchFamily="34" charset="-122"/>
              </a:rPr>
              <a:t>单词记忆值</a:t>
            </a:r>
          </a:p>
        </p:txBody>
      </p:sp>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1300480"/>
            <a:ext cx="10754360" cy="4876483"/>
          </a:xfrm>
        </p:spPr>
        <p:txBody>
          <a:bodyPr>
            <a:normAutofit fontScale="77500" lnSpcReduction="20000"/>
          </a:bodyPr>
          <a:lstStyle/>
          <a:p>
            <a:pPr marL="0" indent="0">
              <a:lnSpc>
                <a:spcPct val="15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800" dirty="0">
                <a:effectLst/>
                <a:latin typeface="Times New Roman" panose="02020603050405020304" pitchFamily="18" charset="0"/>
                <a:ea typeface="宋体" panose="02010600030101010101" pitchFamily="2" charset="-122"/>
                <a:cs typeface="Times New Roman" panose="02020603050405020304" pitchFamily="18" charset="0"/>
              </a:rPr>
              <a:t>用户在复习功能模块中完成单词熟识度选择后被设定为</a:t>
            </a:r>
            <a:r>
              <a:rPr lang="en-US" altLang="zh-CN" sz="3800" dirty="0">
                <a:effectLst/>
                <a:latin typeface="Times New Roman" panose="02020603050405020304" pitchFamily="18" charset="0"/>
                <a:ea typeface="宋体" panose="02010600030101010101" pitchFamily="2" charset="-122"/>
              </a:rPr>
              <a:t>100</a:t>
            </a:r>
            <a:r>
              <a:rPr lang="zh-CN" altLang="zh-CN" sz="3800" dirty="0">
                <a:effectLst/>
                <a:latin typeface="Times New Roman" panose="02020603050405020304" pitchFamily="18" charset="0"/>
                <a:ea typeface="宋体" panose="02010600030101010101" pitchFamily="2" charset="-122"/>
                <a:cs typeface="Times New Roman" panose="02020603050405020304" pitchFamily="18" charset="0"/>
              </a:rPr>
              <a:t>或者应用在每次被启用时由系统设定，其范围在</a:t>
            </a:r>
            <a:r>
              <a:rPr lang="en-US" altLang="zh-CN" sz="3800" dirty="0">
                <a:effectLst/>
                <a:latin typeface="Times New Roman" panose="02020603050405020304" pitchFamily="18" charset="0"/>
                <a:ea typeface="宋体" panose="02010600030101010101" pitchFamily="2" charset="-122"/>
              </a:rPr>
              <a:t>[0-100]</a:t>
            </a:r>
            <a:r>
              <a:rPr lang="zh-CN" altLang="zh-CN" sz="3800" dirty="0">
                <a:effectLst/>
                <a:latin typeface="Times New Roman" panose="02020603050405020304" pitchFamily="18" charset="0"/>
                <a:ea typeface="宋体" panose="02010600030101010101" pitchFamily="2" charset="-122"/>
                <a:cs typeface="Times New Roman" panose="02020603050405020304" pitchFamily="18" charset="0"/>
              </a:rPr>
              <a:t>且与遗忘值的关系为：遗忘值</a:t>
            </a:r>
            <a:r>
              <a:rPr lang="en-US" altLang="zh-CN" sz="3800" dirty="0">
                <a:effectLst/>
                <a:latin typeface="Times New Roman" panose="02020603050405020304" pitchFamily="18" charset="0"/>
                <a:ea typeface="宋体" panose="02010600030101010101" pitchFamily="2" charset="-122"/>
              </a:rPr>
              <a:t>=100-</a:t>
            </a:r>
            <a:r>
              <a:rPr lang="zh-CN" altLang="zh-CN" sz="3800" dirty="0">
                <a:effectLst/>
                <a:latin typeface="Times New Roman" panose="02020603050405020304" pitchFamily="18" charset="0"/>
                <a:ea typeface="宋体" panose="02010600030101010101" pitchFamily="2" charset="-122"/>
                <a:cs typeface="Times New Roman" panose="02020603050405020304" pitchFamily="18" charset="0"/>
              </a:rPr>
              <a:t>记忆值。因此单词记忆值是击中函数的重要参数，记忆值越高被击中的概率越小。在单词初始化后，其默认值为</a:t>
            </a:r>
            <a:r>
              <a:rPr lang="en-US" altLang="zh-CN" sz="3800" dirty="0">
                <a:effectLst/>
                <a:latin typeface="Times New Roman" panose="02020603050405020304" pitchFamily="18" charset="0"/>
                <a:ea typeface="宋体" panose="02010600030101010101" pitchFamily="2" charset="-122"/>
              </a:rPr>
              <a:t>0</a:t>
            </a:r>
            <a:r>
              <a:rPr lang="zh-CN" altLang="zh-CN" sz="3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3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r>
              <a:rPr lang="en-US" altLang="zh-CN" sz="3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3800" dirty="0">
                <a:effectLst/>
                <a:latin typeface="Times New Roman" panose="02020603050405020304" pitchFamily="18" charset="0"/>
                <a:ea typeface="宋体" panose="02010600030101010101" pitchFamily="2" charset="-122"/>
                <a:cs typeface="Times New Roman" panose="02020603050405020304" pitchFamily="18" charset="0"/>
              </a:rPr>
              <a:t>根据艾宾浩斯遗忘曲线定义，一个单词的记忆值只要大于零就不可能再等于</a:t>
            </a:r>
            <a:r>
              <a:rPr lang="en-US" altLang="zh-CN" sz="3800" dirty="0">
                <a:effectLst/>
                <a:latin typeface="Times New Roman" panose="02020603050405020304" pitchFamily="18" charset="0"/>
                <a:ea typeface="宋体" panose="02010600030101010101" pitchFamily="2" charset="-122"/>
              </a:rPr>
              <a:t>0</a:t>
            </a:r>
            <a:r>
              <a:rPr lang="zh-CN" altLang="zh-CN" sz="3800" dirty="0">
                <a:effectLst/>
                <a:latin typeface="Times New Roman" panose="02020603050405020304" pitchFamily="18" charset="0"/>
                <a:ea typeface="宋体" panose="02010600030101010101" pitchFamily="2" charset="-122"/>
                <a:cs typeface="Times New Roman" panose="02020603050405020304" pitchFamily="18" charset="0"/>
              </a:rPr>
              <a:t>，因此也可以作为该单词是被已被用户复习过的重要依据</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9600" b="1"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97256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3F48B3-5ACA-4532-B99E-DABB624227F5}"/>
              </a:ext>
            </a:extLst>
          </p:cNvPr>
          <p:cNvSpPr>
            <a:spLocks noGrp="1"/>
          </p:cNvSpPr>
          <p:nvPr>
            <p:ph type="title"/>
          </p:nvPr>
        </p:nvSpPr>
        <p:spPr>
          <a:xfrm>
            <a:off x="426720" y="365125"/>
            <a:ext cx="10927080" cy="1325563"/>
          </a:xfrm>
        </p:spPr>
        <p:txBody>
          <a:bodyPr>
            <a:normAutofit/>
          </a:bodyPr>
          <a:lstStyle/>
          <a:p>
            <a:r>
              <a:rPr lang="en-US" altLang="zh-CN" sz="3200" b="1" dirty="0">
                <a:latin typeface="Microsoft YaHei Light" panose="020B0502040204020203" pitchFamily="34" charset="-122"/>
                <a:ea typeface="Microsoft YaHei Light" panose="020B0502040204020203" pitchFamily="34" charset="-122"/>
              </a:rPr>
              <a:t>2.4 </a:t>
            </a:r>
            <a:r>
              <a:rPr lang="zh-CN" altLang="en-US" sz="3200" b="1" dirty="0">
                <a:latin typeface="Microsoft YaHei Light" panose="020B0502040204020203" pitchFamily="34" charset="-122"/>
                <a:ea typeface="Microsoft YaHei Light" panose="020B0502040204020203" pitchFamily="34" charset="-122"/>
              </a:rPr>
              <a:t>单词时间戳</a:t>
            </a:r>
          </a:p>
        </p:txBody>
      </p:sp>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1300480"/>
            <a:ext cx="10754360" cy="4876483"/>
          </a:xfrm>
        </p:spPr>
        <p:txBody>
          <a:bodyPr>
            <a:normAutofit/>
          </a:bodyPr>
          <a:lstStyle/>
          <a:p>
            <a:pPr marL="0" indent="0">
              <a:lnSpc>
                <a:spcPct val="150000"/>
              </a:lnSpc>
              <a:buNone/>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600" dirty="0">
                <a:effectLst/>
                <a:latin typeface="Times New Roman" panose="02020603050405020304" pitchFamily="18" charset="0"/>
                <a:ea typeface="宋体" panose="02010600030101010101" pitchFamily="2" charset="-122"/>
                <a:cs typeface="Times New Roman" panose="02020603050405020304" pitchFamily="18" charset="0"/>
              </a:rPr>
              <a:t>在复习功能模块中对单词进行熟识度选择后，根据单词</a:t>
            </a:r>
            <a:r>
              <a:rPr lang="en-US" altLang="zh-CN" sz="3600" dirty="0">
                <a:effectLst/>
                <a:latin typeface="Times New Roman" panose="02020603050405020304" pitchFamily="18" charset="0"/>
                <a:ea typeface="宋体" panose="02010600030101010101" pitchFamily="2" charset="-122"/>
              </a:rPr>
              <a:t>id</a:t>
            </a:r>
            <a:r>
              <a:rPr lang="zh-CN" altLang="zh-CN" sz="3600" dirty="0">
                <a:effectLst/>
                <a:latin typeface="Times New Roman" panose="02020603050405020304" pitchFamily="18" charset="0"/>
                <a:ea typeface="宋体" panose="02010600030101010101" pitchFamily="2" charset="-122"/>
                <a:cs typeface="Times New Roman" panose="02020603050405020304" pitchFamily="18" charset="0"/>
              </a:rPr>
              <a:t>更新该单词的时间戳为当前时间戳。其默认值为一个单词的时间戳默认值为</a:t>
            </a:r>
            <a:r>
              <a:rPr lang="en-US" altLang="zh-CN" sz="3600" dirty="0">
                <a:effectLst/>
                <a:latin typeface="Times New Roman" panose="02020603050405020304" pitchFamily="18" charset="0"/>
                <a:ea typeface="宋体" panose="02010600030101010101" pitchFamily="2" charset="-122"/>
              </a:rPr>
              <a:t>1618674655870</a:t>
            </a:r>
            <a:r>
              <a:rPr lang="zh-CN" altLang="zh-CN" sz="3600" dirty="0">
                <a:effectLst/>
                <a:latin typeface="Times New Roman" panose="02020603050405020304" pitchFamily="18" charset="0"/>
                <a:ea typeface="宋体" panose="02010600030101010101" pitchFamily="2" charset="-122"/>
                <a:cs typeface="Times New Roman" panose="02020603050405020304" pitchFamily="18" charset="0"/>
              </a:rPr>
              <a:t>即</a:t>
            </a:r>
            <a:r>
              <a:rPr lang="en-US" altLang="zh-CN" sz="3600" dirty="0">
                <a:effectLst/>
                <a:latin typeface="Times New Roman" panose="02020603050405020304" pitchFamily="18" charset="0"/>
                <a:ea typeface="宋体" panose="02010600030101010101" pitchFamily="2" charset="-122"/>
              </a:rPr>
              <a:t>2021</a:t>
            </a:r>
            <a:r>
              <a:rPr lang="zh-CN" altLang="zh-CN" sz="3600" dirty="0">
                <a:effectLst/>
                <a:latin typeface="Times New Roman" panose="02020603050405020304" pitchFamily="18" charset="0"/>
                <a:ea typeface="宋体" panose="02010600030101010101" pitchFamily="2" charset="-122"/>
                <a:cs typeface="Times New Roman" panose="02020603050405020304" pitchFamily="18" charset="0"/>
              </a:rPr>
              <a:t>年</a:t>
            </a:r>
            <a:r>
              <a:rPr lang="en-US" altLang="zh-CN" sz="3600" dirty="0">
                <a:effectLst/>
                <a:latin typeface="Times New Roman" panose="02020603050405020304" pitchFamily="18" charset="0"/>
                <a:ea typeface="宋体" panose="02010600030101010101" pitchFamily="2" charset="-122"/>
              </a:rPr>
              <a:t>04</a:t>
            </a:r>
            <a:r>
              <a:rPr lang="zh-CN" altLang="zh-CN" sz="3600" dirty="0">
                <a:effectLst/>
                <a:latin typeface="Times New Roman" panose="02020603050405020304" pitchFamily="18" charset="0"/>
                <a:ea typeface="宋体" panose="02010600030101010101" pitchFamily="2" charset="-122"/>
                <a:cs typeface="Times New Roman" panose="02020603050405020304" pitchFamily="18" charset="0"/>
              </a:rPr>
              <a:t>月</a:t>
            </a:r>
            <a:r>
              <a:rPr lang="en-US" altLang="zh-CN" sz="3600" dirty="0">
                <a:effectLst/>
                <a:latin typeface="Times New Roman" panose="02020603050405020304" pitchFamily="18" charset="0"/>
                <a:ea typeface="宋体" panose="02010600030101010101" pitchFamily="2" charset="-122"/>
              </a:rPr>
              <a:t>18</a:t>
            </a:r>
            <a:r>
              <a:rPr lang="zh-CN" altLang="zh-CN" sz="3600" dirty="0">
                <a:effectLst/>
                <a:latin typeface="Times New Roman" panose="02020603050405020304" pitchFamily="18" charset="0"/>
                <a:ea typeface="宋体" panose="02010600030101010101" pitchFamily="2" charset="-122"/>
                <a:cs typeface="Times New Roman" panose="02020603050405020304" pitchFamily="18" charset="0"/>
              </a:rPr>
              <a:t>日</a:t>
            </a:r>
            <a:r>
              <a:rPr lang="en-US" altLang="zh-CN" sz="3600" dirty="0">
                <a:effectLst/>
                <a:latin typeface="Times New Roman" panose="02020603050405020304" pitchFamily="18" charset="0"/>
                <a:ea typeface="宋体" panose="02010600030101010101" pitchFamily="2" charset="-122"/>
              </a:rPr>
              <a:t> 00</a:t>
            </a:r>
            <a:r>
              <a:rPr lang="zh-CN" altLang="zh-CN" sz="3600" dirty="0">
                <a:effectLst/>
                <a:latin typeface="Times New Roman" panose="02020603050405020304" pitchFamily="18" charset="0"/>
                <a:ea typeface="宋体" panose="02010600030101010101" pitchFamily="2" charset="-122"/>
                <a:cs typeface="Times New Roman" panose="02020603050405020304" pitchFamily="18" charset="0"/>
              </a:rPr>
              <a:t>时</a:t>
            </a:r>
            <a:r>
              <a:rPr lang="en-US" altLang="zh-CN" sz="3600" dirty="0">
                <a:effectLst/>
                <a:latin typeface="Times New Roman" panose="02020603050405020304" pitchFamily="18" charset="0"/>
                <a:ea typeface="宋体" panose="02010600030101010101" pitchFamily="2" charset="-122"/>
              </a:rPr>
              <a:t>00</a:t>
            </a:r>
            <a:r>
              <a:rPr lang="zh-CN" altLang="zh-CN" sz="3600" dirty="0">
                <a:effectLst/>
                <a:latin typeface="Times New Roman" panose="02020603050405020304" pitchFamily="18" charset="0"/>
                <a:ea typeface="宋体" panose="02010600030101010101" pitchFamily="2" charset="-122"/>
                <a:cs typeface="Times New Roman" panose="02020603050405020304" pitchFamily="18" charset="0"/>
              </a:rPr>
              <a:t>分</a:t>
            </a:r>
            <a:r>
              <a:rPr lang="en-US" altLang="zh-CN" sz="3600" dirty="0">
                <a:effectLst/>
                <a:latin typeface="Times New Roman" panose="02020603050405020304" pitchFamily="18" charset="0"/>
                <a:ea typeface="宋体" panose="02010600030101010101" pitchFamily="2" charset="-122"/>
              </a:rPr>
              <a:t>00</a:t>
            </a:r>
            <a:r>
              <a:rPr lang="zh-CN" altLang="zh-CN" sz="3600" dirty="0">
                <a:effectLst/>
                <a:latin typeface="Times New Roman" panose="02020603050405020304" pitchFamily="18" charset="0"/>
                <a:ea typeface="宋体" panose="02010600030101010101" pitchFamily="2" charset="-122"/>
                <a:cs typeface="Times New Roman" panose="02020603050405020304" pitchFamily="18" charset="0"/>
              </a:rPr>
              <a:t>秒；</a:t>
            </a:r>
            <a:endParaRPr lang="en-US" altLang="zh-CN" sz="6600" b="1"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1633119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3F48B3-5ACA-4532-B99E-DABB624227F5}"/>
              </a:ext>
            </a:extLst>
          </p:cNvPr>
          <p:cNvSpPr>
            <a:spLocks noGrp="1"/>
          </p:cNvSpPr>
          <p:nvPr>
            <p:ph type="title"/>
          </p:nvPr>
        </p:nvSpPr>
        <p:spPr>
          <a:xfrm>
            <a:off x="426720" y="365125"/>
            <a:ext cx="10927080" cy="1325563"/>
          </a:xfrm>
        </p:spPr>
        <p:txBody>
          <a:bodyPr>
            <a:normAutofit/>
          </a:bodyPr>
          <a:lstStyle/>
          <a:p>
            <a:r>
              <a:rPr lang="en-US" altLang="zh-CN" sz="3200" b="1" dirty="0">
                <a:latin typeface="Microsoft YaHei Light" panose="020B0502040204020203" pitchFamily="34" charset="-122"/>
                <a:ea typeface="Microsoft YaHei Light" panose="020B0502040204020203" pitchFamily="34" charset="-122"/>
              </a:rPr>
              <a:t>2.5 </a:t>
            </a:r>
            <a:r>
              <a:rPr lang="zh-CN" altLang="en-US" sz="3200" b="1" dirty="0">
                <a:latin typeface="Microsoft YaHei Light" panose="020B0502040204020203" pitchFamily="34" charset="-122"/>
                <a:ea typeface="Microsoft YaHei Light" panose="020B0502040204020203" pitchFamily="34" charset="-122"/>
              </a:rPr>
              <a:t>单词熟识度作用</a:t>
            </a:r>
          </a:p>
        </p:txBody>
      </p:sp>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1300480"/>
            <a:ext cx="10855960" cy="4876483"/>
          </a:xfrm>
        </p:spPr>
        <p:txBody>
          <a:bodyPr>
            <a:normAutofit fontScale="92500"/>
          </a:bodyPr>
          <a:lstStyle/>
          <a:p>
            <a:pPr indent="0" algn="just">
              <a:lnSpc>
                <a:spcPct val="150000"/>
              </a:lnSpc>
              <a:buNone/>
            </a:pP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用户熟识度一共有四种选择，分别是熟记，认识，模糊和忘记。单词操作以及熟识度选择的作用如下： </a:t>
            </a:r>
          </a:p>
          <a:p>
            <a:pPr marL="342900" lvl="0" indent="-342900" algn="just">
              <a:lnSpc>
                <a:spcPct val="150000"/>
              </a:lnSpc>
              <a:buFont typeface="Wingdings" panose="05000000000000000000" pitchFamily="2" charset="2"/>
              <a:buChar char=""/>
            </a:pPr>
            <a:r>
              <a:rPr lang="zh-CN" altLang="zh-CN" sz="2400" b="1" kern="100" dirty="0">
                <a:effectLst/>
                <a:latin typeface="Times New Roman" panose="02020603050405020304" pitchFamily="18" charset="0"/>
                <a:ea typeface="宋体" panose="02010600030101010101" pitchFamily="2" charset="-122"/>
              </a:rPr>
              <a:t>熟记：该用户词汇数据表记录对当前单词的熟记标志位，并有</a:t>
            </a:r>
            <a:r>
              <a:rPr lang="en-US" altLang="zh-CN" sz="2400" b="1" kern="100" dirty="0">
                <a:effectLst/>
                <a:latin typeface="Times New Roman" panose="02020603050405020304" pitchFamily="18" charset="0"/>
                <a:ea typeface="宋体" panose="02010600030101010101" pitchFamily="2" charset="-122"/>
              </a:rPr>
              <a:t>0%</a:t>
            </a:r>
            <a:r>
              <a:rPr lang="zh-CN" altLang="zh-CN" sz="2400" b="1" kern="100" dirty="0">
                <a:effectLst/>
                <a:latin typeface="Times New Roman" panose="02020603050405020304" pitchFamily="18" charset="0"/>
                <a:ea typeface="宋体" panose="02010600030101010101" pitchFamily="2" charset="-122"/>
              </a:rPr>
              <a:t>的可能性</a:t>
            </a:r>
            <a:r>
              <a:rPr lang="zh-CN" altLang="en-US" sz="2400" b="1" kern="100" dirty="0">
                <a:effectLst/>
                <a:latin typeface="Times New Roman" panose="02020603050405020304" pitchFamily="18" charset="0"/>
                <a:ea typeface="宋体" panose="02010600030101010101" pitchFamily="2" charset="-122"/>
              </a:rPr>
              <a:t>被击中</a:t>
            </a:r>
            <a:r>
              <a:rPr lang="zh-CN" altLang="zh-CN" sz="2400" b="1" kern="100" dirty="0">
                <a:effectLst/>
                <a:latin typeface="Times New Roman" panose="02020603050405020304" pitchFamily="18" charset="0"/>
                <a:ea typeface="宋体" panose="02010600030101010101" pitchFamily="2" charset="-122"/>
              </a:rPr>
              <a:t>。</a:t>
            </a:r>
          </a:p>
          <a:p>
            <a:pPr marL="342900" lvl="0" indent="-342900" algn="just">
              <a:lnSpc>
                <a:spcPct val="150000"/>
              </a:lnSpc>
              <a:buFont typeface="Wingdings" panose="05000000000000000000" pitchFamily="2" charset="2"/>
              <a:buChar char=""/>
            </a:pPr>
            <a:r>
              <a:rPr lang="zh-CN" altLang="zh-CN" sz="2400" b="1" kern="100" dirty="0">
                <a:effectLst/>
                <a:latin typeface="Times New Roman" panose="02020603050405020304" pitchFamily="18" charset="0"/>
                <a:ea typeface="宋体" panose="02010600030101010101" pitchFamily="2" charset="-122"/>
              </a:rPr>
              <a:t>认识：该用户词汇数据表记录对当前单词的认识标志位，并有</a:t>
            </a:r>
            <a:r>
              <a:rPr lang="en-US" altLang="zh-CN" sz="2400" b="1" kern="100" dirty="0">
                <a:effectLst/>
                <a:latin typeface="Times New Roman" panose="02020603050405020304" pitchFamily="18" charset="0"/>
                <a:ea typeface="宋体" panose="02010600030101010101" pitchFamily="2" charset="-122"/>
              </a:rPr>
              <a:t>20%</a:t>
            </a:r>
            <a:r>
              <a:rPr lang="zh-CN" altLang="zh-CN" sz="2400" b="1" kern="100" dirty="0">
                <a:effectLst/>
                <a:latin typeface="Times New Roman" panose="02020603050405020304" pitchFamily="18" charset="0"/>
                <a:ea typeface="宋体" panose="02010600030101010101" pitchFamily="2" charset="-122"/>
              </a:rPr>
              <a:t>的可能性</a:t>
            </a:r>
            <a:r>
              <a:rPr lang="zh-CN" altLang="en-US" sz="2400" b="1" kern="100" dirty="0">
                <a:effectLst/>
                <a:latin typeface="Times New Roman" panose="02020603050405020304" pitchFamily="18" charset="0"/>
                <a:ea typeface="宋体" panose="02010600030101010101" pitchFamily="2" charset="-122"/>
              </a:rPr>
              <a:t>被击中</a:t>
            </a:r>
            <a:r>
              <a:rPr lang="zh-CN" altLang="zh-CN" sz="2400" b="1" kern="100" dirty="0">
                <a:effectLst/>
                <a:latin typeface="Times New Roman" panose="02020603050405020304" pitchFamily="18" charset="0"/>
                <a:ea typeface="宋体" panose="02010600030101010101" pitchFamily="2" charset="-122"/>
              </a:rPr>
              <a:t>。</a:t>
            </a:r>
          </a:p>
          <a:p>
            <a:pPr marL="342900" lvl="0" indent="-342900" algn="just">
              <a:lnSpc>
                <a:spcPct val="150000"/>
              </a:lnSpc>
              <a:buFont typeface="Wingdings" panose="05000000000000000000" pitchFamily="2" charset="2"/>
              <a:buChar char=""/>
            </a:pPr>
            <a:r>
              <a:rPr lang="zh-CN" altLang="zh-CN" sz="2400" b="1" kern="100" dirty="0">
                <a:effectLst/>
                <a:latin typeface="Times New Roman" panose="02020603050405020304" pitchFamily="18" charset="0"/>
                <a:ea typeface="宋体" panose="02010600030101010101" pitchFamily="2" charset="-122"/>
              </a:rPr>
              <a:t>模糊：该用户词汇数据表记录对当前单词的模糊标志位，并有</a:t>
            </a:r>
            <a:r>
              <a:rPr lang="en-US" altLang="zh-CN" sz="2400" b="1" kern="100" dirty="0">
                <a:effectLst/>
                <a:latin typeface="Times New Roman" panose="02020603050405020304" pitchFamily="18" charset="0"/>
                <a:ea typeface="宋体" panose="02010600030101010101" pitchFamily="2" charset="-122"/>
              </a:rPr>
              <a:t>40%</a:t>
            </a:r>
            <a:r>
              <a:rPr lang="zh-CN" altLang="zh-CN" sz="2400" b="1" kern="100" dirty="0">
                <a:effectLst/>
                <a:latin typeface="Times New Roman" panose="02020603050405020304" pitchFamily="18" charset="0"/>
                <a:ea typeface="宋体" panose="02010600030101010101" pitchFamily="2" charset="-122"/>
              </a:rPr>
              <a:t>的可能性</a:t>
            </a:r>
            <a:r>
              <a:rPr lang="zh-CN" altLang="en-US" sz="2400" b="1" kern="100" dirty="0">
                <a:effectLst/>
                <a:latin typeface="Times New Roman" panose="02020603050405020304" pitchFamily="18" charset="0"/>
                <a:ea typeface="宋体" panose="02010600030101010101" pitchFamily="2" charset="-122"/>
              </a:rPr>
              <a:t>被击中</a:t>
            </a:r>
            <a:r>
              <a:rPr lang="zh-CN" altLang="zh-CN" sz="2400" b="1" kern="100" dirty="0">
                <a:effectLst/>
                <a:latin typeface="Times New Roman" panose="02020603050405020304" pitchFamily="18" charset="0"/>
                <a:ea typeface="宋体" panose="02010600030101010101" pitchFamily="2" charset="-122"/>
              </a:rPr>
              <a:t>。</a:t>
            </a:r>
          </a:p>
          <a:p>
            <a:pPr marL="342900" lvl="0" indent="-342900" algn="just">
              <a:lnSpc>
                <a:spcPct val="150000"/>
              </a:lnSpc>
              <a:buFont typeface="Wingdings" panose="05000000000000000000" pitchFamily="2" charset="2"/>
              <a:buChar char=""/>
            </a:pPr>
            <a:r>
              <a:rPr lang="zh-CN" altLang="zh-CN" sz="2400" b="1" kern="100" dirty="0">
                <a:effectLst/>
                <a:latin typeface="Times New Roman" panose="02020603050405020304" pitchFamily="18" charset="0"/>
                <a:ea typeface="宋体" panose="02010600030101010101" pitchFamily="2" charset="-122"/>
              </a:rPr>
              <a:t>忘记：该用户词汇数据表记录对当前单词的忘记标志位，并有</a:t>
            </a:r>
            <a:r>
              <a:rPr lang="en-US" altLang="zh-CN" sz="2400" b="1" kern="100" dirty="0">
                <a:effectLst/>
                <a:latin typeface="Times New Roman" panose="02020603050405020304" pitchFamily="18" charset="0"/>
                <a:ea typeface="宋体" panose="02010600030101010101" pitchFamily="2" charset="-122"/>
              </a:rPr>
              <a:t>60%</a:t>
            </a:r>
            <a:r>
              <a:rPr lang="zh-CN" altLang="zh-CN" sz="2400" b="1" kern="100" dirty="0">
                <a:effectLst/>
                <a:latin typeface="Times New Roman" panose="02020603050405020304" pitchFamily="18" charset="0"/>
                <a:ea typeface="宋体" panose="02010600030101010101" pitchFamily="2" charset="-122"/>
              </a:rPr>
              <a:t>的可能性</a:t>
            </a:r>
            <a:r>
              <a:rPr lang="zh-CN" altLang="en-US" sz="2400" b="1" kern="100" dirty="0">
                <a:effectLst/>
                <a:latin typeface="Times New Roman" panose="02020603050405020304" pitchFamily="18" charset="0"/>
                <a:ea typeface="宋体" panose="02010600030101010101" pitchFamily="2" charset="-122"/>
              </a:rPr>
              <a:t>被击中</a:t>
            </a:r>
            <a:r>
              <a:rPr lang="zh-CN" altLang="zh-CN" sz="2400" b="1" kern="100" dirty="0">
                <a:effectLst/>
                <a:latin typeface="Times New Roman" panose="02020603050405020304" pitchFamily="18" charset="0"/>
                <a:ea typeface="宋体" panose="02010600030101010101" pitchFamily="2" charset="-122"/>
              </a:rPr>
              <a:t>。</a:t>
            </a:r>
            <a:endParaRPr lang="en-US" altLang="zh-CN" sz="2400" b="1" kern="100" dirty="0">
              <a:effectLst/>
              <a:latin typeface="Times New Roman" panose="02020603050405020304" pitchFamily="18" charset="0"/>
              <a:ea typeface="宋体" panose="02010600030101010101" pitchFamily="2" charset="-122"/>
            </a:endParaRPr>
          </a:p>
          <a:p>
            <a:pPr marL="0" lvl="0" indent="0" algn="just">
              <a:lnSpc>
                <a:spcPct val="150000"/>
              </a:lnSpc>
              <a:buNone/>
            </a:pPr>
            <a:r>
              <a:rPr lang="zh-CN" altLang="en-US" sz="2400" b="1" kern="100" dirty="0">
                <a:latin typeface="Times New Roman" panose="02020603050405020304" pitchFamily="18" charset="0"/>
                <a:ea typeface="宋体" panose="02010600030101010101" pitchFamily="2" charset="-122"/>
              </a:rPr>
              <a:t>单词被击中后，</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该单词</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将</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在不计今日任务量的情况下再次被安排复习。</a:t>
            </a:r>
            <a:endParaRPr lang="zh-CN" altLang="zh-CN" sz="2400" b="1"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50815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3F48B3-5ACA-4532-B99E-DABB624227F5}"/>
              </a:ext>
            </a:extLst>
          </p:cNvPr>
          <p:cNvSpPr>
            <a:spLocks noGrp="1"/>
          </p:cNvSpPr>
          <p:nvPr>
            <p:ph type="title"/>
          </p:nvPr>
        </p:nvSpPr>
        <p:spPr>
          <a:xfrm>
            <a:off x="426720" y="365125"/>
            <a:ext cx="10927080" cy="1325563"/>
          </a:xfrm>
        </p:spPr>
        <p:txBody>
          <a:bodyPr>
            <a:normAutofit/>
          </a:bodyPr>
          <a:lstStyle/>
          <a:p>
            <a:r>
              <a:rPr lang="en-US" altLang="zh-CN" sz="3200" b="1" dirty="0">
                <a:latin typeface="Microsoft YaHei Light" panose="020B0502040204020203" pitchFamily="34" charset="-122"/>
                <a:ea typeface="Microsoft YaHei Light" panose="020B0502040204020203" pitchFamily="34" charset="-122"/>
              </a:rPr>
              <a:t>2.6 </a:t>
            </a:r>
            <a:r>
              <a:rPr lang="zh-CN" altLang="en-US" sz="3200" b="1" dirty="0">
                <a:latin typeface="Microsoft YaHei Light" panose="020B0502040204020203" pitchFamily="34" charset="-122"/>
                <a:ea typeface="Microsoft YaHei Light" panose="020B0502040204020203" pitchFamily="34" charset="-122"/>
              </a:rPr>
              <a:t>艾宾浩斯遗忘曲线的实现方式</a:t>
            </a:r>
          </a:p>
        </p:txBody>
      </p:sp>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1300480"/>
            <a:ext cx="10754360" cy="4876483"/>
          </a:xfrm>
        </p:spPr>
        <p:txBody>
          <a:bodyPr>
            <a:normAutofit/>
          </a:bodyPr>
          <a:lstStyle/>
          <a:p>
            <a:pPr marL="0" indent="0">
              <a:lnSpc>
                <a:spcPct val="150000"/>
              </a:lnSpc>
              <a:buNone/>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艾宾浩斯遗忘曲线是有推荐公式的。但是为了系统效率更高，采用取点法使用艾宾浩斯遗忘曲线。</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在应用主活动被建立时，后台会获取到当前时间戳，并与该单词本中每个已学单词的时间戳进行比较，</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如果差值达到下表数值则更新为当前时间戳并且更新对应的记忆值。时间戳差值更新处理办法如表</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1-1</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r>
              <a:rPr lang="en-US" altLang="zh-CN" sz="1800" kern="100" dirty="0">
                <a:effectLst/>
                <a:latin typeface="Times New Roman" panose="02020603050405020304" pitchFamily="18" charset="0"/>
                <a:ea typeface="宋体" panose="02010600030101010101" pitchFamily="2" charset="-122"/>
              </a:rPr>
              <a:t>				</a:t>
            </a:r>
            <a:r>
              <a:rPr lang="zh-CN" altLang="zh-CN" sz="1800" b="1" kern="100" dirty="0">
                <a:effectLst/>
                <a:latin typeface="Times New Roman" panose="02020603050405020304" pitchFamily="18" charset="0"/>
                <a:ea typeface="宋体" panose="02010600030101010101" pitchFamily="2" charset="-122"/>
              </a:rPr>
              <a:t>表</a:t>
            </a:r>
            <a:r>
              <a:rPr lang="en-US" altLang="zh-CN" sz="1800" b="1" kern="100" dirty="0">
                <a:effectLst/>
                <a:latin typeface="Times New Roman" panose="02020603050405020304" pitchFamily="18" charset="0"/>
                <a:ea typeface="宋体" panose="02010600030101010101" pitchFamily="2" charset="-122"/>
              </a:rPr>
              <a:t>1-1 </a:t>
            </a:r>
            <a:r>
              <a:rPr lang="zh-CN" altLang="zh-CN" sz="1800" b="1" kern="100" dirty="0">
                <a:effectLst/>
                <a:latin typeface="Times New Roman" panose="02020603050405020304" pitchFamily="18" charset="0"/>
                <a:ea typeface="宋体" panose="02010600030101010101" pitchFamily="2" charset="-122"/>
              </a:rPr>
              <a:t>时间戳差值更新处理办法</a:t>
            </a:r>
          </a:p>
          <a:p>
            <a:pPr marL="0" indent="0">
              <a:lnSpc>
                <a:spcPct val="150000"/>
              </a:lnSpc>
              <a:buNone/>
            </a:pPr>
            <a:endParaRPr lang="en-US" altLang="zh-CN" sz="2400" b="1"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p:txBody>
      </p:sp>
      <p:graphicFrame>
        <p:nvGraphicFramePr>
          <p:cNvPr id="8" name="表格 7">
            <a:extLst>
              <a:ext uri="{FF2B5EF4-FFF2-40B4-BE49-F238E27FC236}">
                <a16:creationId xmlns:a16="http://schemas.microsoft.com/office/drawing/2014/main" xmlns="" id="{EED3D73A-2F10-4CFD-A6E7-BBE505C089B5}"/>
              </a:ext>
            </a:extLst>
          </p:cNvPr>
          <p:cNvGraphicFramePr>
            <a:graphicFrameLocks noGrp="1"/>
          </p:cNvGraphicFramePr>
          <p:nvPr>
            <p:extLst>
              <p:ext uri="{D42A27DB-BD31-4B8C-83A1-F6EECF244321}">
                <p14:modId xmlns:p14="http://schemas.microsoft.com/office/powerpoint/2010/main" val="3161992308"/>
              </p:ext>
            </p:extLst>
          </p:nvPr>
        </p:nvGraphicFramePr>
        <p:xfrm>
          <a:off x="1016000" y="4257040"/>
          <a:ext cx="9946640" cy="1513840"/>
        </p:xfrm>
        <a:graphic>
          <a:graphicData uri="http://schemas.openxmlformats.org/drawingml/2006/table">
            <a:tbl>
              <a:tblPr firstRow="1" firstCol="1" bandRow="1">
                <a:tableStyleId>{5C22544A-7EE6-4342-B048-85BDC9FD1C3A}</a:tableStyleId>
              </a:tblPr>
              <a:tblGrid>
                <a:gridCol w="994550">
                  <a:extLst>
                    <a:ext uri="{9D8B030D-6E8A-4147-A177-3AD203B41FA5}">
                      <a16:colId xmlns:a16="http://schemas.microsoft.com/office/drawing/2014/main" xmlns="" val="2226011444"/>
                    </a:ext>
                  </a:extLst>
                </a:gridCol>
                <a:gridCol w="994550">
                  <a:extLst>
                    <a:ext uri="{9D8B030D-6E8A-4147-A177-3AD203B41FA5}">
                      <a16:colId xmlns:a16="http://schemas.microsoft.com/office/drawing/2014/main" xmlns="" val="2834681248"/>
                    </a:ext>
                  </a:extLst>
                </a:gridCol>
                <a:gridCol w="994550">
                  <a:extLst>
                    <a:ext uri="{9D8B030D-6E8A-4147-A177-3AD203B41FA5}">
                      <a16:colId xmlns:a16="http://schemas.microsoft.com/office/drawing/2014/main" xmlns="" val="3238840904"/>
                    </a:ext>
                  </a:extLst>
                </a:gridCol>
                <a:gridCol w="994550">
                  <a:extLst>
                    <a:ext uri="{9D8B030D-6E8A-4147-A177-3AD203B41FA5}">
                      <a16:colId xmlns:a16="http://schemas.microsoft.com/office/drawing/2014/main" xmlns="" val="2444934319"/>
                    </a:ext>
                  </a:extLst>
                </a:gridCol>
                <a:gridCol w="994550">
                  <a:extLst>
                    <a:ext uri="{9D8B030D-6E8A-4147-A177-3AD203B41FA5}">
                      <a16:colId xmlns:a16="http://schemas.microsoft.com/office/drawing/2014/main" xmlns="" val="3195007329"/>
                    </a:ext>
                  </a:extLst>
                </a:gridCol>
                <a:gridCol w="994550">
                  <a:extLst>
                    <a:ext uri="{9D8B030D-6E8A-4147-A177-3AD203B41FA5}">
                      <a16:colId xmlns:a16="http://schemas.microsoft.com/office/drawing/2014/main" xmlns="" val="992398045"/>
                    </a:ext>
                  </a:extLst>
                </a:gridCol>
                <a:gridCol w="994550">
                  <a:extLst>
                    <a:ext uri="{9D8B030D-6E8A-4147-A177-3AD203B41FA5}">
                      <a16:colId xmlns:a16="http://schemas.microsoft.com/office/drawing/2014/main" xmlns="" val="1318587386"/>
                    </a:ext>
                  </a:extLst>
                </a:gridCol>
                <a:gridCol w="994550">
                  <a:extLst>
                    <a:ext uri="{9D8B030D-6E8A-4147-A177-3AD203B41FA5}">
                      <a16:colId xmlns:a16="http://schemas.microsoft.com/office/drawing/2014/main" xmlns="" val="3998266373"/>
                    </a:ext>
                  </a:extLst>
                </a:gridCol>
                <a:gridCol w="994550">
                  <a:extLst>
                    <a:ext uri="{9D8B030D-6E8A-4147-A177-3AD203B41FA5}">
                      <a16:colId xmlns:a16="http://schemas.microsoft.com/office/drawing/2014/main" xmlns="" val="1158405742"/>
                    </a:ext>
                  </a:extLst>
                </a:gridCol>
                <a:gridCol w="995690">
                  <a:extLst>
                    <a:ext uri="{9D8B030D-6E8A-4147-A177-3AD203B41FA5}">
                      <a16:colId xmlns:a16="http://schemas.microsoft.com/office/drawing/2014/main" xmlns="" val="2918649482"/>
                    </a:ext>
                  </a:extLst>
                </a:gridCol>
              </a:tblGrid>
              <a:tr h="756920">
                <a:tc>
                  <a:txBody>
                    <a:bodyPr/>
                    <a:lstStyle/>
                    <a:p>
                      <a:pPr algn="just">
                        <a:lnSpc>
                          <a:spcPct val="150000"/>
                        </a:lnSpc>
                      </a:pPr>
                      <a:r>
                        <a:rPr lang="zh-CN" sz="2000" kern="0" baseline="0" dirty="0">
                          <a:effectLst/>
                        </a:rPr>
                        <a:t>差值</a:t>
                      </a:r>
                      <a:endParaRPr lang="zh-CN" sz="20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zh-CN" sz="2000" kern="0" baseline="0">
                          <a:effectLst/>
                        </a:rPr>
                        <a:t>刚刚</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15min</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20min</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1h</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8h</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1</a:t>
                      </a:r>
                      <a:r>
                        <a:rPr lang="zh-CN" sz="2000" kern="0" baseline="0">
                          <a:effectLst/>
                        </a:rPr>
                        <a:t>天</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2</a:t>
                      </a:r>
                      <a:r>
                        <a:rPr lang="zh-CN" sz="2000" kern="0" baseline="0">
                          <a:effectLst/>
                        </a:rPr>
                        <a:t>天</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6</a:t>
                      </a:r>
                      <a:r>
                        <a:rPr lang="zh-CN" sz="2000" kern="0" baseline="0">
                          <a:effectLst/>
                        </a:rPr>
                        <a:t>天</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30</a:t>
                      </a:r>
                      <a:r>
                        <a:rPr lang="zh-CN" sz="2000" kern="0" baseline="0">
                          <a:effectLst/>
                        </a:rPr>
                        <a:t>天</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078007851"/>
                  </a:ext>
                </a:extLst>
              </a:tr>
              <a:tr h="756920">
                <a:tc>
                  <a:txBody>
                    <a:bodyPr/>
                    <a:lstStyle/>
                    <a:p>
                      <a:pPr algn="just">
                        <a:lnSpc>
                          <a:spcPct val="150000"/>
                        </a:lnSpc>
                      </a:pPr>
                      <a:r>
                        <a:rPr lang="zh-CN" sz="2000" kern="0" baseline="0" dirty="0">
                          <a:effectLst/>
                        </a:rPr>
                        <a:t>记忆值</a:t>
                      </a:r>
                      <a:endParaRPr lang="zh-CN" sz="20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dirty="0">
                          <a:effectLst/>
                        </a:rPr>
                        <a:t>100</a:t>
                      </a:r>
                      <a:endParaRPr lang="zh-CN" sz="20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58</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dirty="0">
                          <a:effectLst/>
                        </a:rPr>
                        <a:t>44</a:t>
                      </a:r>
                      <a:endParaRPr lang="zh-CN" sz="2000" kern="100" baseline="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36</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34</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28</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25</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a:effectLst/>
                        </a:rPr>
                        <a:t>21</a:t>
                      </a:r>
                      <a:endParaRPr lang="zh-CN" sz="2000" kern="100" baseline="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pPr>
                      <a:r>
                        <a:rPr lang="en-US" sz="2000" kern="0" baseline="0" dirty="0">
                          <a:effectLst/>
                        </a:rPr>
                        <a:t>15</a:t>
                      </a:r>
                      <a:endParaRPr lang="zh-CN" sz="2000" kern="100" baseline="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xmlns="" val="2488464686"/>
                  </a:ext>
                </a:extLst>
              </a:tr>
            </a:tbl>
          </a:graphicData>
        </a:graphic>
      </p:graphicFrame>
    </p:spTree>
    <p:extLst>
      <p:ext uri="{BB962C8B-B14F-4D97-AF65-F5344CB8AC3E}">
        <p14:creationId xmlns:p14="http://schemas.microsoft.com/office/powerpoint/2010/main" val="421476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428BB2-6BF3-4CF1-B154-A06546D7BCF2}"/>
              </a:ext>
            </a:extLst>
          </p:cNvPr>
          <p:cNvSpPr>
            <a:spLocks noGrp="1"/>
          </p:cNvSpPr>
          <p:nvPr>
            <p:ph type="title"/>
          </p:nvPr>
        </p:nvSpPr>
        <p:spPr/>
        <p:txBody>
          <a:bodyPr/>
          <a:lstStyle/>
          <a:p>
            <a:r>
              <a:rPr lang="zh-CN" altLang="en-US" sz="4400" b="1" dirty="0">
                <a:latin typeface="Microsoft YaHei Light" panose="020B0502040204020203" pitchFamily="34" charset="-122"/>
                <a:ea typeface="Microsoft YaHei Light" panose="020B0502040204020203" pitchFamily="34" charset="-122"/>
              </a:rPr>
              <a:t>一</a:t>
            </a:r>
            <a:r>
              <a:rPr lang="en-US" altLang="zh-CN" sz="4400" b="1" dirty="0">
                <a:latin typeface="Microsoft YaHei Light" panose="020B0502040204020203" pitchFamily="34" charset="-122"/>
                <a:ea typeface="Microsoft YaHei Light" panose="020B0502040204020203" pitchFamily="34" charset="-122"/>
              </a:rPr>
              <a:t>.UI</a:t>
            </a:r>
            <a:r>
              <a:rPr lang="zh-CN" altLang="en-US" sz="4400" b="1" dirty="0">
                <a:latin typeface="Microsoft YaHei Light" panose="020B0502040204020203" pitchFamily="34" charset="-122"/>
                <a:ea typeface="Microsoft YaHei Light" panose="020B0502040204020203" pitchFamily="34" charset="-122"/>
              </a:rPr>
              <a:t>设计</a:t>
            </a:r>
            <a:endParaRPr lang="zh-CN" altLang="en-US" dirty="0"/>
          </a:p>
        </p:txBody>
      </p:sp>
      <p:sp>
        <p:nvSpPr>
          <p:cNvPr id="3" name="内容占位符 2">
            <a:extLst>
              <a:ext uri="{FF2B5EF4-FFF2-40B4-BE49-F238E27FC236}">
                <a16:creationId xmlns:a16="http://schemas.microsoft.com/office/drawing/2014/main" xmlns="" id="{3EC79B1B-BA65-43E2-BB33-CEF22002AF95}"/>
              </a:ext>
            </a:extLst>
          </p:cNvPr>
          <p:cNvSpPr>
            <a:spLocks noGrp="1"/>
          </p:cNvSpPr>
          <p:nvPr>
            <p:ph idx="1"/>
          </p:nvPr>
        </p:nvSpPr>
        <p:spPr/>
        <p:txBody>
          <a:bodyPr>
            <a:normAutofit fontScale="32500" lnSpcReduction="20000"/>
          </a:bodyPr>
          <a:lstStyle/>
          <a:p>
            <a:pPr marL="0" indent="0">
              <a:lnSpc>
                <a:spcPct val="170000"/>
              </a:lnSpc>
              <a:buNone/>
            </a:pPr>
            <a:r>
              <a:rPr lang="en-US" altLang="zh-CN" b="1" dirty="0">
                <a:effectLst/>
                <a:latin typeface="黑体" panose="02010609060101010101" pitchFamily="49" charset="-122"/>
                <a:ea typeface="宋体" panose="02010600030101010101" pitchFamily="2" charset="-122"/>
                <a:cs typeface="Times New Roman" panose="02020603050405020304" pitchFamily="18" charset="0"/>
              </a:rPr>
              <a:t>	</a:t>
            </a:r>
            <a:r>
              <a:rPr lang="zh-CN"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前台背单词展示分为四大功能模块，分别是复习功能模块，统计功能模块，词本功能模块和设置功能模块。</a:t>
            </a:r>
            <a:endParaRPr lang="en-US"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0" indent="0">
              <a:lnSpc>
                <a:spcPct val="170000"/>
              </a:lnSpc>
              <a:buNone/>
            </a:pPr>
            <a:r>
              <a:rPr lang="en-US"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lang="zh-CN"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根据分析，</a:t>
            </a:r>
            <a:r>
              <a:rPr lang="en-US"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UI</a:t>
            </a:r>
            <a:r>
              <a:rPr lang="zh-CN" altLang="en-US"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前台展示</a:t>
            </a:r>
            <a:r>
              <a:rPr lang="zh-CN"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页面中的导航栏模块以及系统状态栏信息是每个页面都要有的，因而可以采用</a:t>
            </a:r>
            <a:r>
              <a:rPr lang="en-US" altLang="zh-CN" sz="7200" b="1" dirty="0">
                <a:effectLst/>
                <a:latin typeface="Microsoft YaHei Light" panose="020B0502040204020203" pitchFamily="34" charset="-122"/>
                <a:ea typeface="Microsoft YaHei Light" panose="020B0502040204020203" pitchFamily="34" charset="-122"/>
              </a:rPr>
              <a:t>Activity</a:t>
            </a:r>
            <a:r>
              <a:rPr lang="zh-CN"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中的</a:t>
            </a:r>
            <a:r>
              <a:rPr lang="en-US" altLang="zh-CN" sz="7200" b="1" dirty="0">
                <a:effectLst/>
                <a:latin typeface="Microsoft YaHei Light" panose="020B0502040204020203" pitchFamily="34" charset="-122"/>
                <a:ea typeface="Microsoft YaHei Light" panose="020B0502040204020203" pitchFamily="34" charset="-122"/>
              </a:rPr>
              <a:t>fragment</a:t>
            </a:r>
            <a:r>
              <a:rPr lang="zh-CN"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lang="en-US" altLang="zh-CN" sz="7200" b="1" dirty="0" err="1">
                <a:effectLst/>
                <a:latin typeface="Microsoft YaHei Light" panose="020B0502040204020203" pitchFamily="34" charset="-122"/>
                <a:ea typeface="Microsoft YaHei Light" panose="020B0502040204020203" pitchFamily="34" charset="-122"/>
              </a:rPr>
              <a:t>RadioButton</a:t>
            </a:r>
            <a:r>
              <a:rPr lang="zh-CN"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和</a:t>
            </a:r>
            <a:r>
              <a:rPr lang="en-US" altLang="zh-CN" sz="7200" b="1" dirty="0" err="1">
                <a:effectLst/>
                <a:latin typeface="Microsoft YaHei Light" panose="020B0502040204020203" pitchFamily="34" charset="-122"/>
                <a:ea typeface="Microsoft YaHei Light" panose="020B0502040204020203" pitchFamily="34" charset="-122"/>
              </a:rPr>
              <a:t>ViewPager</a:t>
            </a:r>
            <a:r>
              <a:rPr lang="zh-CN"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的搭配技术来避免这部分内容的重复加载。</a:t>
            </a:r>
            <a:r>
              <a:rPr lang="zh-CN" altLang="en-US"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还可以通过</a:t>
            </a:r>
            <a:r>
              <a:rPr lang="en-US" altLang="zh-CN" sz="7200" b="1" dirty="0" err="1">
                <a:effectLst/>
                <a:latin typeface="Microsoft YaHei Light" panose="020B0502040204020203" pitchFamily="34" charset="-122"/>
                <a:ea typeface="Microsoft YaHei Light" panose="020B0502040204020203" pitchFamily="34" charset="-122"/>
                <a:cs typeface="Times New Roman" panose="02020603050405020304" pitchFamily="18" charset="0"/>
              </a:rPr>
              <a:t>ViewPager</a:t>
            </a:r>
            <a:r>
              <a:rPr lang="zh-CN" altLang="en-US"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在主活动中定义</a:t>
            </a:r>
            <a:r>
              <a:rPr lang="en-US" altLang="zh-CN"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fragment</a:t>
            </a:r>
            <a:r>
              <a:rPr lang="zh-CN" altLang="en-US" sz="7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切换风格，在本项目中每个模块切换时就不会有画面突变现象，用户感觉就是一串连贯的页面</a:t>
            </a: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4800" b="1" dirty="0"/>
          </a:p>
        </p:txBody>
      </p:sp>
    </p:spTree>
    <p:extLst>
      <p:ext uri="{BB962C8B-B14F-4D97-AF65-F5344CB8AC3E}">
        <p14:creationId xmlns:p14="http://schemas.microsoft.com/office/powerpoint/2010/main" val="3683638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447040"/>
            <a:ext cx="10754360" cy="5729923"/>
          </a:xfrm>
        </p:spPr>
        <p:txBody>
          <a:bodyPr>
            <a:normAutofit/>
          </a:bodyPr>
          <a:lstStyle/>
          <a:p>
            <a:pPr marL="0" indent="0">
              <a:lnSpc>
                <a:spcPct val="150000"/>
              </a:lnSpc>
              <a:buNone/>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在复习功能模块</a:t>
            </a: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fragment</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被建立时，首先选择与包含在当前书本内的，记忆值小于</a:t>
            </a: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且大于</a:t>
            </a: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（即已学过且遗忘值大于</a:t>
            </a:r>
            <a:r>
              <a:rPr lang="en-US" altLang="zh-CN" sz="3600" b="1" dirty="0">
                <a:latin typeface="Times New Roman" panose="02020603050405020304" pitchFamily="18" charset="0"/>
                <a:ea typeface="宋体" panose="02010600030101010101" pitchFamily="2" charset="-122"/>
                <a:cs typeface="Times New Roman" panose="02020603050405020304" pitchFamily="18" charset="0"/>
              </a:rPr>
              <a:t>60</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）的单词，并将遗忘值传入击中函数。若该单词被击中则安排用户复习；这样就实现了利用艾宾浩斯遗忘曲线实现对当前词汇本所有已学单词复习的过程。</a:t>
            </a:r>
            <a:endPar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6037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AABB73-B76E-44E9-9497-672E772DF1A0}"/>
              </a:ext>
            </a:extLst>
          </p:cNvPr>
          <p:cNvSpPr>
            <a:spLocks noGrp="1"/>
          </p:cNvSpPr>
          <p:nvPr>
            <p:ph type="ctrTitle"/>
          </p:nvPr>
        </p:nvSpPr>
        <p:spPr/>
        <p:txBody>
          <a:bodyPr>
            <a:normAutofit/>
          </a:bodyPr>
          <a:lstStyle/>
          <a:p>
            <a:r>
              <a:rPr lang="zh-CN" altLang="en-US" sz="66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谢谢观看！</a:t>
            </a:r>
            <a:endParaRPr lang="zh-CN" altLang="en-US" sz="28700" b="1" dirty="0">
              <a:latin typeface="Microsoft YaHei Light" panose="020B0502040204020203" pitchFamily="34" charset="-122"/>
              <a:ea typeface="Microsoft YaHei Light" panose="020B0502040204020203" pitchFamily="34" charset="-122"/>
            </a:endParaRPr>
          </a:p>
        </p:txBody>
      </p:sp>
      <p:sp>
        <p:nvSpPr>
          <p:cNvPr id="3" name="副标题 2">
            <a:extLst>
              <a:ext uri="{FF2B5EF4-FFF2-40B4-BE49-F238E27FC236}">
                <a16:creationId xmlns:a16="http://schemas.microsoft.com/office/drawing/2014/main" xmlns="" id="{DE1B34FD-6C12-4631-A22C-7DC43C37B840}"/>
              </a:ext>
            </a:extLst>
          </p:cNvPr>
          <p:cNvSpPr>
            <a:spLocks noGrp="1"/>
          </p:cNvSpPr>
          <p:nvPr>
            <p:ph type="subTitle" idx="1"/>
          </p:nvPr>
        </p:nvSpPr>
        <p:spPr/>
        <p:txBody>
          <a:bodyPr/>
          <a:lstStyle/>
          <a:p>
            <a:endParaRPr lang="en-US" altLang="zh-CN" dirty="0"/>
          </a:p>
          <a:p>
            <a:r>
              <a:rPr lang="en-US" altLang="zh-CN" dirty="0" err="1" smtClean="0"/>
              <a:t>xxxxx</a:t>
            </a:r>
            <a:endParaRPr lang="en-US" altLang="zh-CN" dirty="0"/>
          </a:p>
        </p:txBody>
      </p:sp>
    </p:spTree>
    <p:extLst>
      <p:ext uri="{BB962C8B-B14F-4D97-AF65-F5344CB8AC3E}">
        <p14:creationId xmlns:p14="http://schemas.microsoft.com/office/powerpoint/2010/main" val="211419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495A47-A9CC-4AB7-8E2F-14B5CDD085FF}"/>
              </a:ext>
            </a:extLst>
          </p:cNvPr>
          <p:cNvSpPr>
            <a:spLocks noGrp="1"/>
          </p:cNvSpPr>
          <p:nvPr>
            <p:ph type="title"/>
          </p:nvPr>
        </p:nvSpPr>
        <p:spPr/>
        <p:txBody>
          <a:bodyPr>
            <a:normAutofit/>
          </a:bodyPr>
          <a:lstStyle/>
          <a:p>
            <a:r>
              <a:rPr lang="en-US" altLang="zh-CN" sz="4800" b="1" dirty="0">
                <a:latin typeface="Microsoft YaHei Light" panose="020B0502040204020203" pitchFamily="34" charset="-122"/>
                <a:ea typeface="Microsoft YaHei Light" panose="020B0502040204020203" pitchFamily="34" charset="-122"/>
              </a:rPr>
              <a:t>UI</a:t>
            </a:r>
            <a:r>
              <a:rPr lang="zh-CN" altLang="en-US" sz="4800" b="1" dirty="0">
                <a:latin typeface="Microsoft YaHei Light" panose="020B0502040204020203" pitchFamily="34" charset="-122"/>
                <a:ea typeface="Microsoft YaHei Light" panose="020B0502040204020203" pitchFamily="34" charset="-122"/>
              </a:rPr>
              <a:t>设计图</a:t>
            </a:r>
          </a:p>
        </p:txBody>
      </p:sp>
      <p:sp>
        <p:nvSpPr>
          <p:cNvPr id="3" name="内容占位符 2">
            <a:extLst>
              <a:ext uri="{FF2B5EF4-FFF2-40B4-BE49-F238E27FC236}">
                <a16:creationId xmlns:a16="http://schemas.microsoft.com/office/drawing/2014/main" xmlns="" id="{6B487AB4-D269-4FEE-A911-6174E67E2813}"/>
              </a:ext>
            </a:extLst>
          </p:cNvPr>
          <p:cNvSpPr>
            <a:spLocks noGrp="1"/>
          </p:cNvSpPr>
          <p:nvPr>
            <p:ph idx="1"/>
          </p:nvPr>
        </p:nvSpPr>
        <p:spPr>
          <a:xfrm>
            <a:off x="746760" y="1646507"/>
            <a:ext cx="10515600" cy="4351338"/>
          </a:xfrm>
        </p:spPr>
        <p:txBody>
          <a:bodyPr>
            <a:normAutofit/>
          </a:bodyPr>
          <a:lstStyle/>
          <a:p>
            <a:pPr marL="0" lvl="0" indent="0" algn="just">
              <a:lnSpc>
                <a:spcPct val="150000"/>
              </a:lnSpc>
              <a:buNone/>
            </a:pPr>
            <a:r>
              <a:rPr lang="en-US" altLang="zh-CN" sz="4000" dirty="0">
                <a:latin typeface="Microsoft YaHei Light" panose="020B0502040204020203" pitchFamily="34" charset="-122"/>
                <a:ea typeface="Microsoft YaHei Light" panose="020B0502040204020203" pitchFamily="34" charset="-122"/>
              </a:rPr>
              <a:t> </a:t>
            </a:r>
            <a:endParaRPr lang="zh-CN" altLang="en-US" sz="4000" dirty="0">
              <a:latin typeface="Microsoft YaHei Light" panose="020B0502040204020203" pitchFamily="34" charset="-122"/>
              <a:ea typeface="Microsoft YaHei Light" panose="020B0502040204020203" pitchFamily="34" charset="-122"/>
            </a:endParaRPr>
          </a:p>
        </p:txBody>
      </p:sp>
      <p:grpSp>
        <p:nvGrpSpPr>
          <p:cNvPr id="17" name="画布 3401">
            <a:extLst>
              <a:ext uri="{FF2B5EF4-FFF2-40B4-BE49-F238E27FC236}">
                <a16:creationId xmlns:a16="http://schemas.microsoft.com/office/drawing/2014/main" xmlns="" id="{B4D18002-2BFD-47AC-B451-0A4CA3D21B68}"/>
              </a:ext>
            </a:extLst>
          </p:cNvPr>
          <p:cNvGrpSpPr/>
          <p:nvPr/>
        </p:nvGrpSpPr>
        <p:grpSpPr>
          <a:xfrm>
            <a:off x="2505159" y="1965056"/>
            <a:ext cx="12917721" cy="8289895"/>
            <a:chOff x="860380" y="238875"/>
            <a:chExt cx="5015275" cy="5369445"/>
          </a:xfrm>
        </p:grpSpPr>
        <p:sp>
          <p:nvSpPr>
            <p:cNvPr id="18" name="矩形 17">
              <a:extLst>
                <a:ext uri="{FF2B5EF4-FFF2-40B4-BE49-F238E27FC236}">
                  <a16:creationId xmlns:a16="http://schemas.microsoft.com/office/drawing/2014/main" xmlns="" id="{8037421A-2C17-4729-8F8C-08A604C56B58}"/>
                </a:ext>
              </a:extLst>
            </p:cNvPr>
            <p:cNvSpPr/>
            <p:nvPr/>
          </p:nvSpPr>
          <p:spPr>
            <a:xfrm>
              <a:off x="1828800" y="3023870"/>
              <a:ext cx="4046855" cy="2584450"/>
            </a:xfrm>
            <a:prstGeom prst="rect">
              <a:avLst/>
            </a:prstGeom>
            <a:noFill/>
          </p:spPr>
        </p:sp>
        <p:grpSp>
          <p:nvGrpSpPr>
            <p:cNvPr id="19" name="Group 40">
              <a:extLst>
                <a:ext uri="{FF2B5EF4-FFF2-40B4-BE49-F238E27FC236}">
                  <a16:creationId xmlns:a16="http://schemas.microsoft.com/office/drawing/2014/main" xmlns="" id="{7EF61B62-322D-4136-8102-410660CB1DB4}"/>
                </a:ext>
              </a:extLst>
            </p:cNvPr>
            <p:cNvGrpSpPr>
              <a:grpSpLocks/>
            </p:cNvGrpSpPr>
            <p:nvPr/>
          </p:nvGrpSpPr>
          <p:grpSpPr bwMode="auto">
            <a:xfrm>
              <a:off x="860380" y="238875"/>
              <a:ext cx="2454324" cy="2158623"/>
              <a:chOff x="3688" y="1780"/>
              <a:chExt cx="3376" cy="2579"/>
            </a:xfrm>
          </p:grpSpPr>
          <p:cxnSp>
            <p:nvCxnSpPr>
              <p:cNvPr id="22" name="Line 41">
                <a:extLst>
                  <a:ext uri="{FF2B5EF4-FFF2-40B4-BE49-F238E27FC236}">
                    <a16:creationId xmlns:a16="http://schemas.microsoft.com/office/drawing/2014/main" xmlns="" id="{388C47CC-7F8C-47BB-ADB1-60926AA72B27}"/>
                  </a:ext>
                </a:extLst>
              </p:cNvPr>
              <p:cNvCxnSpPr>
                <a:cxnSpLocks noChangeShapeType="1"/>
              </p:cNvCxnSpPr>
              <p:nvPr/>
            </p:nvCxnSpPr>
            <p:spPr bwMode="auto">
              <a:xfrm>
                <a:off x="3848" y="2422"/>
                <a:ext cx="321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Line 43">
                <a:extLst>
                  <a:ext uri="{FF2B5EF4-FFF2-40B4-BE49-F238E27FC236}">
                    <a16:creationId xmlns:a16="http://schemas.microsoft.com/office/drawing/2014/main" xmlns="" id="{80BAF2CD-D3FA-4C32-AE4B-5B4DCCB8B842}"/>
                  </a:ext>
                </a:extLst>
              </p:cNvPr>
              <p:cNvCxnSpPr>
                <a:cxnSpLocks noChangeShapeType="1"/>
              </p:cNvCxnSpPr>
              <p:nvPr/>
            </p:nvCxnSpPr>
            <p:spPr bwMode="auto">
              <a:xfrm>
                <a:off x="3859" y="2422"/>
                <a:ext cx="1"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Line 44">
                <a:extLst>
                  <a:ext uri="{FF2B5EF4-FFF2-40B4-BE49-F238E27FC236}">
                    <a16:creationId xmlns:a16="http://schemas.microsoft.com/office/drawing/2014/main" xmlns="" id="{595DA9B7-DBAF-4F41-9776-200510E3435D}"/>
                  </a:ext>
                </a:extLst>
              </p:cNvPr>
              <p:cNvCxnSpPr>
                <a:cxnSpLocks noChangeShapeType="1"/>
              </p:cNvCxnSpPr>
              <p:nvPr/>
            </p:nvCxnSpPr>
            <p:spPr bwMode="auto">
              <a:xfrm>
                <a:off x="4509" y="2422"/>
                <a:ext cx="1" cy="4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Line 45">
                <a:extLst>
                  <a:ext uri="{FF2B5EF4-FFF2-40B4-BE49-F238E27FC236}">
                    <a16:creationId xmlns:a16="http://schemas.microsoft.com/office/drawing/2014/main" xmlns="" id="{A74EFC7C-416D-4C1A-BE9D-E3BDD7FFDFE9}"/>
                  </a:ext>
                </a:extLst>
              </p:cNvPr>
              <p:cNvCxnSpPr>
                <a:cxnSpLocks noChangeShapeType="1"/>
              </p:cNvCxnSpPr>
              <p:nvPr/>
            </p:nvCxnSpPr>
            <p:spPr bwMode="auto">
              <a:xfrm>
                <a:off x="5201" y="2210"/>
                <a:ext cx="1" cy="6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Text Box 47">
                <a:extLst>
                  <a:ext uri="{FF2B5EF4-FFF2-40B4-BE49-F238E27FC236}">
                    <a16:creationId xmlns:a16="http://schemas.microsoft.com/office/drawing/2014/main" xmlns="" id="{299B640C-5A70-4458-8E4F-7A110916E947}"/>
                  </a:ext>
                </a:extLst>
              </p:cNvPr>
              <p:cNvSpPr txBox="1">
                <a:spLocks noChangeArrowheads="1"/>
              </p:cNvSpPr>
              <p:nvPr/>
            </p:nvSpPr>
            <p:spPr bwMode="auto">
              <a:xfrm>
                <a:off x="3688" y="2830"/>
                <a:ext cx="346" cy="1495"/>
              </a:xfrm>
              <a:prstGeom prst="rect">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pPr algn="ctr"/>
                <a:r>
                  <a:rPr lang="zh-CN" sz="2800" kern="100" dirty="0">
                    <a:effectLst/>
                    <a:latin typeface="Times New Roman" panose="02020603050405020304" pitchFamily="18" charset="0"/>
                    <a:ea typeface="宋体" panose="02010600030101010101" pitchFamily="2" charset="-122"/>
                    <a:cs typeface="宋体" panose="02010600030101010101" pitchFamily="2" charset="-122"/>
                  </a:rPr>
                  <a:t>复习模块</a:t>
                </a:r>
              </a:p>
            </p:txBody>
          </p:sp>
          <p:sp>
            <p:nvSpPr>
              <p:cNvPr id="27" name="Text Box 48">
                <a:extLst>
                  <a:ext uri="{FF2B5EF4-FFF2-40B4-BE49-F238E27FC236}">
                    <a16:creationId xmlns:a16="http://schemas.microsoft.com/office/drawing/2014/main" xmlns="" id="{53EF007D-680D-403C-B480-8ED0E6518534}"/>
                  </a:ext>
                </a:extLst>
              </p:cNvPr>
              <p:cNvSpPr txBox="1">
                <a:spLocks noChangeArrowheads="1"/>
              </p:cNvSpPr>
              <p:nvPr/>
            </p:nvSpPr>
            <p:spPr bwMode="auto">
              <a:xfrm>
                <a:off x="4337" y="2831"/>
                <a:ext cx="344" cy="1494"/>
              </a:xfrm>
              <a:prstGeom prst="rect">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pPr algn="ctr"/>
                <a:r>
                  <a:rPr lang="zh-CN" sz="2800" kern="100" dirty="0">
                    <a:effectLst/>
                    <a:latin typeface="Times New Roman" panose="02020603050405020304" pitchFamily="18" charset="0"/>
                    <a:ea typeface="宋体" panose="02010600030101010101" pitchFamily="2" charset="-122"/>
                    <a:cs typeface="宋体" panose="02010600030101010101" pitchFamily="2" charset="-122"/>
                  </a:rPr>
                  <a:t>统计模块</a:t>
                </a:r>
              </a:p>
              <a:p>
                <a:pPr algn="just"/>
                <a:r>
                  <a:rPr lang="en-US" sz="105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8" name="Text Box 49">
                <a:extLst>
                  <a:ext uri="{FF2B5EF4-FFF2-40B4-BE49-F238E27FC236}">
                    <a16:creationId xmlns:a16="http://schemas.microsoft.com/office/drawing/2014/main" xmlns="" id="{1971A03E-3EE7-4FCC-9CFE-05475B7931F7}"/>
                  </a:ext>
                </a:extLst>
              </p:cNvPr>
              <p:cNvSpPr txBox="1">
                <a:spLocks noChangeArrowheads="1"/>
              </p:cNvSpPr>
              <p:nvPr/>
            </p:nvSpPr>
            <p:spPr bwMode="auto">
              <a:xfrm>
                <a:off x="5033" y="2837"/>
                <a:ext cx="344" cy="1480"/>
              </a:xfrm>
              <a:prstGeom prst="rect">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pPr algn="ctr"/>
                <a:r>
                  <a:rPr lang="zh-CN" sz="2800" kern="100" dirty="0">
                    <a:effectLst/>
                    <a:latin typeface="Times New Roman" panose="02020603050405020304" pitchFamily="18" charset="0"/>
                    <a:ea typeface="宋体" panose="02010600030101010101" pitchFamily="2" charset="-122"/>
                    <a:cs typeface="宋体" panose="02010600030101010101" pitchFamily="2" charset="-122"/>
                  </a:rPr>
                  <a:t>词本模块</a:t>
                </a:r>
              </a:p>
              <a:p>
                <a:pPr algn="just"/>
                <a:r>
                  <a:rPr lang="en-US" sz="28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28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9" name="Text Box 52">
                <a:extLst>
                  <a:ext uri="{FF2B5EF4-FFF2-40B4-BE49-F238E27FC236}">
                    <a16:creationId xmlns:a16="http://schemas.microsoft.com/office/drawing/2014/main" xmlns="" id="{8BBACC46-5654-41BD-AE91-8B6C333A0502}"/>
                  </a:ext>
                </a:extLst>
              </p:cNvPr>
              <p:cNvSpPr txBox="1">
                <a:spLocks noChangeArrowheads="1"/>
              </p:cNvSpPr>
              <p:nvPr/>
            </p:nvSpPr>
            <p:spPr bwMode="auto">
              <a:xfrm>
                <a:off x="4030" y="1780"/>
                <a:ext cx="2457" cy="4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r>
                  <a:rPr lang="en-US" altLang="zh-CN" sz="3200" kern="100" dirty="0">
                    <a:effectLst/>
                    <a:latin typeface="Microsoft YaHei Light" panose="020B0502040204020203" pitchFamily="34" charset="-122"/>
                    <a:ea typeface="Microsoft YaHei Light" panose="020B0502040204020203" pitchFamily="34" charset="-122"/>
                    <a:cs typeface="宋体" panose="02010600030101010101" pitchFamily="2" charset="-122"/>
                  </a:rPr>
                  <a:t>UI</a:t>
                </a:r>
                <a:r>
                  <a:rPr lang="zh-CN" sz="3200" kern="100" dirty="0">
                    <a:effectLst/>
                    <a:latin typeface="Microsoft YaHei Light" panose="020B0502040204020203" pitchFamily="34" charset="-122"/>
                    <a:ea typeface="Microsoft YaHei Light" panose="020B0502040204020203" pitchFamily="34" charset="-122"/>
                    <a:cs typeface="宋体" panose="02010600030101010101" pitchFamily="2" charset="-122"/>
                  </a:rPr>
                  <a:t>前台展示</a:t>
                </a:r>
              </a:p>
            </p:txBody>
          </p:sp>
          <p:cxnSp>
            <p:nvCxnSpPr>
              <p:cNvPr id="30" name="Line 53">
                <a:extLst>
                  <a:ext uri="{FF2B5EF4-FFF2-40B4-BE49-F238E27FC236}">
                    <a16:creationId xmlns:a16="http://schemas.microsoft.com/office/drawing/2014/main" xmlns="" id="{F0957A35-0CAB-4F23-B5B3-57DF19FB49EC}"/>
                  </a:ext>
                </a:extLst>
              </p:cNvPr>
              <p:cNvCxnSpPr>
                <a:cxnSpLocks noChangeShapeType="1"/>
              </p:cNvCxnSpPr>
              <p:nvPr/>
            </p:nvCxnSpPr>
            <p:spPr bwMode="auto">
              <a:xfrm>
                <a:off x="6070" y="2423"/>
                <a:ext cx="1"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Text Box 56">
                <a:extLst>
                  <a:ext uri="{FF2B5EF4-FFF2-40B4-BE49-F238E27FC236}">
                    <a16:creationId xmlns:a16="http://schemas.microsoft.com/office/drawing/2014/main" xmlns="" id="{6F084484-1567-4614-9BAB-B19646E37EF6}"/>
                  </a:ext>
                </a:extLst>
              </p:cNvPr>
              <p:cNvSpPr txBox="1">
                <a:spLocks noChangeArrowheads="1"/>
              </p:cNvSpPr>
              <p:nvPr/>
            </p:nvSpPr>
            <p:spPr bwMode="auto">
              <a:xfrm>
                <a:off x="5900" y="2844"/>
                <a:ext cx="342" cy="1515"/>
              </a:xfrm>
              <a:prstGeom prst="rect">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pPr algn="ctr"/>
                <a:r>
                  <a:rPr lang="zh-CN" sz="2800" kern="100" dirty="0">
                    <a:effectLst/>
                    <a:latin typeface="Times New Roman" panose="02020603050405020304" pitchFamily="18" charset="0"/>
                    <a:ea typeface="宋体" panose="02010600030101010101" pitchFamily="2" charset="-122"/>
                    <a:cs typeface="宋体" panose="02010600030101010101" pitchFamily="2" charset="-122"/>
                  </a:rPr>
                  <a:t>设置模块</a:t>
                </a:r>
              </a:p>
            </p:txBody>
          </p:sp>
        </p:grpSp>
        <p:cxnSp>
          <p:nvCxnSpPr>
            <p:cNvPr id="20" name="直接箭头连接符 19">
              <a:extLst>
                <a:ext uri="{FF2B5EF4-FFF2-40B4-BE49-F238E27FC236}">
                  <a16:creationId xmlns:a16="http://schemas.microsoft.com/office/drawing/2014/main" xmlns="" id="{CB4D7046-E271-4880-8D05-4BCD88542DA9}"/>
                </a:ext>
              </a:extLst>
            </p:cNvPr>
            <p:cNvCxnSpPr/>
            <p:nvPr/>
          </p:nvCxnSpPr>
          <p:spPr>
            <a:xfrm flipH="1">
              <a:off x="3308350" y="776970"/>
              <a:ext cx="6350" cy="3407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56">
              <a:extLst>
                <a:ext uri="{FF2B5EF4-FFF2-40B4-BE49-F238E27FC236}">
                  <a16:creationId xmlns:a16="http://schemas.microsoft.com/office/drawing/2014/main" xmlns="" id="{5170649D-15A3-40EF-AC09-47A26B98C206}"/>
                </a:ext>
              </a:extLst>
            </p:cNvPr>
            <p:cNvSpPr txBox="1">
              <a:spLocks noChangeArrowheads="1"/>
            </p:cNvSpPr>
            <p:nvPr/>
          </p:nvSpPr>
          <p:spPr bwMode="auto">
            <a:xfrm>
              <a:off x="3173560" y="1125922"/>
              <a:ext cx="255093" cy="1268095"/>
            </a:xfrm>
            <a:prstGeom prst="rect">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pPr algn="ctr"/>
              <a:r>
                <a:rPr lang="zh-CN" sz="2800" kern="100" dirty="0">
                  <a:effectLst/>
                  <a:latin typeface="Times New Roman" panose="02020603050405020304" pitchFamily="18" charset="0"/>
                  <a:ea typeface="宋体" panose="02010600030101010101" pitchFamily="2" charset="-122"/>
                  <a:cs typeface="宋体" panose="02010600030101010101" pitchFamily="2" charset="-122"/>
                </a:rPr>
                <a:t>导航栏模块</a:t>
              </a:r>
            </a:p>
          </p:txBody>
        </p:sp>
      </p:grpSp>
    </p:spTree>
    <p:extLst>
      <p:ext uri="{BB962C8B-B14F-4D97-AF65-F5344CB8AC3E}">
        <p14:creationId xmlns:p14="http://schemas.microsoft.com/office/powerpoint/2010/main" val="229935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3F48B3-5ACA-4532-B99E-DABB624227F5}"/>
              </a:ext>
            </a:extLst>
          </p:cNvPr>
          <p:cNvSpPr>
            <a:spLocks noGrp="1"/>
          </p:cNvSpPr>
          <p:nvPr>
            <p:ph type="title"/>
          </p:nvPr>
        </p:nvSpPr>
        <p:spPr>
          <a:xfrm>
            <a:off x="426720" y="365125"/>
            <a:ext cx="10927080" cy="1325563"/>
          </a:xfrm>
        </p:spPr>
        <p:txBody>
          <a:bodyPr>
            <a:normAutofit/>
          </a:bodyPr>
          <a:lstStyle/>
          <a:p>
            <a:r>
              <a:rPr lang="en-US" altLang="zh-CN" sz="3200" b="1" dirty="0">
                <a:latin typeface="Microsoft YaHei Light" panose="020B0502040204020203" pitchFamily="34" charset="-122"/>
                <a:ea typeface="Microsoft YaHei Light" panose="020B0502040204020203" pitchFamily="34" charset="-122"/>
              </a:rPr>
              <a:t>1.1 </a:t>
            </a:r>
            <a:r>
              <a:rPr lang="zh-CN"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复习模块</a:t>
            </a:r>
            <a:endParaRPr lang="zh-CN" altLang="en-US" sz="3200" b="1" dirty="0">
              <a:latin typeface="Microsoft YaHei Light" panose="020B0502040204020203" pitchFamily="34" charset="-122"/>
              <a:ea typeface="Microsoft YaHei Light" panose="020B0502040204020203" pitchFamily="34" charset="-122"/>
            </a:endParaRPr>
          </a:p>
        </p:txBody>
      </p:sp>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1300480"/>
            <a:ext cx="10754360" cy="4876483"/>
          </a:xfrm>
        </p:spPr>
        <p:txBody>
          <a:bodyPr>
            <a:normAutofit/>
          </a:bodyPr>
          <a:lstStyle/>
          <a:p>
            <a:pPr marL="0" indent="0">
              <a:lnSpc>
                <a:spcPct val="150000"/>
              </a:lnSpc>
              <a:buNone/>
            </a:pPr>
            <a:r>
              <a:rPr lang="zh-CN" altLang="zh-CN" sz="3000" dirty="0">
                <a:effectLst/>
                <a:latin typeface="Times New Roman" panose="02020603050405020304" pitchFamily="18" charset="0"/>
                <a:ea typeface="宋体" panose="02010600030101010101" pitchFamily="2" charset="-122"/>
                <a:cs typeface="Times New Roman" panose="02020603050405020304" pitchFamily="18" charset="0"/>
              </a:rPr>
              <a:t>在复习功能模块中，</a:t>
            </a:r>
            <a:r>
              <a:rPr lang="en-US" altLang="zh-CN" sz="3000" dirty="0">
                <a:effectLst/>
                <a:latin typeface="Times New Roman" panose="02020603050405020304" pitchFamily="18" charset="0"/>
                <a:ea typeface="宋体" panose="02010600030101010101" pitchFamily="2" charset="-122"/>
              </a:rPr>
              <a:t>fragment</a:t>
            </a:r>
            <a:r>
              <a:rPr lang="zh-CN" altLang="zh-CN" sz="3000" dirty="0">
                <a:effectLst/>
                <a:latin typeface="Times New Roman" panose="02020603050405020304" pitchFamily="18" charset="0"/>
                <a:ea typeface="宋体" panose="02010600030101010101" pitchFamily="2" charset="-122"/>
                <a:cs typeface="Times New Roman" panose="02020603050405020304" pitchFamily="18" charset="0"/>
              </a:rPr>
              <a:t>主体上从上到下依次分为三个框架</a:t>
            </a:r>
            <a:r>
              <a:rPr lang="zh-CN" altLang="zh-CN" sz="3000" dirty="0">
                <a:effectLst/>
                <a:ea typeface="宋体" panose="02010600030101010101" pitchFamily="2" charset="-122"/>
                <a:cs typeface="Times New Roman" panose="02020603050405020304" pitchFamily="18" charset="0"/>
              </a:rPr>
              <a:t>；</a:t>
            </a:r>
            <a:endParaRPr lang="en-US" altLang="zh-CN" sz="3000" dirty="0">
              <a:effectLst/>
              <a:ea typeface="宋体" panose="02010600030101010101" pitchFamily="2" charset="-122"/>
              <a:cs typeface="Times New Roman" panose="02020603050405020304" pitchFamily="18" charset="0"/>
            </a:endParaRPr>
          </a:p>
          <a:p>
            <a:pPr>
              <a:lnSpc>
                <a:spcPct val="150000"/>
              </a:lnSpc>
            </a:pPr>
            <a:r>
              <a:rPr lang="zh-CN" altLang="zh-CN" sz="3000" dirty="0">
                <a:effectLst/>
                <a:latin typeface="Times New Roman" panose="02020603050405020304" pitchFamily="18" charset="0"/>
                <a:ea typeface="宋体" panose="02010600030101010101" pitchFamily="2" charset="-122"/>
                <a:cs typeface="Times New Roman" panose="02020603050405020304" pitchFamily="18" charset="0"/>
              </a:rPr>
              <a:t>第一个框架显示该用户的今日进度和单词任务量信息；</a:t>
            </a:r>
            <a:endParaRPr lang="en-US" altLang="zh-CN" sz="30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zh-CN" sz="3000" dirty="0">
                <a:effectLst/>
                <a:latin typeface="Times New Roman" panose="02020603050405020304" pitchFamily="18" charset="0"/>
                <a:ea typeface="宋体" panose="02010600030101010101" pitchFamily="2" charset="-122"/>
                <a:cs typeface="Times New Roman" panose="02020603050405020304" pitchFamily="18" charset="0"/>
              </a:rPr>
              <a:t>第二个框架是用户对当前单词的操作框架（例如单词收藏，单词发音和熟识度选择等）；</a:t>
            </a:r>
            <a:endParaRPr lang="en-US" altLang="zh-CN" sz="30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zh-CN" sz="3000" dirty="0">
                <a:effectLst/>
                <a:latin typeface="Times New Roman" panose="02020603050405020304" pitchFamily="18" charset="0"/>
                <a:ea typeface="宋体" panose="02010600030101010101" pitchFamily="2" charset="-122"/>
                <a:cs typeface="Times New Roman" panose="02020603050405020304" pitchFamily="18" charset="0"/>
              </a:rPr>
              <a:t>第三个框架是单词释义，音标，例句等信息。</a:t>
            </a:r>
            <a:endParaRPr lang="zh-CN" altLang="en-US" sz="6500" dirty="0"/>
          </a:p>
        </p:txBody>
      </p:sp>
    </p:spTree>
    <p:extLst>
      <p:ext uri="{BB962C8B-B14F-4D97-AF65-F5344CB8AC3E}">
        <p14:creationId xmlns:p14="http://schemas.microsoft.com/office/powerpoint/2010/main" val="79867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708AD6-6841-4AE3-8153-10B74B33909E}"/>
              </a:ext>
            </a:extLst>
          </p:cNvPr>
          <p:cNvSpPr>
            <a:spLocks noGrp="1"/>
          </p:cNvSpPr>
          <p:nvPr>
            <p:ph type="title"/>
          </p:nvPr>
        </p:nvSpPr>
        <p:spPr>
          <a:xfrm>
            <a:off x="838200" y="365125"/>
            <a:ext cx="10515600" cy="762635"/>
          </a:xfrm>
        </p:spPr>
        <p:txBody>
          <a:bodyPr>
            <a:normAutofit/>
          </a:bodyPr>
          <a:lstStyle/>
          <a:p>
            <a:r>
              <a:rPr lang="zh-CN" altLang="en-US" sz="2800" b="1" dirty="0"/>
              <a:t>复习功能模块界面设计图</a:t>
            </a:r>
          </a:p>
        </p:txBody>
      </p:sp>
      <p:pic>
        <p:nvPicPr>
          <p:cNvPr id="4" name="内容占位符 3">
            <a:extLst>
              <a:ext uri="{FF2B5EF4-FFF2-40B4-BE49-F238E27FC236}">
                <a16:creationId xmlns:a16="http://schemas.microsoft.com/office/drawing/2014/main" xmlns="" id="{8E46A594-C992-4B02-A419-87A59E038E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720" y="1127760"/>
            <a:ext cx="6370319" cy="5365115"/>
          </a:xfrm>
          <a:prstGeom prst="rect">
            <a:avLst/>
          </a:prstGeom>
          <a:noFill/>
          <a:ln>
            <a:noFill/>
          </a:ln>
        </p:spPr>
      </p:pic>
    </p:spTree>
    <p:extLst>
      <p:ext uri="{BB962C8B-B14F-4D97-AF65-F5344CB8AC3E}">
        <p14:creationId xmlns:p14="http://schemas.microsoft.com/office/powerpoint/2010/main" val="85379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3F48B3-5ACA-4532-B99E-DABB624227F5}"/>
              </a:ext>
            </a:extLst>
          </p:cNvPr>
          <p:cNvSpPr>
            <a:spLocks noGrp="1"/>
          </p:cNvSpPr>
          <p:nvPr>
            <p:ph type="title"/>
          </p:nvPr>
        </p:nvSpPr>
        <p:spPr>
          <a:xfrm>
            <a:off x="426720" y="365125"/>
            <a:ext cx="10927080" cy="1325563"/>
          </a:xfrm>
        </p:spPr>
        <p:txBody>
          <a:bodyPr>
            <a:normAutofit/>
          </a:bodyPr>
          <a:lstStyle/>
          <a:p>
            <a:r>
              <a:rPr lang="en-US" altLang="zh-CN" sz="3200" b="1" dirty="0">
                <a:latin typeface="Microsoft YaHei Light" panose="020B0502040204020203" pitchFamily="34" charset="-122"/>
                <a:ea typeface="Microsoft YaHei Light" panose="020B0502040204020203" pitchFamily="34" charset="-122"/>
              </a:rPr>
              <a:t>1.2 </a:t>
            </a:r>
            <a:r>
              <a:rPr lang="zh-CN" altLang="en-US"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统计</a:t>
            </a:r>
            <a:r>
              <a:rPr lang="zh-CN"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模块</a:t>
            </a:r>
            <a:endParaRPr lang="zh-CN" altLang="en-US" sz="3200" b="1" dirty="0">
              <a:latin typeface="Microsoft YaHei Light" panose="020B0502040204020203" pitchFamily="34" charset="-122"/>
              <a:ea typeface="Microsoft YaHei Light" panose="020B0502040204020203" pitchFamily="34" charset="-122"/>
            </a:endParaRPr>
          </a:p>
        </p:txBody>
      </p:sp>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1300480"/>
            <a:ext cx="10754360" cy="4876483"/>
          </a:xfrm>
        </p:spPr>
        <p:txBody>
          <a:bodyPr>
            <a:normAutofit fontScale="77500" lnSpcReduction="20000"/>
          </a:bodyPr>
          <a:lstStyle/>
          <a:p>
            <a:pPr marL="0" indent="0">
              <a:lnSpc>
                <a:spcPct val="150000"/>
              </a:lnSpc>
              <a:buNone/>
            </a:pPr>
            <a:r>
              <a:rPr lang="en-US" altLang="zh-CN" sz="31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3100" b="1" dirty="0">
                <a:effectLst/>
                <a:latin typeface="Times New Roman" panose="02020603050405020304" pitchFamily="18" charset="0"/>
                <a:ea typeface="宋体" panose="02010600030101010101" pitchFamily="2" charset="-122"/>
                <a:cs typeface="Times New Roman" panose="02020603050405020304" pitchFamily="18" charset="0"/>
              </a:rPr>
              <a:t>本模块包含了用户学习进度扇形统计图，艾宾浩斯遗忘数据折线图和用户学习情况柱形统计图：</a:t>
            </a:r>
            <a:endParaRPr lang="en-US" altLang="zh-CN" sz="31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pPr>
            <a:r>
              <a:rPr lang="zh-CN" altLang="zh-CN" sz="3100" b="1" kern="100" dirty="0">
                <a:effectLst/>
                <a:latin typeface="Times New Roman" panose="02020603050405020304" pitchFamily="18" charset="0"/>
                <a:ea typeface="宋体" panose="02010600030101010101" pitchFamily="2" charset="-122"/>
              </a:rPr>
              <a:t>学习进度统计图：针对当前词汇本而做出的统计，包含剩余计划词汇量，今日未完成词汇量，已完成词汇量，当前单词本的简要信息和学习进度；</a:t>
            </a:r>
          </a:p>
          <a:p>
            <a:pPr marL="342900" lvl="0" indent="-342900" algn="just">
              <a:lnSpc>
                <a:spcPct val="150000"/>
              </a:lnSpc>
              <a:buFont typeface="Wingdings" panose="05000000000000000000" pitchFamily="2" charset="2"/>
              <a:buChar char=""/>
            </a:pPr>
            <a:r>
              <a:rPr lang="zh-CN" altLang="zh-CN" sz="3100" b="1" kern="100" dirty="0">
                <a:effectLst/>
                <a:latin typeface="Times New Roman" panose="02020603050405020304" pitchFamily="18" charset="0"/>
                <a:ea typeface="宋体" panose="02010600030101010101" pitchFamily="2" charset="-122"/>
              </a:rPr>
              <a:t>艾宾浩斯遗忘</a:t>
            </a:r>
            <a:r>
              <a:rPr lang="zh-CN" altLang="en-US" sz="3100" b="1" kern="100" dirty="0">
                <a:effectLst/>
                <a:latin typeface="Times New Roman" panose="02020603050405020304" pitchFamily="18" charset="0"/>
                <a:ea typeface="宋体" panose="02010600030101010101" pitchFamily="2" charset="-122"/>
              </a:rPr>
              <a:t>曲线</a:t>
            </a:r>
            <a:r>
              <a:rPr lang="zh-CN" altLang="zh-CN" sz="3100" b="1" kern="100" dirty="0">
                <a:effectLst/>
                <a:latin typeface="Times New Roman" panose="02020603050405020304" pitchFamily="18" charset="0"/>
                <a:ea typeface="宋体" panose="02010600030101010101" pitchFamily="2" charset="-122"/>
              </a:rPr>
              <a:t>图：</a:t>
            </a:r>
            <a:r>
              <a:rPr lang="zh-CN" altLang="zh-CN" sz="3100" b="1" kern="0" dirty="0">
                <a:solidFill>
                  <a:srgbClr val="333333"/>
                </a:solidFill>
                <a:effectLst/>
                <a:latin typeface="Times New Roman" panose="02020603050405020304" pitchFamily="18" charset="0"/>
                <a:ea typeface="宋体" panose="02010600030101010101" pitchFamily="2" charset="-122"/>
                <a:cs typeface="Arial" panose="020B0604020202020204" pitchFamily="34" charset="0"/>
              </a:rPr>
              <a:t>德国心理学家艾宾浩斯对遗忘现象做了系统的研究，他用无意义的音节作为记忆的材料，把实验数据绘制成一条曲线，称为艾宾浩斯遗忘曲线。</a:t>
            </a:r>
            <a:endParaRPr lang="en-US" altLang="zh-CN" sz="3100" b="1" kern="0" dirty="0">
              <a:solidFill>
                <a:srgbClr val="333333"/>
              </a:solidFill>
              <a:latin typeface="Times New Roman" panose="02020603050405020304" pitchFamily="18" charset="0"/>
              <a:ea typeface="宋体" panose="02010600030101010101" pitchFamily="2" charset="-122"/>
              <a:cs typeface="Arial" panose="020B0604020202020204" pitchFamily="34" charset="0"/>
            </a:endParaRPr>
          </a:p>
          <a:p>
            <a:pPr marL="342900" lvl="0" indent="-342900" algn="just">
              <a:lnSpc>
                <a:spcPct val="150000"/>
              </a:lnSpc>
              <a:buFont typeface="Wingdings" panose="05000000000000000000" pitchFamily="2" charset="2"/>
              <a:buChar char=""/>
            </a:pPr>
            <a:r>
              <a:rPr lang="zh-CN" altLang="zh-CN" sz="3100" b="1" dirty="0">
                <a:effectLst/>
                <a:latin typeface="Times New Roman" panose="02020603050405020304" pitchFamily="18" charset="0"/>
                <a:ea typeface="宋体" panose="02010600030101010101" pitchFamily="2" charset="-122"/>
                <a:cs typeface="Times New Roman" panose="02020603050405020304" pitchFamily="18" charset="0"/>
              </a:rPr>
              <a:t>学习情况统计图：针对的是用户所有已学的单词做出的统计。其纵轴是单词数量，横轴包含用户熟识度统计量，单词收藏量和今日剩余未完成量。</a:t>
            </a:r>
            <a:endParaRPr lang="en-US" altLang="zh-CN" sz="31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endParaRPr lang="en-US" altLang="zh-CN" sz="3000" dirty="0">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255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708AD6-6841-4AE3-8153-10B74B33909E}"/>
              </a:ext>
            </a:extLst>
          </p:cNvPr>
          <p:cNvSpPr>
            <a:spLocks noGrp="1"/>
          </p:cNvSpPr>
          <p:nvPr>
            <p:ph type="title"/>
          </p:nvPr>
        </p:nvSpPr>
        <p:spPr>
          <a:xfrm>
            <a:off x="838200" y="365125"/>
            <a:ext cx="10515600" cy="762635"/>
          </a:xfrm>
        </p:spPr>
        <p:txBody>
          <a:bodyPr>
            <a:normAutofit/>
          </a:bodyPr>
          <a:lstStyle/>
          <a:p>
            <a:r>
              <a:rPr lang="zh-CN" altLang="en-US" sz="2800" b="1" dirty="0"/>
              <a:t>统计功能模块界面设计图</a:t>
            </a:r>
          </a:p>
        </p:txBody>
      </p:sp>
      <p:pic>
        <p:nvPicPr>
          <p:cNvPr id="6" name="内容占位符 5">
            <a:extLst>
              <a:ext uri="{FF2B5EF4-FFF2-40B4-BE49-F238E27FC236}">
                <a16:creationId xmlns:a16="http://schemas.microsoft.com/office/drawing/2014/main" xmlns="" id="{681418C7-340E-4017-91E7-512786F621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3280" y="1127760"/>
            <a:ext cx="5130800" cy="5365115"/>
          </a:xfrm>
          <a:prstGeom prst="rect">
            <a:avLst/>
          </a:prstGeom>
          <a:noFill/>
          <a:ln>
            <a:noFill/>
          </a:ln>
        </p:spPr>
      </p:pic>
    </p:spTree>
    <p:extLst>
      <p:ext uri="{BB962C8B-B14F-4D97-AF65-F5344CB8AC3E}">
        <p14:creationId xmlns:p14="http://schemas.microsoft.com/office/powerpoint/2010/main" val="216489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3F48B3-5ACA-4532-B99E-DABB624227F5}"/>
              </a:ext>
            </a:extLst>
          </p:cNvPr>
          <p:cNvSpPr>
            <a:spLocks noGrp="1"/>
          </p:cNvSpPr>
          <p:nvPr>
            <p:ph type="title"/>
          </p:nvPr>
        </p:nvSpPr>
        <p:spPr>
          <a:xfrm>
            <a:off x="426720" y="365125"/>
            <a:ext cx="10927080" cy="1325563"/>
          </a:xfrm>
        </p:spPr>
        <p:txBody>
          <a:bodyPr>
            <a:normAutofit/>
          </a:bodyPr>
          <a:lstStyle/>
          <a:p>
            <a:r>
              <a:rPr lang="en-US" altLang="zh-CN" sz="3200" b="1" dirty="0">
                <a:latin typeface="Microsoft YaHei Light" panose="020B0502040204020203" pitchFamily="34" charset="-122"/>
                <a:ea typeface="Microsoft YaHei Light" panose="020B0502040204020203" pitchFamily="34" charset="-122"/>
              </a:rPr>
              <a:t>1.3 </a:t>
            </a:r>
            <a:r>
              <a:rPr lang="zh-CN" altLang="en-US"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选词</a:t>
            </a:r>
            <a:r>
              <a:rPr lang="zh-CN" altLang="zh-CN" sz="3200" b="1" dirty="0">
                <a:effectLst/>
                <a:latin typeface="Microsoft YaHei Light" panose="020B0502040204020203" pitchFamily="34" charset="-122"/>
                <a:ea typeface="Microsoft YaHei Light" panose="020B0502040204020203" pitchFamily="34" charset="-122"/>
                <a:cs typeface="Times New Roman" panose="02020603050405020304" pitchFamily="18" charset="0"/>
              </a:rPr>
              <a:t>模块</a:t>
            </a:r>
            <a:endParaRPr lang="zh-CN" altLang="en-US" sz="3200" b="1" dirty="0">
              <a:latin typeface="Microsoft YaHei Light" panose="020B0502040204020203" pitchFamily="34" charset="-122"/>
              <a:ea typeface="Microsoft YaHei Light" panose="020B0502040204020203" pitchFamily="34" charset="-122"/>
            </a:endParaRPr>
          </a:p>
        </p:txBody>
      </p:sp>
      <p:sp>
        <p:nvSpPr>
          <p:cNvPr id="3" name="内容占位符 2">
            <a:extLst>
              <a:ext uri="{FF2B5EF4-FFF2-40B4-BE49-F238E27FC236}">
                <a16:creationId xmlns:a16="http://schemas.microsoft.com/office/drawing/2014/main" xmlns="" id="{B394E252-082F-40AC-88B0-897AE47D577E}"/>
              </a:ext>
            </a:extLst>
          </p:cNvPr>
          <p:cNvSpPr>
            <a:spLocks noGrp="1"/>
          </p:cNvSpPr>
          <p:nvPr>
            <p:ph idx="1"/>
          </p:nvPr>
        </p:nvSpPr>
        <p:spPr>
          <a:xfrm>
            <a:off x="838200" y="1300480"/>
            <a:ext cx="10754360" cy="4876483"/>
          </a:xfrm>
        </p:spPr>
        <p:txBody>
          <a:bodyPr>
            <a:normAutofit lnSpcReduction="10000"/>
          </a:bodyPr>
          <a:lstStyle/>
          <a:p>
            <a:pPr marL="0" indent="0">
              <a:lnSpc>
                <a:spcPct val="150000"/>
              </a:lnSpc>
              <a:buNone/>
            </a:pPr>
            <a:r>
              <a:rPr lang="en-US" altLang="zh-CN" sz="31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100" dirty="0">
                <a:effectLst/>
                <a:latin typeface="Times New Roman" panose="02020603050405020304" pitchFamily="18" charset="0"/>
                <a:ea typeface="宋体" panose="02010600030101010101" pitchFamily="2" charset="-122"/>
                <a:cs typeface="Times New Roman" panose="02020603050405020304" pitchFamily="18" charset="0"/>
              </a:rPr>
              <a:t>该模块的主要功能是用来帮助用户更换当前所学词本。词本中的所有数据是预加载的并直接通过</a:t>
            </a:r>
            <a:r>
              <a:rPr lang="en-US" altLang="zh-CN" sz="3100" dirty="0" err="1">
                <a:effectLst/>
                <a:latin typeface="Times New Roman" panose="02020603050405020304" pitchFamily="18" charset="0"/>
                <a:ea typeface="宋体" panose="02010600030101010101" pitchFamily="2" charset="-122"/>
                <a:cs typeface="Times New Roman" panose="02020603050405020304" pitchFamily="18" charset="0"/>
              </a:rPr>
              <a:t>AsyncTask</a:t>
            </a:r>
            <a:r>
              <a:rPr lang="zh-CN" altLang="en-US" sz="3100" dirty="0">
                <a:effectLst/>
                <a:latin typeface="Times New Roman" panose="02020603050405020304" pitchFamily="18" charset="0"/>
                <a:ea typeface="宋体" panose="02010600030101010101" pitchFamily="2" charset="-122"/>
                <a:cs typeface="Times New Roman" panose="02020603050405020304" pitchFamily="18" charset="0"/>
              </a:rPr>
              <a:t>同步到数据库和应用界面中，用户必须要选择一个词汇本，再由</a:t>
            </a:r>
            <a:r>
              <a:rPr lang="en-US" altLang="zh-CN" sz="3100" dirty="0" err="1">
                <a:effectLst/>
                <a:latin typeface="Times New Roman" panose="02020603050405020304" pitchFamily="18" charset="0"/>
                <a:ea typeface="宋体" panose="02010600030101010101" pitchFamily="2" charset="-122"/>
                <a:cs typeface="Times New Roman" panose="02020603050405020304" pitchFamily="18" charset="0"/>
              </a:rPr>
              <a:t>AsyncTask</a:t>
            </a:r>
            <a:r>
              <a:rPr lang="zh-CN" altLang="en-US" sz="3100" dirty="0">
                <a:effectLst/>
                <a:latin typeface="Times New Roman" panose="02020603050405020304" pitchFamily="18" charset="0"/>
                <a:ea typeface="宋体" panose="02010600030101010101" pitchFamily="2" charset="-122"/>
                <a:cs typeface="Times New Roman" panose="02020603050405020304" pitchFamily="18" charset="0"/>
              </a:rPr>
              <a:t>将对应词汇本中的词汇数据同步到数据库和复习功能模块</a:t>
            </a:r>
            <a:r>
              <a:rPr lang="en-US" altLang="zh-CN" sz="3100" dirty="0">
                <a:effectLst/>
                <a:latin typeface="Times New Roman" panose="02020603050405020304" pitchFamily="18" charset="0"/>
                <a:ea typeface="宋体" panose="02010600030101010101" pitchFamily="2" charset="-122"/>
                <a:cs typeface="Times New Roman" panose="02020603050405020304" pitchFamily="18" charset="0"/>
              </a:rPr>
              <a:t>fragment</a:t>
            </a:r>
            <a:r>
              <a:rPr lang="zh-CN" altLang="en-US" sz="3100" dirty="0">
                <a:effectLst/>
                <a:latin typeface="Times New Roman" panose="02020603050405020304" pitchFamily="18" charset="0"/>
                <a:ea typeface="宋体" panose="02010600030101010101" pitchFamily="2" charset="-122"/>
                <a:cs typeface="Times New Roman" panose="02020603050405020304" pitchFamily="18" charset="0"/>
              </a:rPr>
              <a:t>中。</a:t>
            </a:r>
            <a:endParaRPr lang="en-US" altLang="zh-CN" sz="3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r>
              <a:rPr lang="en-US" altLang="zh-CN" sz="3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3100" dirty="0">
                <a:effectLst/>
                <a:latin typeface="Times New Roman" panose="02020603050405020304" pitchFamily="18" charset="0"/>
                <a:ea typeface="宋体" panose="02010600030101010101" pitchFamily="2" charset="-122"/>
                <a:cs typeface="Times New Roman" panose="02020603050405020304" pitchFamily="18" charset="0"/>
              </a:rPr>
              <a:t>用户只需要直接点击所列词汇本名称即可，此时该功能模块界面会有切换成功提示。</a:t>
            </a:r>
            <a:endParaRPr lang="en-US" altLang="zh-CN" sz="3000" dirty="0">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349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708AD6-6841-4AE3-8153-10B74B33909E}"/>
              </a:ext>
            </a:extLst>
          </p:cNvPr>
          <p:cNvSpPr>
            <a:spLocks noGrp="1"/>
          </p:cNvSpPr>
          <p:nvPr>
            <p:ph type="title"/>
          </p:nvPr>
        </p:nvSpPr>
        <p:spPr>
          <a:xfrm>
            <a:off x="838200" y="365125"/>
            <a:ext cx="10515600" cy="762635"/>
          </a:xfrm>
        </p:spPr>
        <p:txBody>
          <a:bodyPr>
            <a:normAutofit/>
          </a:bodyPr>
          <a:lstStyle/>
          <a:p>
            <a:r>
              <a:rPr lang="zh-CN" altLang="en-US" sz="2800" b="1" dirty="0"/>
              <a:t>选词功能模块界面设计图</a:t>
            </a:r>
          </a:p>
        </p:txBody>
      </p:sp>
      <p:pic>
        <p:nvPicPr>
          <p:cNvPr id="7" name="内容占位符 6">
            <a:extLst>
              <a:ext uri="{FF2B5EF4-FFF2-40B4-BE49-F238E27FC236}">
                <a16:creationId xmlns:a16="http://schemas.microsoft.com/office/drawing/2014/main" xmlns="" id="{6492523A-55C1-4FB7-A4BA-86632BCAEFD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76320" y="1127760"/>
            <a:ext cx="4643120" cy="5455920"/>
          </a:xfrm>
          <a:prstGeom prst="rect">
            <a:avLst/>
          </a:prstGeom>
          <a:noFill/>
          <a:ln>
            <a:noFill/>
          </a:ln>
        </p:spPr>
      </p:pic>
    </p:spTree>
    <p:extLst>
      <p:ext uri="{BB962C8B-B14F-4D97-AF65-F5344CB8AC3E}">
        <p14:creationId xmlns:p14="http://schemas.microsoft.com/office/powerpoint/2010/main" val="40114775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1181</Words>
  <Application>Microsoft Office PowerPoint</Application>
  <PresentationFormat>自定义</PresentationFormat>
  <Paragraphs>107</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基于Android的背单词系统的设计与开发</vt:lpstr>
      <vt:lpstr>一.UI设计</vt:lpstr>
      <vt:lpstr>UI设计图</vt:lpstr>
      <vt:lpstr>1.1 复习模块</vt:lpstr>
      <vt:lpstr>复习功能模块界面设计图</vt:lpstr>
      <vt:lpstr>1.2 统计模块</vt:lpstr>
      <vt:lpstr>统计功能模块界面设计图</vt:lpstr>
      <vt:lpstr>1.3 选词模块</vt:lpstr>
      <vt:lpstr>选词功能模块界面设计图</vt:lpstr>
      <vt:lpstr>1.4 设置模块</vt:lpstr>
      <vt:lpstr>设置功能模块界面设计图</vt:lpstr>
      <vt:lpstr>二.后台设计</vt:lpstr>
      <vt:lpstr>2.1 API数据解析</vt:lpstr>
      <vt:lpstr>后台API数据解析图</vt:lpstr>
      <vt:lpstr>2.2 击中函数</vt:lpstr>
      <vt:lpstr>2.3 单词记忆值</vt:lpstr>
      <vt:lpstr>2.4 单词时间戳</vt:lpstr>
      <vt:lpstr>2.5 单词熟识度作用</vt:lpstr>
      <vt:lpstr>2.6 艾宾浩斯遗忘曲线的实现方式</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基于Android的背单词系统的设计与开发</dc:title>
  <dc:creator>刘阳 LiuYang</dc:creator>
  <cp:lastModifiedBy>User</cp:lastModifiedBy>
  <cp:revision>25</cp:revision>
  <dcterms:created xsi:type="dcterms:W3CDTF">2021-05-25T14:42:05Z</dcterms:created>
  <dcterms:modified xsi:type="dcterms:W3CDTF">2022-07-16T08:02:45Z</dcterms:modified>
</cp:coreProperties>
</file>