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Linux </a:t>
            </a:r>
            <a:r>
              <a:rPr lang="zh-CN" altLang="en-US"/>
              <a:t>系统下</a:t>
            </a:r>
            <a:r>
              <a:rPr lang="en-US" altLang="zh-CN"/>
              <a:t>, hello_world </a:t>
            </a:r>
            <a:r>
              <a:rPr lang="zh-CN" altLang="en-US"/>
              <a:t>程序的</a:t>
            </a:r>
            <a:r>
              <a:rPr lang="zh-CN" altLang="en-US"/>
              <a:t>流程图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80560" y="90170"/>
            <a:ext cx="3037205" cy="153606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12700" cmpd="sng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730750" y="247015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hello.c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76035" y="247015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</a:t>
            </a:r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i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76670" y="725170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hello.s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30750" y="725170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hello.o</a:t>
            </a:r>
            <a:endParaRPr 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30750" y="1203325"/>
            <a:ext cx="882015" cy="284480"/>
          </a:xfrm>
          <a:prstGeom prst="roundRect">
            <a:avLst>
              <a:gd name="adj" fmla="val 29241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latin typeface="思源黑体 CN Medium" panose="020B0600000000000000" charset="-122"/>
                <a:ea typeface="思源黑体 CN Medium" panose="020B0600000000000000" charset="-122"/>
              </a:rPr>
              <a:t>hello</a:t>
            </a:r>
            <a:endParaRPr lang="zh-CN" altLang="en-US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5612765" y="389255"/>
            <a:ext cx="763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9" idx="0"/>
          </p:cNvCxnSpPr>
          <p:nvPr/>
        </p:nvCxnSpPr>
        <p:spPr>
          <a:xfrm>
            <a:off x="6817360" y="531495"/>
            <a:ext cx="635" cy="193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1"/>
            <a:endCxn id="10" idx="3"/>
          </p:cNvCxnSpPr>
          <p:nvPr/>
        </p:nvCxnSpPr>
        <p:spPr>
          <a:xfrm flipH="1">
            <a:off x="5612765" y="867410"/>
            <a:ext cx="7639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5172075" y="1009650"/>
            <a:ext cx="0" cy="193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5836920" y="15176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①</a:t>
            </a:r>
            <a:endParaRPr lang="zh-CN" altLang="en-US" sz="1200" b="1"/>
          </a:p>
        </p:txBody>
      </p:sp>
      <p:sp>
        <p:nvSpPr>
          <p:cNvPr id="17" name="Text Box 16"/>
          <p:cNvSpPr txBox="1"/>
          <p:nvPr/>
        </p:nvSpPr>
        <p:spPr>
          <a:xfrm>
            <a:off x="6795135" y="49212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②</a:t>
            </a:r>
            <a:endParaRPr lang="zh-CN" altLang="en-US" sz="1200" b="1"/>
          </a:p>
        </p:txBody>
      </p:sp>
      <p:sp>
        <p:nvSpPr>
          <p:cNvPr id="18" name="Text Box 17"/>
          <p:cNvSpPr txBox="1"/>
          <p:nvPr/>
        </p:nvSpPr>
        <p:spPr>
          <a:xfrm>
            <a:off x="5836920" y="63055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③</a:t>
            </a:r>
            <a:endParaRPr lang="zh-CN" altLang="en-US" sz="1200" b="1"/>
          </a:p>
        </p:txBody>
      </p:sp>
      <p:sp>
        <p:nvSpPr>
          <p:cNvPr id="21" name="Text Box 20"/>
          <p:cNvSpPr txBox="1"/>
          <p:nvPr/>
        </p:nvSpPr>
        <p:spPr>
          <a:xfrm>
            <a:off x="5172075" y="97028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④</a:t>
            </a:r>
            <a:endParaRPr lang="zh-CN" alt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5756910" y="1166495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700">
                <a:solidFill>
                  <a:schemeClr val="accent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GCC </a:t>
            </a:r>
            <a:r>
              <a:rPr lang="zh-CN" altLang="en-US" sz="1700">
                <a:solidFill>
                  <a:schemeClr val="accent1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编译过程</a:t>
            </a:r>
            <a:endParaRPr lang="zh-CN" altLang="en-US" sz="1700">
              <a:solidFill>
                <a:schemeClr val="accent1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25" name="Parallelogram 24"/>
          <p:cNvSpPr/>
          <p:nvPr/>
        </p:nvSpPr>
        <p:spPr>
          <a:xfrm>
            <a:off x="4697730" y="1778000"/>
            <a:ext cx="949960" cy="353060"/>
          </a:xfrm>
          <a:prstGeom prst="parallelogram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sz="1600"/>
              <a:t>Shell</a:t>
            </a:r>
            <a:endParaRPr lang="en-US" sz="1600"/>
          </a:p>
        </p:txBody>
      </p:sp>
      <p:sp>
        <p:nvSpPr>
          <p:cNvPr id="26" name="Down Arrow 25"/>
          <p:cNvSpPr/>
          <p:nvPr/>
        </p:nvSpPr>
        <p:spPr>
          <a:xfrm>
            <a:off x="5110480" y="1495425"/>
            <a:ext cx="124460" cy="281940"/>
          </a:xfrm>
          <a:prstGeom prst="downArrow">
            <a:avLst/>
          </a:prstGeom>
          <a:noFill/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3687445" y="2310765"/>
            <a:ext cx="4613275" cy="1172845"/>
          </a:xfrm>
          <a:prstGeom prst="roundRect">
            <a:avLst>
              <a:gd name="adj" fmla="val 24147"/>
            </a:avLst>
          </a:prstGeom>
          <a:solidFill>
            <a:schemeClr val="accent4">
              <a:lumMod val="40000"/>
              <a:lumOff val="60000"/>
              <a:alpha val="50000"/>
            </a:schemeClr>
          </a:solidFill>
          <a:ln w="12700" cmpd="sng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687445" y="3700145"/>
            <a:ext cx="4613275" cy="978535"/>
          </a:xfrm>
          <a:prstGeom prst="roundRect">
            <a:avLst>
              <a:gd name="adj" fmla="val 27968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 cmpd="sng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687445" y="4895215"/>
            <a:ext cx="4613275" cy="638810"/>
          </a:xfrm>
          <a:prstGeom prst="roundRect">
            <a:avLst>
              <a:gd name="adj" fmla="val 34592"/>
            </a:avLst>
          </a:prstGeom>
          <a:solidFill>
            <a:srgbClr val="7030A0">
              <a:alpha val="20000"/>
            </a:srgbClr>
          </a:solidFill>
          <a:ln w="12700" cmpd="sng">
            <a:solidFill>
              <a:srgbClr val="7030A0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687445" y="5750560"/>
            <a:ext cx="4613275" cy="703580"/>
          </a:xfrm>
          <a:prstGeom prst="roundRect">
            <a:avLst>
              <a:gd name="adj" fmla="val 33144"/>
            </a:avLst>
          </a:prstGeom>
          <a:solidFill>
            <a:schemeClr val="accent2">
              <a:lumMod val="40000"/>
              <a:lumOff val="60000"/>
              <a:alpha val="50000"/>
            </a:schemeClr>
          </a:solidFill>
          <a:ln w="12700" cmpd="sng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172075" y="2705735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rgbClr val="FABC00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Linux Kernel</a:t>
            </a:r>
            <a:endParaRPr lang="en-US" altLang="zh-CN" sz="1700">
              <a:solidFill>
                <a:srgbClr val="FABC00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931285" y="2413635"/>
            <a:ext cx="944880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fork()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35905" y="2413635"/>
            <a:ext cx="999490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execev()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95135" y="2413635"/>
            <a:ext cx="1199515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sys_execve()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95135" y="3058160"/>
            <a:ext cx="1199515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do_execve()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930650" y="3058160"/>
            <a:ext cx="1583055" cy="284480"/>
          </a:xfrm>
          <a:prstGeom prst="roundRect">
            <a:avLst>
              <a:gd name="adj" fmla="val 29241"/>
            </a:avLst>
          </a:prstGeom>
          <a:solidFill>
            <a:schemeClr val="accent4">
              <a:alpha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load_elf_binary()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37" name="Elbow Connector 36"/>
          <p:cNvCxnSpPr>
            <a:stCxn id="25" idx="3"/>
            <a:endCxn id="32" idx="0"/>
          </p:cNvCxnSpPr>
          <p:nvPr/>
        </p:nvCxnSpPr>
        <p:spPr>
          <a:xfrm rot="5400000">
            <a:off x="4625023" y="1909763"/>
            <a:ext cx="282575" cy="725170"/>
          </a:xfrm>
          <a:prstGeom prst="bentConnector3">
            <a:avLst>
              <a:gd name="adj1" fmla="val 42022"/>
            </a:avLst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5076825" y="210375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⑤</a:t>
            </a:r>
            <a:endParaRPr lang="zh-CN" altLang="en-US" sz="1200" b="1"/>
          </a:p>
        </p:txBody>
      </p:sp>
      <p:cxnSp>
        <p:nvCxnSpPr>
          <p:cNvPr id="40" name="Straight Arrow Connector 39"/>
          <p:cNvCxnSpPr>
            <a:stCxn id="32" idx="3"/>
            <a:endCxn id="33" idx="1"/>
          </p:cNvCxnSpPr>
          <p:nvPr/>
        </p:nvCxnSpPr>
        <p:spPr>
          <a:xfrm>
            <a:off x="4876165" y="2555875"/>
            <a:ext cx="45974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3"/>
            <a:endCxn id="34" idx="1"/>
          </p:cNvCxnSpPr>
          <p:nvPr/>
        </p:nvCxnSpPr>
        <p:spPr>
          <a:xfrm>
            <a:off x="6335395" y="2555875"/>
            <a:ext cx="45974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2"/>
            <a:endCxn id="35" idx="0"/>
          </p:cNvCxnSpPr>
          <p:nvPr/>
        </p:nvCxnSpPr>
        <p:spPr>
          <a:xfrm>
            <a:off x="7395210" y="2698115"/>
            <a:ext cx="0" cy="36004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1"/>
            <a:endCxn id="36" idx="3"/>
          </p:cNvCxnSpPr>
          <p:nvPr/>
        </p:nvCxnSpPr>
        <p:spPr>
          <a:xfrm flipH="1">
            <a:off x="5513705" y="3200400"/>
            <a:ext cx="1281430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4897755" y="231394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⑥</a:t>
            </a:r>
            <a:endParaRPr lang="zh-CN" altLang="en-US" sz="1200" b="1"/>
          </a:p>
        </p:txBody>
      </p:sp>
      <p:sp>
        <p:nvSpPr>
          <p:cNvPr id="45" name="Text Box 44"/>
          <p:cNvSpPr txBox="1"/>
          <p:nvPr/>
        </p:nvSpPr>
        <p:spPr>
          <a:xfrm>
            <a:off x="6356985" y="231394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⑦</a:t>
            </a:r>
            <a:endParaRPr lang="zh-CN" altLang="en-US" sz="1200" b="1"/>
          </a:p>
        </p:txBody>
      </p:sp>
      <p:sp>
        <p:nvSpPr>
          <p:cNvPr id="46" name="Text Box 45"/>
          <p:cNvSpPr txBox="1"/>
          <p:nvPr/>
        </p:nvSpPr>
        <p:spPr>
          <a:xfrm>
            <a:off x="7325995" y="2740025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⑧</a:t>
            </a:r>
            <a:endParaRPr lang="zh-CN" altLang="en-US" sz="1200" b="1"/>
          </a:p>
        </p:txBody>
      </p:sp>
      <p:sp>
        <p:nvSpPr>
          <p:cNvPr id="47" name="Text Box 46"/>
          <p:cNvSpPr txBox="1"/>
          <p:nvPr/>
        </p:nvSpPr>
        <p:spPr>
          <a:xfrm>
            <a:off x="5975350" y="298069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⑨</a:t>
            </a:r>
            <a:endParaRPr lang="zh-CN" altLang="en-US" sz="1200" b="1"/>
          </a:p>
        </p:txBody>
      </p:sp>
      <p:sp>
        <p:nvSpPr>
          <p:cNvPr id="48" name="Text Box 47"/>
          <p:cNvSpPr txBox="1"/>
          <p:nvPr/>
        </p:nvSpPr>
        <p:spPr>
          <a:xfrm>
            <a:off x="6356985" y="3811270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glibc </a:t>
            </a:r>
            <a:r>
              <a:rPr lang="zh-CN" altLang="en-US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库相关</a:t>
            </a:r>
            <a:endParaRPr lang="zh-CN" altLang="en-US" sz="1700">
              <a:solidFill>
                <a:schemeClr val="accent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931285" y="3798570"/>
            <a:ext cx="1404620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ld-linux-xx.so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212715" y="4276090"/>
            <a:ext cx="922655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_start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376035" y="4276090"/>
            <a:ext cx="1680210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_libc_start_main()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633595" y="3342640"/>
            <a:ext cx="0" cy="45593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5400000" flipV="1">
            <a:off x="4897755" y="3499485"/>
            <a:ext cx="922020" cy="631190"/>
          </a:xfrm>
          <a:prstGeom prst="bentConnector3">
            <a:avLst>
              <a:gd name="adj1" fmla="val 30785"/>
            </a:avLst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49" idx="2"/>
            <a:endCxn id="50" idx="1"/>
          </p:cNvCxnSpPr>
          <p:nvPr/>
        </p:nvCxnSpPr>
        <p:spPr>
          <a:xfrm rot="5400000" flipV="1">
            <a:off x="4755515" y="3961130"/>
            <a:ext cx="335280" cy="579120"/>
          </a:xfrm>
          <a:prstGeom prst="bentConnector2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  <a:endCxn id="51" idx="1"/>
          </p:cNvCxnSpPr>
          <p:nvPr/>
        </p:nvCxnSpPr>
        <p:spPr>
          <a:xfrm>
            <a:off x="6135370" y="4418330"/>
            <a:ext cx="24066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012565" y="5072380"/>
            <a:ext cx="2278380" cy="284480"/>
          </a:xfrm>
          <a:prstGeom prst="roundRect">
            <a:avLst>
              <a:gd name="adj" fmla="val 29241"/>
            </a:avLst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printf(“hello,world!\r\n”)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936740" y="5072380"/>
            <a:ext cx="958850" cy="284480"/>
          </a:xfrm>
          <a:prstGeom prst="roundRect">
            <a:avLst>
              <a:gd name="adj" fmla="val 29241"/>
            </a:avLst>
          </a:prstGeom>
          <a:solidFill>
            <a:srgbClr val="7030A0">
              <a:alpha val="3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main()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416165" y="4573905"/>
            <a:ext cx="0" cy="4857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7" idx="1"/>
            <a:endCxn id="56" idx="3"/>
          </p:cNvCxnSpPr>
          <p:nvPr/>
        </p:nvCxnSpPr>
        <p:spPr>
          <a:xfrm flipH="1">
            <a:off x="6290945" y="5214620"/>
            <a:ext cx="645795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4428490" y="5960110"/>
            <a:ext cx="1446530" cy="284480"/>
          </a:xfrm>
          <a:prstGeom prst="roundRect">
            <a:avLst>
              <a:gd name="adj" fmla="val 2924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latin typeface="思源黑体 CN Medium" panose="020B0600000000000000" charset="-122"/>
                <a:ea typeface="思源黑体 CN Medium" panose="020B0600000000000000" charset="-122"/>
              </a:rPr>
              <a:t>_exit()</a:t>
            </a:r>
            <a:endParaRPr lang="en-US" altLang="zh-CN" sz="1200"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6376035" y="5925820"/>
            <a:ext cx="156908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glibc </a:t>
            </a:r>
            <a:r>
              <a:rPr lang="zh-CN" altLang="en-US" sz="1700">
                <a:solidFill>
                  <a:schemeClr val="accent2"/>
                </a:solidFill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库相关</a:t>
            </a:r>
            <a:endParaRPr lang="zh-CN" altLang="en-US" sz="1700">
              <a:solidFill>
                <a:schemeClr val="accent2"/>
              </a:solidFill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cxnSp>
        <p:nvCxnSpPr>
          <p:cNvPr id="64" name="Straight Arrow Connector 63"/>
          <p:cNvCxnSpPr>
            <a:stCxn id="56" idx="2"/>
            <a:endCxn id="61" idx="0"/>
          </p:cNvCxnSpPr>
          <p:nvPr/>
        </p:nvCxnSpPr>
        <p:spPr>
          <a:xfrm>
            <a:off x="5151755" y="5356860"/>
            <a:ext cx="0" cy="6032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4318635" y="3383280"/>
            <a:ext cx="3149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/>
              <a:t>⑩</a:t>
            </a:r>
            <a:endParaRPr lang="zh-CN" altLang="en-US" sz="1200" b="1"/>
          </a:p>
        </p:txBody>
      </p:sp>
      <p:sp>
        <p:nvSpPr>
          <p:cNvPr id="67" name="Text Box 66"/>
          <p:cNvSpPr txBox="1"/>
          <p:nvPr/>
        </p:nvSpPr>
        <p:spPr>
          <a:xfrm>
            <a:off x="5020945" y="3383280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11</a:t>
            </a:r>
            <a:endParaRPr lang="en-US" altLang="zh-CN" sz="1000" b="1">
              <a:latin typeface="Calibri" panose="020F0502020204030204" charset="0"/>
            </a:endParaRPr>
          </a:p>
        </p:txBody>
      </p:sp>
      <p:sp>
        <p:nvSpPr>
          <p:cNvPr id="68" name="Text Box 67"/>
          <p:cNvSpPr txBox="1"/>
          <p:nvPr/>
        </p:nvSpPr>
        <p:spPr>
          <a:xfrm>
            <a:off x="6096000" y="4173220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12</a:t>
            </a:r>
            <a:endParaRPr lang="en-US" altLang="zh-CN" sz="1000" b="1">
              <a:latin typeface="Calibri" panose="020F0502020204030204" charset="0"/>
            </a:endParaRPr>
          </a:p>
        </p:txBody>
      </p:sp>
      <p:sp>
        <p:nvSpPr>
          <p:cNvPr id="69" name="Text Box 68"/>
          <p:cNvSpPr txBox="1"/>
          <p:nvPr/>
        </p:nvSpPr>
        <p:spPr>
          <a:xfrm>
            <a:off x="7148195" y="4650105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13</a:t>
            </a:r>
            <a:endParaRPr lang="en-US" altLang="zh-CN" sz="1000" b="1">
              <a:latin typeface="Calibri" panose="020F0502020204030204" charset="0"/>
            </a:endParaRPr>
          </a:p>
        </p:txBody>
      </p:sp>
      <p:sp>
        <p:nvSpPr>
          <p:cNvPr id="70" name="Text Box 69"/>
          <p:cNvSpPr txBox="1"/>
          <p:nvPr/>
        </p:nvSpPr>
        <p:spPr>
          <a:xfrm>
            <a:off x="4897755" y="5505450"/>
            <a:ext cx="3149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latin typeface="Calibri" panose="020F0502020204030204" charset="0"/>
              </a:rPr>
              <a:t>14</a:t>
            </a:r>
            <a:endParaRPr lang="en-US" altLang="zh-CN" sz="1000" b="1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思源黑体 CN Medium</vt:lpstr>
      <vt:lpstr>思源黑体 CN Heavy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July</cp:lastModifiedBy>
  <cp:revision>8</cp:revision>
  <dcterms:created xsi:type="dcterms:W3CDTF">2024-10-18T02:35:00Z</dcterms:created>
  <dcterms:modified xsi:type="dcterms:W3CDTF">2024-10-18T06:45:04Z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97BB0D73ACEE4760B9CA93FC23FC7BF2_11</vt:lpwstr>
  </property>
  <property fmtid="{D5CDD505-2E9C-101B-9397-08002B2CF9AE}" pid="3" name="KSOProductBuildVer">
    <vt:lpwstr>1033-12.2.0.18607</vt:lpwstr>
  </property>
</Properties>
</file>