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94" r:id="rId12"/>
    <p:sldId id="284" r:id="rId13"/>
    <p:sldId id="290" r:id="rId14"/>
    <p:sldId id="295" r:id="rId15"/>
    <p:sldId id="267" r:id="rId16"/>
    <p:sldId id="268" r:id="rId17"/>
    <p:sldId id="269" r:id="rId18"/>
    <p:sldId id="270" r:id="rId19"/>
    <p:sldId id="280" r:id="rId20"/>
    <p:sldId id="281" r:id="rId21"/>
    <p:sldId id="289" r:id="rId22"/>
    <p:sldId id="293" r:id="rId23"/>
  </p:sldIdLst>
  <p:sldSz cx="12192000" cy="6858000"/>
  <p:notesSz cx="6858000" cy="9144000"/>
  <p:embeddedFontLst>
    <p:embeddedFont>
      <p:font typeface="Canva Sans Bold" charset="0"/>
      <p:regular r:id="rId25"/>
    </p:embeddedFont>
    <p:embeddedFont>
      <p:font typeface="Wingdings 3" pitchFamily="18" charset="2"/>
      <p:regular r:id="rId26"/>
    </p:embeddedFont>
    <p:embeddedFont>
      <p:font typeface="Arial Rounded MT Bold" pitchFamily="34" charset="0"/>
      <p:regular r:id="rId27"/>
    </p:embeddedFont>
    <p:embeddedFont>
      <p:font typeface="Century Gothic" pitchFamily="34" charset="0"/>
      <p:regular r:id="rId28"/>
      <p:bold r:id="rId29"/>
      <p:italic r:id="rId30"/>
      <p:boldItalic r:id="rId31"/>
    </p:embeddedFont>
    <p:embeddedFont>
      <p:font typeface="Canva Sans" charset="0"/>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UjOVFbB3ivgrHgZapI0OTPTA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33FE0B7-CD8F-4DD5-8027-2DC821A4E8B9}">
  <a:tblStyle styleId="{B33FE0B7-CD8F-4DD5-8027-2DC821A4E8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p:scale>
          <a:sx n="50" d="100"/>
          <a:sy n="50" d="100"/>
        </p:scale>
        <p:origin x="-1452" y="-6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5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494846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2e9907638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82e9907638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82e9907638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82e9907638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2e9907638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2e9907638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82e9907638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82e9907638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2e9907638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2e9907638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2e9907638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g282e9907638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47956019b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247956019b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47956019b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2" name="Google Shape;372;g247956019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2ba70a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2ba70a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77e65a8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477e65a8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7956019be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247956019b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7531bab2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g247531bab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2e9907638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2e9907638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77e65a8c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77e65a8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96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5057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34097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990359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018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799001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87976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434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693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605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682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666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999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621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16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015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82165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79068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sarampentapraveen@g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alogflow.cloud.googl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alogflow.cloud.google.com/%23/editAgent/limupa-chatbot-wmu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899225"/>
            <a:ext cx="12192000" cy="415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sz="4100" dirty="0">
                <a:solidFill>
                  <a:schemeClr val="dk1"/>
                </a:solidFill>
                <a:latin typeface="Times New Roman"/>
                <a:ea typeface="Times New Roman"/>
                <a:cs typeface="Times New Roman"/>
                <a:sym typeface="Times New Roman"/>
              </a:rPr>
              <a:t>      </a:t>
            </a:r>
          </a:p>
          <a:p>
            <a:pPr lvl="0" algn="ctr">
              <a:spcBef>
                <a:spcPts val="0"/>
              </a:spcBef>
              <a:spcAft>
                <a:spcPts val="0"/>
              </a:spcAft>
              <a:buSzPts val="1680"/>
            </a:pPr>
            <a:r>
              <a:rPr lang="en-US" sz="3600" b="1" dirty="0">
                <a:solidFill>
                  <a:schemeClr val="bg1"/>
                </a:solidFill>
                <a:latin typeface="Arial Rounded MT Bold" pitchFamily="34" charset="0"/>
                <a:ea typeface="Times New Roman"/>
                <a:cs typeface="Times New Roman"/>
                <a:sym typeface="Times New Roman"/>
              </a:rPr>
              <a:t>Machine Learning NLP Price Negotiation Chatbot</a:t>
            </a:r>
            <a:endParaRPr sz="3600" dirty="0">
              <a:solidFill>
                <a:schemeClr val="bg1"/>
              </a:solidFill>
              <a:latin typeface="Arial Rounded MT Bold" pitchFamily="34" charset="0"/>
              <a:ea typeface="Times New Roman"/>
              <a:cs typeface="Times New Roman"/>
              <a:sym typeface="Times New Roman"/>
            </a:endParaRPr>
          </a:p>
          <a:p>
            <a:pPr marL="0" lvl="0" indent="0" algn="l" rtl="0">
              <a:lnSpc>
                <a:spcPct val="100000"/>
              </a:lnSpc>
              <a:spcBef>
                <a:spcPts val="0"/>
              </a:spcBef>
              <a:spcAft>
                <a:spcPts val="0"/>
              </a:spcAft>
              <a:buSzPts val="1680"/>
              <a:buNone/>
            </a:pPr>
            <a:r>
              <a:rPr lang="en-US" sz="2800" dirty="0">
                <a:solidFill>
                  <a:schemeClr val="lt1"/>
                </a:solidFill>
                <a:latin typeface="Times New Roman"/>
                <a:ea typeface="Times New Roman"/>
                <a:cs typeface="Times New Roman"/>
                <a:sym typeface="Times New Roman"/>
              </a:rPr>
              <a:t>                                         </a:t>
            </a:r>
            <a:endParaRPr lang="en-US" sz="2800" dirty="0" smtClean="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680"/>
              <a:buNone/>
            </a:pPr>
            <a:r>
              <a:rPr lang="en-US" sz="2500" dirty="0" smtClean="0">
                <a:solidFill>
                  <a:schemeClr val="lt1"/>
                </a:solidFill>
                <a:latin typeface="Times New Roman"/>
                <a:ea typeface="Times New Roman"/>
                <a:cs typeface="Times New Roman"/>
                <a:sym typeface="Times New Roman"/>
              </a:rPr>
              <a:t>DETAILED </a:t>
            </a:r>
            <a:r>
              <a:rPr lang="en-US" sz="2500" dirty="0">
                <a:solidFill>
                  <a:schemeClr val="lt1"/>
                </a:solidFill>
                <a:latin typeface="Times New Roman"/>
                <a:ea typeface="Times New Roman"/>
                <a:cs typeface="Times New Roman"/>
                <a:sym typeface="Times New Roman"/>
              </a:rPr>
              <a:t>PROJECT REPORT </a:t>
            </a: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lang="en-US" sz="2500" dirty="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680"/>
              <a:buNone/>
            </a:pPr>
            <a:r>
              <a:rPr lang="en-US" sz="2500" b="1" dirty="0" smtClean="0">
                <a:solidFill>
                  <a:schemeClr val="bg1"/>
                </a:solidFill>
                <a:latin typeface="Times New Roman"/>
                <a:ea typeface="Times New Roman"/>
                <a:cs typeface="Times New Roman"/>
                <a:sym typeface="Times New Roman"/>
              </a:rPr>
              <a:t>- Sarampenta Praveen</a:t>
            </a:r>
            <a:endParaRPr sz="2500" b="1"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198" y="152400"/>
            <a:ext cx="8925402"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9067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14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
          <p:cNvSpPr txBox="1">
            <a:spLocks noGrp="1"/>
          </p:cNvSpPr>
          <p:nvPr>
            <p:ph idx="1"/>
          </p:nvPr>
        </p:nvSpPr>
        <p:spPr>
          <a:xfrm>
            <a:off x="218800" y="140875"/>
            <a:ext cx="11539800" cy="609900"/>
          </a:xfrm>
          <a:prstGeom prst="rect">
            <a:avLst/>
          </a:prstGeom>
          <a:noFill/>
          <a:ln>
            <a:noFill/>
          </a:ln>
        </p:spPr>
        <p:txBody>
          <a:bodyPr spcFirstLastPara="1" wrap="square" lIns="91425" tIns="45700" rIns="91425" bIns="45700" anchor="ctr" anchorCtr="0">
            <a:noAutofit/>
          </a:bodyPr>
          <a:lstStyle/>
          <a:p>
            <a:pPr marL="0" indent="0" algn="ctr">
              <a:buNone/>
            </a:pPr>
            <a:r>
              <a:rPr lang="en-US" sz="2400" b="1" dirty="0"/>
              <a:t>Machine Learning NLP Price Negotiation Chatbot</a:t>
            </a:r>
            <a:endParaRPr lang="en-IN" sz="2400" dirty="0"/>
          </a:p>
        </p:txBody>
      </p:sp>
      <p:sp>
        <p:nvSpPr>
          <p:cNvPr id="340" name="Google Shape;340;p5"/>
          <p:cNvSpPr txBox="1"/>
          <p:nvPr/>
        </p:nvSpPr>
        <p:spPr>
          <a:xfrm>
            <a:off x="499050" y="852750"/>
            <a:ext cx="9495600" cy="507828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latin typeface="Century Gothic"/>
                <a:ea typeface="Century Gothic"/>
                <a:cs typeface="Century Gothic"/>
                <a:sym typeface="Century Gothic"/>
              </a:rPr>
              <a:t>1. Introduction</a:t>
            </a:r>
          </a:p>
          <a:p>
            <a:pPr marL="0" lvl="0" indent="0" algn="l" rtl="0">
              <a:spcBef>
                <a:spcPts val="0"/>
              </a:spcBef>
              <a:spcAft>
                <a:spcPts val="0"/>
              </a:spcAft>
              <a:buNone/>
            </a:pPr>
            <a:endParaRPr lang="en-US" sz="2700" b="1" dirty="0">
              <a:solidFill>
                <a:srgbClr val="FFFF00"/>
              </a:solidFill>
              <a:latin typeface="Century Gothic"/>
              <a:ea typeface="Century Gothic"/>
              <a:cs typeface="Century Gothic"/>
              <a:sym typeface="Century Gothic"/>
            </a:endParaRPr>
          </a:p>
          <a:p>
            <a:pPr algn="just"/>
            <a:r>
              <a:rPr lang="en-IN" sz="2400" dirty="0"/>
              <a:t>This project introduces a Machine Learning Natural Language Processing (NLP) Price Negotiation Chatbot designed to facilitate seamless and intelligent communication between users and an e-commerce platform. Leveraging the power of Dialogflow for intuitive interactions, Cassandra Database for efficient data storage, and Python Flask for a robust backend, the chatbot enables users to negotiate prices, inquire about product availability, and engage in conversations effortlessly. The use of NGROK ensures accessibility across devices, making the chatbot a versatile and user-friendly solution for enhancing the online shopping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0"/>
          <p:cNvSpPr txBox="1">
            <a:spLocks noGrp="1"/>
          </p:cNvSpPr>
          <p:nvPr>
            <p:ph idx="1"/>
          </p:nvPr>
        </p:nvSpPr>
        <p:spPr>
          <a:xfrm>
            <a:off x="685800" y="304800"/>
            <a:ext cx="10520400" cy="5738200"/>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lnSpc>
                <a:spcPct val="100000"/>
              </a:lnSpc>
              <a:spcBef>
                <a:spcPts val="0"/>
              </a:spcBef>
              <a:spcAft>
                <a:spcPts val="0"/>
              </a:spcAft>
              <a:buSzPts val="1600"/>
              <a:buNone/>
            </a:pPr>
            <a:endParaRPr lang="en-US" sz="24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US" sz="2400" dirty="0">
                <a:solidFill>
                  <a:schemeClr val="accent2">
                    <a:lumMod val="75000"/>
                  </a:schemeClr>
                </a:solidFill>
                <a:latin typeface="Times New Roman"/>
                <a:ea typeface="Times New Roman"/>
                <a:cs typeface="Times New Roman"/>
                <a:sym typeface="Times New Roman"/>
              </a:rPr>
              <a:t>2. Features Overview</a:t>
            </a:r>
          </a:p>
          <a:p>
            <a:pPr marL="0" lvl="0" indent="0" algn="l" rtl="0">
              <a:lnSpc>
                <a:spcPct val="100000"/>
              </a:lnSpc>
              <a:spcBef>
                <a:spcPts val="0"/>
              </a:spcBef>
              <a:spcAft>
                <a:spcPts val="0"/>
              </a:spcAft>
              <a:buSzPts val="1600"/>
              <a:buNone/>
            </a:pPr>
            <a:endParaRPr lang="en-US" sz="2400" dirty="0">
              <a:solidFill>
                <a:schemeClr val="lt1"/>
              </a:solidFill>
              <a:latin typeface="Times New Roman"/>
              <a:ea typeface="Times New Roman"/>
              <a:cs typeface="Times New Roman"/>
              <a:sym typeface="Times New Roman"/>
            </a:endParaRPr>
          </a:p>
          <a:p>
            <a:pPr lvl="0"/>
            <a:r>
              <a:rPr lang="en-IN" sz="2400" b="1" dirty="0">
                <a:solidFill>
                  <a:schemeClr val="tx1"/>
                </a:solidFill>
              </a:rPr>
              <a:t>Dialogflow	 Integration</a:t>
            </a:r>
            <a:r>
              <a:rPr lang="en-IN" sz="2400" dirty="0">
                <a:solidFill>
                  <a:schemeClr val="tx1"/>
                </a:solidFill>
              </a:rPr>
              <a:t>: Facilitates natural language interactions between users and the chatbot</a:t>
            </a:r>
            <a:r>
              <a:rPr lang="en-IN" sz="2400" dirty="0" smtClean="0">
                <a:solidFill>
                  <a:schemeClr val="tx1"/>
                </a:solidFill>
              </a:rPr>
              <a:t>.</a:t>
            </a:r>
            <a:r>
              <a:rPr lang="en-IN" sz="2400" dirty="0">
                <a:solidFill>
                  <a:schemeClr val="tx1"/>
                </a:solidFill>
              </a:rPr>
              <a:t> </a:t>
            </a:r>
            <a:endParaRPr lang="en-IN" sz="2400" dirty="0" smtClean="0">
              <a:solidFill>
                <a:schemeClr val="tx1"/>
              </a:solidFill>
            </a:endParaRPr>
          </a:p>
          <a:p>
            <a:pPr marL="0" lvl="0" indent="0">
              <a:buNone/>
            </a:pPr>
            <a:endParaRPr lang="en-IN" sz="2400" dirty="0">
              <a:solidFill>
                <a:schemeClr val="tx1"/>
              </a:solidFill>
            </a:endParaRPr>
          </a:p>
          <a:p>
            <a:pPr lvl="0"/>
            <a:r>
              <a:rPr lang="en-IN" sz="2400" b="1" dirty="0">
                <a:solidFill>
                  <a:schemeClr val="tx1"/>
                </a:solidFill>
              </a:rPr>
              <a:t>Cassandra Database Integration</a:t>
            </a:r>
            <a:r>
              <a:rPr lang="en-IN" sz="2400" dirty="0">
                <a:solidFill>
                  <a:schemeClr val="tx1"/>
                </a:solidFill>
              </a:rPr>
              <a:t>: Stores login details, manages product availability, and records negotiations securely.</a:t>
            </a:r>
          </a:p>
          <a:p>
            <a:pPr marL="0" indent="0">
              <a:buNone/>
            </a:pPr>
            <a:endParaRPr lang="en-IN" sz="2400" dirty="0">
              <a:solidFill>
                <a:schemeClr val="tx1"/>
              </a:solidFill>
            </a:endParaRPr>
          </a:p>
          <a:p>
            <a:pPr lvl="0"/>
            <a:r>
              <a:rPr lang="en-IN" sz="2400" b="1" dirty="0">
                <a:solidFill>
                  <a:schemeClr val="tx1"/>
                </a:solidFill>
              </a:rPr>
              <a:t>Python Flask Backend</a:t>
            </a:r>
            <a:r>
              <a:rPr lang="en-IN" sz="2400" dirty="0">
                <a:solidFill>
                  <a:schemeClr val="tx1"/>
                </a:solidFill>
              </a:rPr>
              <a:t>: Processes user requests efficiently, ensuring seamless communication with the frontend.</a:t>
            </a:r>
          </a:p>
          <a:p>
            <a:pPr marL="0" indent="0">
              <a:buNone/>
            </a:pPr>
            <a:endParaRPr lang="en-IN" sz="2400" dirty="0">
              <a:solidFill>
                <a:schemeClr val="tx1"/>
              </a:solidFill>
            </a:endParaRPr>
          </a:p>
          <a:p>
            <a:pPr lvl="0"/>
            <a:r>
              <a:rPr lang="en-IN" sz="2400" b="1" dirty="0">
                <a:solidFill>
                  <a:schemeClr val="tx1"/>
                </a:solidFill>
              </a:rPr>
              <a:t>NGROK for Universal Accessibility</a:t>
            </a:r>
            <a:r>
              <a:rPr lang="en-IN" sz="2400" dirty="0">
                <a:solidFill>
                  <a:schemeClr val="tx1"/>
                </a:solidFill>
              </a:rPr>
              <a:t>: Deploys NGROK for an HTTPS server, allowing the chatbot to run on every device.</a:t>
            </a:r>
          </a:p>
          <a:p>
            <a:pPr marL="0" indent="0">
              <a:buNone/>
            </a:pPr>
            <a:endParaRPr lang="en-IN" sz="2400" dirty="0">
              <a:solidFill>
                <a:schemeClr val="tx1"/>
              </a:solidFill>
            </a:endParaRPr>
          </a:p>
          <a:p>
            <a:pPr lvl="0"/>
            <a:r>
              <a:rPr lang="en-IN" sz="2400" b="1" dirty="0">
                <a:solidFill>
                  <a:schemeClr val="tx1"/>
                </a:solidFill>
              </a:rPr>
              <a:t>Price Negotiation and Product Inquiry</a:t>
            </a:r>
            <a:r>
              <a:rPr lang="en-IN" sz="2400" dirty="0">
                <a:solidFill>
                  <a:schemeClr val="tx1"/>
                </a:solidFill>
              </a:rPr>
              <a:t>: Enables users to dynamically negotiate prices and inquire about product details through natural language.</a:t>
            </a:r>
          </a:p>
          <a:p>
            <a:pPr marL="0" indent="0">
              <a:buNone/>
            </a:pPr>
            <a:endParaRPr lang="en-IN" sz="2400" dirty="0">
              <a:solidFill>
                <a:schemeClr val="tx1"/>
              </a:solidFill>
            </a:endParaRPr>
          </a:p>
          <a:p>
            <a:r>
              <a:rPr lang="en-IN" sz="2400" b="1" dirty="0">
                <a:solidFill>
                  <a:schemeClr val="tx1"/>
                </a:solidFill>
              </a:rPr>
              <a:t>Secure and Versatile System</a:t>
            </a:r>
            <a:r>
              <a:rPr lang="en-IN" sz="2400" dirty="0">
                <a:solidFill>
                  <a:schemeClr val="tx1"/>
                </a:solidFill>
              </a:rPr>
              <a:t>: Implements secure user authentication, offers a user-friendly interface, and provides real-time updates on product availability and negotiated prices.</a:t>
            </a:r>
            <a:endParaRPr sz="24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10018"/>
            <a:ext cx="2435282" cy="584775"/>
          </a:xfrm>
          <a:prstGeom prst="rect">
            <a:avLst/>
          </a:prstGeom>
          <a:noFill/>
        </p:spPr>
        <p:txBody>
          <a:bodyPr wrap="none" rtlCol="0">
            <a:spAutoFit/>
          </a:bodyPr>
          <a:lstStyle/>
          <a:p>
            <a:r>
              <a:rPr lang="en-US" sz="3200" b="1" dirty="0" smtClean="0"/>
              <a:t>Login page</a:t>
            </a:r>
            <a:endParaRPr lang="en-IN" sz="3200" b="1"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09800" y="1447800"/>
            <a:ext cx="7848600" cy="5169795"/>
          </a:xfrm>
          <a:prstGeom prst="rect">
            <a:avLst/>
          </a:prstGeom>
        </p:spPr>
      </p:pic>
    </p:spTree>
    <p:extLst>
      <p:ext uri="{BB962C8B-B14F-4D97-AF65-F5344CB8AC3E}">
        <p14:creationId xmlns:p14="http://schemas.microsoft.com/office/powerpoint/2010/main" val="189590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282e9907638_0_792"/>
          <p:cNvSpPr txBox="1">
            <a:spLocks noGrp="1"/>
          </p:cNvSpPr>
          <p:nvPr>
            <p:ph type="title"/>
          </p:nvPr>
        </p:nvSpPr>
        <p:spPr>
          <a:xfrm>
            <a:off x="1018600" y="503550"/>
            <a:ext cx="4635600" cy="79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2840" dirty="0"/>
              <a:t>Homepage</a:t>
            </a:r>
            <a:endParaRPr sz="2840" dirty="0"/>
          </a:p>
        </p:txBody>
      </p:sp>
      <p:cxnSp>
        <p:nvCxnSpPr>
          <p:cNvPr id="205" name="Google Shape;205;g282e9907638_0_792"/>
          <p:cNvCxnSpPr/>
          <p:nvPr/>
        </p:nvCxnSpPr>
        <p:spPr>
          <a:xfrm>
            <a:off x="676274" y="1294950"/>
            <a:ext cx="3400500" cy="0"/>
          </a:xfrm>
          <a:prstGeom prst="straightConnector1">
            <a:avLst/>
          </a:prstGeom>
          <a:noFill/>
          <a:ln w="22225" cap="flat" cmpd="sng">
            <a:solidFill>
              <a:srgbClr val="D9D9D9"/>
            </a:solidFill>
            <a:prstDash val="solid"/>
            <a:miter lim="800000"/>
            <a:headEnd type="none" w="sm" len="sm"/>
            <a:tailEnd type="none" w="sm" len="sm"/>
          </a:ln>
        </p:spPr>
      </p:cxn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057400" y="1524000"/>
            <a:ext cx="7590155" cy="493998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6" name="Freeform 2"/>
          <p:cNvSpPr/>
          <p:nvPr/>
        </p:nvSpPr>
        <p:spPr>
          <a:xfrm>
            <a:off x="329101" y="1548078"/>
            <a:ext cx="3709499" cy="5096202"/>
          </a:xfrm>
          <a:custGeom>
            <a:avLst/>
            <a:gdLst/>
            <a:ahLst/>
            <a:cxnLst/>
            <a:rect l="l" t="t" r="r" b="b"/>
            <a:pathLst>
              <a:path w="4583852" h="5741390">
                <a:moveTo>
                  <a:pt x="0" y="0"/>
                </a:moveTo>
                <a:lnTo>
                  <a:pt x="4583852" y="0"/>
                </a:lnTo>
                <a:lnTo>
                  <a:pt x="4583852" y="5741390"/>
                </a:lnTo>
                <a:lnTo>
                  <a:pt x="0" y="5741390"/>
                </a:lnTo>
                <a:lnTo>
                  <a:pt x="0" y="0"/>
                </a:lnTo>
                <a:close/>
              </a:path>
            </a:pathLst>
          </a:custGeom>
          <a:blipFill>
            <a:blip r:embed="rId3"/>
            <a:stretch>
              <a:fillRect/>
            </a:stretch>
          </a:blipFill>
        </p:spPr>
      </p:sp>
      <p:sp>
        <p:nvSpPr>
          <p:cNvPr id="7" name="Freeform 3"/>
          <p:cNvSpPr/>
          <p:nvPr/>
        </p:nvSpPr>
        <p:spPr>
          <a:xfrm>
            <a:off x="4343400" y="1526306"/>
            <a:ext cx="3581400" cy="5117973"/>
          </a:xfrm>
          <a:custGeom>
            <a:avLst/>
            <a:gdLst/>
            <a:ahLst/>
            <a:cxnLst/>
            <a:rect l="l" t="t" r="r" b="b"/>
            <a:pathLst>
              <a:path w="4556482" h="5739081">
                <a:moveTo>
                  <a:pt x="0" y="0"/>
                </a:moveTo>
                <a:lnTo>
                  <a:pt x="4556482" y="0"/>
                </a:lnTo>
                <a:lnTo>
                  <a:pt x="4556482" y="5739081"/>
                </a:lnTo>
                <a:lnTo>
                  <a:pt x="0" y="5739081"/>
                </a:lnTo>
                <a:lnTo>
                  <a:pt x="0" y="0"/>
                </a:lnTo>
                <a:close/>
              </a:path>
            </a:pathLst>
          </a:custGeom>
          <a:blipFill>
            <a:blip r:embed="rId4"/>
            <a:stretch>
              <a:fillRect/>
            </a:stretch>
          </a:blipFill>
        </p:spPr>
      </p:sp>
      <p:sp>
        <p:nvSpPr>
          <p:cNvPr id="9" name="Freeform 4"/>
          <p:cNvSpPr/>
          <p:nvPr/>
        </p:nvSpPr>
        <p:spPr>
          <a:xfrm>
            <a:off x="8153400" y="1526307"/>
            <a:ext cx="3733800" cy="5117973"/>
          </a:xfrm>
          <a:custGeom>
            <a:avLst/>
            <a:gdLst/>
            <a:ahLst/>
            <a:cxnLst/>
            <a:rect l="l" t="t" r="r" b="b"/>
            <a:pathLst>
              <a:path w="4594543" h="5734455">
                <a:moveTo>
                  <a:pt x="0" y="0"/>
                </a:moveTo>
                <a:lnTo>
                  <a:pt x="4594543" y="0"/>
                </a:lnTo>
                <a:lnTo>
                  <a:pt x="4594543" y="5734455"/>
                </a:lnTo>
                <a:lnTo>
                  <a:pt x="0" y="5734455"/>
                </a:lnTo>
                <a:lnTo>
                  <a:pt x="0" y="0"/>
                </a:lnTo>
                <a:close/>
              </a:path>
            </a:pathLst>
          </a:custGeom>
          <a:blipFill>
            <a:blip r:embed="rId5"/>
            <a:stretch>
              <a:fillRect/>
            </a:stretch>
          </a:blipFill>
        </p:spPr>
      </p:sp>
      <p:sp>
        <p:nvSpPr>
          <p:cNvPr id="10" name="TextBox 5"/>
          <p:cNvSpPr txBox="1"/>
          <p:nvPr/>
        </p:nvSpPr>
        <p:spPr>
          <a:xfrm>
            <a:off x="3527103" y="79129"/>
            <a:ext cx="4651697" cy="1436291"/>
          </a:xfrm>
          <a:prstGeom prst="rect">
            <a:avLst/>
          </a:prstGeom>
        </p:spPr>
        <p:txBody>
          <a:bodyPr wrap="square" lIns="0" tIns="0" rIns="0" bIns="0" rtlCol="0" anchor="t">
            <a:spAutoFit/>
          </a:bodyPr>
          <a:lstStyle/>
          <a:p>
            <a:pPr algn="ctr">
              <a:lnSpc>
                <a:spcPts val="11206"/>
              </a:lnSpc>
              <a:spcBef>
                <a:spcPct val="0"/>
              </a:spcBef>
            </a:pPr>
            <a:r>
              <a:rPr lang="en-US" sz="3600" dirty="0" smtClean="0">
                <a:latin typeface="Canva Sans Bold"/>
              </a:rPr>
              <a:t>Start Conversation</a:t>
            </a:r>
            <a:endParaRPr lang="en-US" sz="3600" dirty="0">
              <a:latin typeface="Canva Sans Bo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7" name="Freeform 2"/>
          <p:cNvSpPr/>
          <p:nvPr/>
        </p:nvSpPr>
        <p:spPr>
          <a:xfrm>
            <a:off x="228601" y="1236328"/>
            <a:ext cx="3657599" cy="5393072"/>
          </a:xfrm>
          <a:custGeom>
            <a:avLst/>
            <a:gdLst/>
            <a:ahLst/>
            <a:cxnLst/>
            <a:rect l="l" t="t" r="r" b="b"/>
            <a:pathLst>
              <a:path w="4597861" h="5729821">
                <a:moveTo>
                  <a:pt x="0" y="0"/>
                </a:moveTo>
                <a:lnTo>
                  <a:pt x="4597861" y="0"/>
                </a:lnTo>
                <a:lnTo>
                  <a:pt x="4597861" y="5729821"/>
                </a:lnTo>
                <a:lnTo>
                  <a:pt x="0" y="5729821"/>
                </a:lnTo>
                <a:lnTo>
                  <a:pt x="0" y="0"/>
                </a:lnTo>
                <a:close/>
              </a:path>
            </a:pathLst>
          </a:custGeom>
          <a:blipFill>
            <a:blip r:embed="rId3"/>
            <a:stretch>
              <a:fillRect/>
            </a:stretch>
          </a:blipFill>
        </p:spPr>
      </p:sp>
      <p:sp>
        <p:nvSpPr>
          <p:cNvPr id="8" name="Freeform 3"/>
          <p:cNvSpPr/>
          <p:nvPr/>
        </p:nvSpPr>
        <p:spPr>
          <a:xfrm>
            <a:off x="4114800" y="1217278"/>
            <a:ext cx="3810000" cy="5393072"/>
          </a:xfrm>
          <a:custGeom>
            <a:avLst/>
            <a:gdLst/>
            <a:ahLst/>
            <a:cxnLst/>
            <a:rect l="l" t="t" r="r" b="b"/>
            <a:pathLst>
              <a:path w="4584822" h="5748307">
                <a:moveTo>
                  <a:pt x="0" y="0"/>
                </a:moveTo>
                <a:lnTo>
                  <a:pt x="4584822" y="0"/>
                </a:lnTo>
                <a:lnTo>
                  <a:pt x="4584822" y="5748307"/>
                </a:lnTo>
                <a:lnTo>
                  <a:pt x="0" y="5748307"/>
                </a:lnTo>
                <a:lnTo>
                  <a:pt x="0" y="0"/>
                </a:lnTo>
                <a:close/>
              </a:path>
            </a:pathLst>
          </a:custGeom>
          <a:blipFill>
            <a:blip r:embed="rId4"/>
            <a:stretch>
              <a:fillRect/>
            </a:stretch>
          </a:blipFill>
        </p:spPr>
      </p:sp>
      <p:sp>
        <p:nvSpPr>
          <p:cNvPr id="9" name="Freeform 4"/>
          <p:cNvSpPr/>
          <p:nvPr/>
        </p:nvSpPr>
        <p:spPr>
          <a:xfrm>
            <a:off x="8153400" y="1236328"/>
            <a:ext cx="3733800" cy="5374022"/>
          </a:xfrm>
          <a:custGeom>
            <a:avLst/>
            <a:gdLst/>
            <a:ahLst/>
            <a:cxnLst/>
            <a:rect l="l" t="t" r="r" b="b"/>
            <a:pathLst>
              <a:path w="4591265" h="5739081">
                <a:moveTo>
                  <a:pt x="0" y="0"/>
                </a:moveTo>
                <a:lnTo>
                  <a:pt x="4591264" y="0"/>
                </a:lnTo>
                <a:lnTo>
                  <a:pt x="4591264" y="5739080"/>
                </a:lnTo>
                <a:lnTo>
                  <a:pt x="0" y="5739080"/>
                </a:lnTo>
                <a:lnTo>
                  <a:pt x="0" y="0"/>
                </a:lnTo>
                <a:close/>
              </a:path>
            </a:pathLst>
          </a:custGeom>
          <a:blipFill>
            <a:blip r:embed="rId5"/>
            <a:stretch>
              <a:fillRect/>
            </a:stretch>
          </a:blipFill>
        </p:spPr>
      </p:sp>
      <p:sp>
        <p:nvSpPr>
          <p:cNvPr id="10" name="TextBox 5"/>
          <p:cNvSpPr txBox="1"/>
          <p:nvPr/>
        </p:nvSpPr>
        <p:spPr>
          <a:xfrm>
            <a:off x="2819400" y="19007"/>
            <a:ext cx="6324600" cy="1217321"/>
          </a:xfrm>
          <a:prstGeom prst="rect">
            <a:avLst/>
          </a:prstGeom>
        </p:spPr>
        <p:txBody>
          <a:bodyPr wrap="square" lIns="0" tIns="0" rIns="0" bIns="0" rtlCol="0" anchor="t">
            <a:spAutoFit/>
          </a:bodyPr>
          <a:lstStyle/>
          <a:p>
            <a:pPr algn="ctr">
              <a:lnSpc>
                <a:spcPts val="11206"/>
              </a:lnSpc>
              <a:spcBef>
                <a:spcPct val="0"/>
              </a:spcBef>
            </a:pPr>
            <a:r>
              <a:rPr lang="en-US" sz="4800" dirty="0">
                <a:latin typeface="Canva Sans Bold"/>
              </a:rPr>
              <a:t>Price Negotiation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6" name="Freeform 2"/>
          <p:cNvSpPr/>
          <p:nvPr/>
        </p:nvSpPr>
        <p:spPr>
          <a:xfrm>
            <a:off x="722112" y="914400"/>
            <a:ext cx="4613673" cy="5732139"/>
          </a:xfrm>
          <a:custGeom>
            <a:avLst/>
            <a:gdLst/>
            <a:ahLst/>
            <a:cxnLst/>
            <a:rect l="l" t="t" r="r" b="b"/>
            <a:pathLst>
              <a:path w="4613673" h="5732139">
                <a:moveTo>
                  <a:pt x="0" y="0"/>
                </a:moveTo>
                <a:lnTo>
                  <a:pt x="4613673" y="0"/>
                </a:lnTo>
                <a:lnTo>
                  <a:pt x="4613673" y="5732139"/>
                </a:lnTo>
                <a:lnTo>
                  <a:pt x="0" y="5732139"/>
                </a:lnTo>
                <a:lnTo>
                  <a:pt x="0" y="0"/>
                </a:lnTo>
                <a:close/>
              </a:path>
            </a:pathLst>
          </a:custGeom>
          <a:blipFill>
            <a:blip r:embed="rId3"/>
            <a:stretch>
              <a:fillRect/>
            </a:stretch>
          </a:blipFill>
        </p:spPr>
      </p:sp>
      <p:sp>
        <p:nvSpPr>
          <p:cNvPr id="7" name="Freeform 3"/>
          <p:cNvSpPr/>
          <p:nvPr/>
        </p:nvSpPr>
        <p:spPr>
          <a:xfrm>
            <a:off x="6781800" y="917879"/>
            <a:ext cx="4624634" cy="5725179"/>
          </a:xfrm>
          <a:custGeom>
            <a:avLst/>
            <a:gdLst/>
            <a:ahLst/>
            <a:cxnLst/>
            <a:rect l="l" t="t" r="r" b="b"/>
            <a:pathLst>
              <a:path w="4624634" h="5725179">
                <a:moveTo>
                  <a:pt x="0" y="0"/>
                </a:moveTo>
                <a:lnTo>
                  <a:pt x="4624634" y="0"/>
                </a:lnTo>
                <a:lnTo>
                  <a:pt x="4624634" y="5725179"/>
                </a:lnTo>
                <a:lnTo>
                  <a:pt x="0" y="5725179"/>
                </a:lnTo>
                <a:lnTo>
                  <a:pt x="0" y="0"/>
                </a:lnTo>
                <a:close/>
              </a:path>
            </a:pathLst>
          </a:custGeom>
          <a:blipFill>
            <a:blip r:embed="rId4"/>
            <a:stretch>
              <a:fillRect/>
            </a:stretch>
          </a:blipFill>
        </p:spPr>
      </p:sp>
      <p:sp>
        <p:nvSpPr>
          <p:cNvPr id="8" name="TextBox 4"/>
          <p:cNvSpPr txBox="1"/>
          <p:nvPr/>
        </p:nvSpPr>
        <p:spPr>
          <a:xfrm>
            <a:off x="3047999" y="-285750"/>
            <a:ext cx="6324601" cy="1436291"/>
          </a:xfrm>
          <a:prstGeom prst="rect">
            <a:avLst/>
          </a:prstGeom>
        </p:spPr>
        <p:txBody>
          <a:bodyPr wrap="square" lIns="0" tIns="0" rIns="0" bIns="0" rtlCol="0" anchor="t">
            <a:spAutoFit/>
          </a:bodyPr>
          <a:lstStyle/>
          <a:p>
            <a:pPr algn="ctr">
              <a:lnSpc>
                <a:spcPts val="11206"/>
              </a:lnSpc>
              <a:spcBef>
                <a:spcPct val="0"/>
              </a:spcBef>
            </a:pPr>
            <a:r>
              <a:rPr lang="en-US" sz="4800" dirty="0">
                <a:latin typeface="Canva Sans Bold"/>
              </a:rPr>
              <a:t>Finalizing amount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82e9907638_0_900"/>
          <p:cNvSpPr txBox="1"/>
          <p:nvPr/>
        </p:nvSpPr>
        <p:spPr>
          <a:xfrm>
            <a:off x="534525" y="791006"/>
            <a:ext cx="11457600" cy="4871047"/>
          </a:xfrm>
          <a:prstGeom prst="rect">
            <a:avLst/>
          </a:prstGeom>
          <a:noFill/>
          <a:ln>
            <a:noFill/>
          </a:ln>
        </p:spPr>
        <p:txBody>
          <a:bodyPr spcFirstLastPara="1" wrap="square" lIns="91425" tIns="91425" rIns="91425" bIns="91425" anchor="t" anchorCtr="0">
            <a:spAutoFit/>
          </a:bodyPr>
          <a:lstStyle/>
          <a:p>
            <a:pPr>
              <a:lnSpc>
                <a:spcPts val="6020"/>
              </a:lnSpc>
              <a:spcBef>
                <a:spcPct val="0"/>
              </a:spcBef>
            </a:pPr>
            <a:r>
              <a:rPr lang="en-US" sz="2400" b="1" dirty="0" smtClean="0">
                <a:solidFill>
                  <a:schemeClr val="bg1"/>
                </a:solidFill>
                <a:latin typeface="Canva Sans Bold"/>
              </a:rPr>
              <a:t>Market </a:t>
            </a:r>
            <a:r>
              <a:rPr lang="en-US" sz="2400" b="1" dirty="0">
                <a:solidFill>
                  <a:schemeClr val="bg1"/>
                </a:solidFill>
                <a:latin typeface="Canva Sans Bold"/>
              </a:rPr>
              <a:t>Analysis</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algn="just">
              <a:lnSpc>
                <a:spcPts val="4620"/>
              </a:lnSpc>
              <a:spcBef>
                <a:spcPct val="0"/>
              </a:spcBef>
            </a:pPr>
            <a:r>
              <a:rPr lang="en-US" sz="2400" dirty="0">
                <a:latin typeface="Canva Sans"/>
              </a:rPr>
              <a:t>In order to understand the potential success of our machine learning NLP price negotiation chatbot, we conducted a thorough market analysis.</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a:lnSpc>
                <a:spcPts val="3218"/>
              </a:lnSpc>
              <a:spcBef>
                <a:spcPct val="0"/>
              </a:spcBef>
            </a:pPr>
            <a:r>
              <a:rPr lang="en-US" sz="2400" b="1" dirty="0">
                <a:solidFill>
                  <a:schemeClr val="bg1"/>
                </a:solidFill>
                <a:latin typeface="Canva Sans Bold"/>
              </a:rPr>
              <a:t>Market Size</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a:lnSpc>
                <a:spcPts val="3218"/>
              </a:lnSpc>
              <a:spcBef>
                <a:spcPct val="0"/>
              </a:spcBef>
            </a:pPr>
            <a:r>
              <a:rPr lang="en-US" sz="2400" dirty="0" smtClean="0">
                <a:latin typeface="Canva Sans"/>
              </a:rPr>
              <a:t>The chatbot market is expected to reach $9.4 billion by 2024, with a compound annual growth rate of 27.9% from 2019 to 2024. This indicates a growing demand for </a:t>
            </a:r>
            <a:r>
              <a:rPr lang="en-US" sz="2400" dirty="0" err="1" smtClean="0">
                <a:latin typeface="Canva Sans"/>
              </a:rPr>
              <a:t>chatbots</a:t>
            </a:r>
            <a:r>
              <a:rPr lang="en-US" sz="2400" dirty="0" smtClean="0">
                <a:latin typeface="Canva Sans"/>
              </a:rPr>
              <a:t> in various industries.</a:t>
            </a:r>
            <a:endParaRPr lang="en-US" sz="2400" dirty="0">
              <a:latin typeface="Canva Sans"/>
            </a:endParaRPr>
          </a:p>
        </p:txBody>
      </p:sp>
      <p:sp>
        <p:nvSpPr>
          <p:cNvPr id="312" name="Google Shape;312;g282e9907638_0_900"/>
          <p:cNvSpPr txBox="1">
            <a:spLocks noGrp="1"/>
          </p:cNvSpPr>
          <p:nvPr>
            <p:ph idx="1"/>
          </p:nvPr>
        </p:nvSpPr>
        <p:spPr>
          <a:xfrm>
            <a:off x="553575" y="181106"/>
            <a:ext cx="11803500" cy="609900"/>
          </a:xfrm>
          <a:prstGeom prst="rect">
            <a:avLst/>
          </a:prstGeom>
          <a:noFill/>
          <a:ln>
            <a:noFill/>
          </a:ln>
        </p:spPr>
        <p:txBody>
          <a:bodyPr spcFirstLastPara="1" wrap="square" lIns="91425" tIns="45700" rIns="91425" bIns="45700" anchor="ctr" anchorCtr="0">
            <a:normAutofit lnSpcReduction="10000"/>
          </a:bodyPr>
          <a:lstStyle/>
          <a:p>
            <a:pPr marL="101600" lvl="0" indent="0" algn="ctr" rtl="0">
              <a:lnSpc>
                <a:spcPct val="100000"/>
              </a:lnSpc>
              <a:spcBef>
                <a:spcPts val="1000"/>
              </a:spcBef>
              <a:spcAft>
                <a:spcPts val="0"/>
              </a:spcAft>
              <a:buSzPct val="57142"/>
              <a:buNone/>
            </a:pPr>
            <a:r>
              <a:rPr lang="en-US" sz="2600" dirty="0"/>
              <a:t>Functionality</a:t>
            </a:r>
            <a:endParaRPr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g282ba70a491_0_0"/>
          <p:cNvGraphicFramePr/>
          <p:nvPr>
            <p:extLst>
              <p:ext uri="{D42A27DB-BD31-4B8C-83A1-F6EECF244321}">
                <p14:modId xmlns:p14="http://schemas.microsoft.com/office/powerpoint/2010/main" val="2412926040"/>
              </p:ext>
            </p:extLst>
          </p:nvPr>
        </p:nvGraphicFramePr>
        <p:xfrm>
          <a:off x="914400" y="685801"/>
          <a:ext cx="10363200" cy="5055661"/>
        </p:xfrm>
        <a:graphic>
          <a:graphicData uri="http://schemas.openxmlformats.org/drawingml/2006/table">
            <a:tbl>
              <a:tblPr>
                <a:noFill/>
                <a:tableStyleId>{B33FE0B7-CD8F-4DD5-8027-2DC821A4E8B9}</a:tableStyleId>
              </a:tblPr>
              <a:tblGrid>
                <a:gridCol w="4376693">
                  <a:extLst>
                    <a:ext uri="{9D8B030D-6E8A-4147-A177-3AD203B41FA5}">
                      <a16:colId xmlns:a16="http://schemas.microsoft.com/office/drawing/2014/main" xmlns="" val="20000"/>
                    </a:ext>
                  </a:extLst>
                </a:gridCol>
                <a:gridCol w="5986507">
                  <a:extLst>
                    <a:ext uri="{9D8B030D-6E8A-4147-A177-3AD203B41FA5}">
                      <a16:colId xmlns:a16="http://schemas.microsoft.com/office/drawing/2014/main" xmlns="" val="20001"/>
                    </a:ext>
                  </a:extLst>
                </a:gridCol>
              </a:tblGrid>
              <a:tr h="473670">
                <a:tc>
                  <a:txBody>
                    <a:bodyPr/>
                    <a:lstStyle/>
                    <a:p>
                      <a:pPr marL="0" lvl="0" indent="0" algn="l" rtl="0">
                        <a:lnSpc>
                          <a:spcPct val="100000"/>
                        </a:lnSpc>
                        <a:spcBef>
                          <a:spcPts val="0"/>
                        </a:spcBef>
                        <a:spcAft>
                          <a:spcPts val="0"/>
                        </a:spcAft>
                        <a:buNone/>
                      </a:pPr>
                      <a:r>
                        <a:rPr lang="en-US" sz="3100" b="1" dirty="0">
                          <a:solidFill>
                            <a:schemeClr val="tx1"/>
                          </a:solidFill>
                        </a:rPr>
                        <a:t>Title:</a:t>
                      </a:r>
                      <a:endParaRPr sz="3100" b="1" dirty="0">
                        <a:solidFill>
                          <a:schemeClr val="tx1"/>
                        </a:solidFill>
                      </a:endParaRPr>
                    </a:p>
                  </a:txBody>
                  <a:tcPr marL="91425" marR="91425" marT="91425" marB="91425"/>
                </a:tc>
                <a:tc>
                  <a:txBody>
                    <a:bodyPr/>
                    <a:lstStyle/>
                    <a:p>
                      <a:pPr lvl="0" algn="l">
                        <a:spcBef>
                          <a:spcPts val="0"/>
                        </a:spcBef>
                        <a:spcAft>
                          <a:spcPts val="0"/>
                        </a:spcAft>
                        <a:buSzPts val="1680"/>
                      </a:pPr>
                      <a:r>
                        <a:rPr lang="en-US" sz="2800" b="0" dirty="0" smtClean="0">
                          <a:solidFill>
                            <a:schemeClr val="bg1"/>
                          </a:solidFill>
                          <a:latin typeface="Arial" pitchFamily="34" charset="0"/>
                          <a:ea typeface="Times New Roman"/>
                          <a:cs typeface="Arial" pitchFamily="34" charset="0"/>
                          <a:sym typeface="Times New Roman"/>
                        </a:rPr>
                        <a:t>Machine Learning NLP Price</a:t>
                      </a:r>
                      <a:r>
                        <a:rPr lang="en-US" sz="2800" b="0" baseline="0" dirty="0" smtClean="0">
                          <a:solidFill>
                            <a:schemeClr val="bg1"/>
                          </a:solidFill>
                          <a:latin typeface="Arial" pitchFamily="34" charset="0"/>
                          <a:ea typeface="Times New Roman"/>
                          <a:cs typeface="Arial" pitchFamily="34" charset="0"/>
                          <a:sym typeface="Times New Roman"/>
                        </a:rPr>
                        <a:t> </a:t>
                      </a:r>
                      <a:r>
                        <a:rPr lang="en-US" sz="2800" b="0" dirty="0" smtClean="0">
                          <a:solidFill>
                            <a:schemeClr val="bg1"/>
                          </a:solidFill>
                          <a:latin typeface="Arial" pitchFamily="34" charset="0"/>
                          <a:ea typeface="Times New Roman"/>
                          <a:cs typeface="Arial" pitchFamily="34" charset="0"/>
                          <a:sym typeface="Times New Roman"/>
                        </a:rPr>
                        <a:t>Negotiation Chatbot</a:t>
                      </a:r>
                      <a:endParaRPr lang="en-US" sz="2800" b="0" dirty="0">
                        <a:solidFill>
                          <a:schemeClr val="bg1"/>
                        </a:solidFill>
                        <a:latin typeface="Arial" pitchFamily="34" charset="0"/>
                        <a:ea typeface="Times New Roman"/>
                        <a:cs typeface="Arial" pitchFamily="34" charset="0"/>
                        <a:sym typeface="Times New Roman"/>
                      </a:endParaRPr>
                    </a:p>
                  </a:txBody>
                  <a:tcPr marL="91425" marR="91425" marT="91425" marB="91425"/>
                </a:tc>
                <a:extLst>
                  <a:ext uri="{0D108BD9-81ED-4DB2-BD59-A6C34878D82A}">
                    <a16:rowId xmlns:a16="http://schemas.microsoft.com/office/drawing/2014/main" xmlns="" val="10000"/>
                  </a:ext>
                </a:extLst>
              </a:tr>
              <a:tr h="598448">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Technologies:</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smtClean="0">
                          <a:solidFill>
                            <a:schemeClr val="bg1"/>
                          </a:solidFill>
                        </a:rPr>
                        <a:t>Python Flask</a:t>
                      </a:r>
                      <a:endParaRPr sz="200" dirty="0">
                        <a:solidFill>
                          <a:schemeClr val="bg1"/>
                        </a:solidFill>
                      </a:endParaRPr>
                    </a:p>
                  </a:txBody>
                  <a:tcPr marL="91425" marR="91425" marT="91425" marB="91425"/>
                </a:tc>
                <a:extLst>
                  <a:ext uri="{0D108BD9-81ED-4DB2-BD59-A6C34878D82A}">
                    <a16:rowId xmlns:a16="http://schemas.microsoft.com/office/drawing/2014/main" xmlns="" val="10001"/>
                  </a:ext>
                </a:extLst>
              </a:tr>
              <a:tr h="575463">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Domain:</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bg1"/>
                          </a:solidFill>
                        </a:rPr>
                        <a:t>Business</a:t>
                      </a:r>
                      <a:endParaRPr sz="200" dirty="0">
                        <a:solidFill>
                          <a:schemeClr val="bg1"/>
                        </a:solidFill>
                      </a:endParaRPr>
                    </a:p>
                  </a:txBody>
                  <a:tcPr marL="91425" marR="91425" marT="91425" marB="91425"/>
                </a:tc>
                <a:extLst>
                  <a:ext uri="{0D108BD9-81ED-4DB2-BD59-A6C34878D82A}">
                    <a16:rowId xmlns:a16="http://schemas.microsoft.com/office/drawing/2014/main" xmlns="" val="10002"/>
                  </a:ext>
                </a:extLst>
              </a:tr>
              <a:tr h="809957">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Project Difficulty level:</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IN" sz="2800" b="0" i="0" kern="1200" dirty="0" smtClean="0">
                          <a:solidFill>
                            <a:srgbClr val="000000"/>
                          </a:solidFill>
                          <a:effectLst/>
                          <a:latin typeface="Arial"/>
                          <a:ea typeface="Arial"/>
                          <a:cs typeface="Arial"/>
                        </a:rPr>
                        <a:t>Intermediate</a:t>
                      </a:r>
                      <a:endParaRPr sz="200" dirty="0">
                        <a:solidFill>
                          <a:schemeClr val="tx1"/>
                        </a:solidFill>
                      </a:endParaRPr>
                    </a:p>
                  </a:txBody>
                  <a:tcPr marL="91425" marR="91425" marT="91425" marB="91425"/>
                </a:tc>
                <a:extLst>
                  <a:ext uri="{0D108BD9-81ED-4DB2-BD59-A6C34878D82A}">
                    <a16:rowId xmlns:a16="http://schemas.microsoft.com/office/drawing/2014/main" xmlns="" val="10003"/>
                  </a:ext>
                </a:extLst>
              </a:tr>
              <a:tr h="809957">
                <a:tc>
                  <a:txBody>
                    <a:bodyPr/>
                    <a:lstStyle/>
                    <a:p>
                      <a:pPr marL="0" lvl="0" indent="0" algn="l" rtl="0">
                        <a:lnSpc>
                          <a:spcPct val="100000"/>
                        </a:lnSpc>
                        <a:spcBef>
                          <a:spcPts val="0"/>
                        </a:spcBef>
                        <a:spcAft>
                          <a:spcPts val="0"/>
                        </a:spcAft>
                        <a:buClr>
                          <a:schemeClr val="dk1"/>
                        </a:buClr>
                        <a:buSzPts val="1100"/>
                        <a:buFont typeface="Arial"/>
                        <a:buNone/>
                      </a:pPr>
                      <a:r>
                        <a:rPr lang="en-US" sz="3100" b="1" dirty="0">
                          <a:solidFill>
                            <a:schemeClr val="tx1"/>
                          </a:solidFill>
                        </a:rPr>
                        <a:t>Organization:</a:t>
                      </a:r>
                      <a:endParaRPr lang="en-US" sz="400" b="1" dirty="0">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bg1"/>
                          </a:solidFill>
                        </a:rPr>
                        <a:t>iNeuron</a:t>
                      </a:r>
                      <a:r>
                        <a:rPr lang="en-US" sz="2900" dirty="0">
                          <a:solidFill>
                            <a:schemeClr val="bg1"/>
                          </a:solidFill>
                        </a:rPr>
                        <a:t> Intelligence Private Limited</a:t>
                      </a:r>
                      <a:endParaRPr lang="en-US" sz="200" dirty="0">
                        <a:solidFill>
                          <a:schemeClr val="bg1"/>
                        </a:solidFill>
                      </a:endParaRPr>
                    </a:p>
                  </a:txBody>
                  <a:tcPr marL="91425" marR="91425" marT="91425" marB="91425"/>
                </a:tc>
                <a:extLst>
                  <a:ext uri="{0D108BD9-81ED-4DB2-BD59-A6C34878D82A}">
                    <a16:rowId xmlns:a16="http://schemas.microsoft.com/office/drawing/2014/main" xmlns="" val="10004"/>
                  </a:ext>
                </a:extLst>
              </a:tr>
              <a:tr h="771104">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Tools used:</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bg1"/>
                          </a:solidFill>
                        </a:rPr>
                        <a:t>Vscode,Jupyter</a:t>
                      </a:r>
                      <a:r>
                        <a:rPr lang="en-US" sz="2900" dirty="0">
                          <a:solidFill>
                            <a:schemeClr val="bg1"/>
                          </a:solidFill>
                        </a:rPr>
                        <a:t> </a:t>
                      </a:r>
                      <a:r>
                        <a:rPr lang="en-US" sz="2900" dirty="0" err="1">
                          <a:solidFill>
                            <a:schemeClr val="bg1"/>
                          </a:solidFill>
                        </a:rPr>
                        <a:t>Notebook,Github</a:t>
                      </a:r>
                      <a:r>
                        <a:rPr lang="en-US" sz="2900" dirty="0">
                          <a:solidFill>
                            <a:schemeClr val="bg1"/>
                          </a:solidFill>
                        </a:rPr>
                        <a:t>,</a:t>
                      </a:r>
                      <a:endParaRPr sz="200" dirty="0">
                        <a:solidFill>
                          <a:schemeClr val="bg1"/>
                        </a:solidFill>
                      </a:endParaRPr>
                    </a:p>
                  </a:txBody>
                  <a:tcPr marL="91425" marR="91425" marT="91425" marB="91425"/>
                </a:tc>
                <a:extLst>
                  <a:ext uri="{0D108BD9-81ED-4DB2-BD59-A6C34878D82A}">
                    <a16:rowId xmlns:a16="http://schemas.microsoft.com/office/drawing/2014/main" xmlns=""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47956019be_0_90"/>
          <p:cNvSpPr txBox="1"/>
          <p:nvPr/>
        </p:nvSpPr>
        <p:spPr>
          <a:xfrm>
            <a:off x="383675" y="1525675"/>
            <a:ext cx="11160600" cy="3972852"/>
          </a:xfrm>
          <a:prstGeom prst="rect">
            <a:avLst/>
          </a:prstGeom>
          <a:noFill/>
          <a:ln>
            <a:noFill/>
          </a:ln>
        </p:spPr>
        <p:txBody>
          <a:bodyPr spcFirstLastPara="1" wrap="square" lIns="91425" tIns="91425" rIns="91425" bIns="91425" anchor="t" anchorCtr="0">
            <a:spAutoFit/>
          </a:bodyPr>
          <a:lstStyle/>
          <a:p>
            <a:pPr>
              <a:lnSpc>
                <a:spcPts val="2899"/>
              </a:lnSpc>
            </a:pPr>
            <a:r>
              <a:rPr lang="en-US" sz="2000" b="1" dirty="0">
                <a:solidFill>
                  <a:schemeClr val="bg1"/>
                </a:solidFill>
                <a:latin typeface="Canva Sans Bold"/>
              </a:rPr>
              <a:t>Competitive Landscape</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a:p>
            <a:pPr>
              <a:lnSpc>
                <a:spcPts val="2759"/>
              </a:lnSpc>
            </a:pPr>
            <a:r>
              <a:rPr lang="en-US" sz="2000" dirty="0">
                <a:latin typeface="Canva Sans"/>
              </a:rPr>
              <a:t>Our chatbot will be competing with established players such as IBM Watson, Google Assistant, and Amazon </a:t>
            </a:r>
            <a:r>
              <a:rPr lang="en-US" sz="2000" dirty="0" err="1">
                <a:latin typeface="Canva Sans"/>
              </a:rPr>
              <a:t>Alexa</a:t>
            </a:r>
            <a:r>
              <a:rPr lang="en-US" sz="2000" dirty="0">
                <a:latin typeface="Canva Sans"/>
              </a:rPr>
              <a:t>. However, our focus on price negotiation sets us apart from the competition and opens up new opportunities in industries such as e-commerce and retail.</a:t>
            </a:r>
          </a:p>
          <a:p>
            <a:pPr marL="0" lvl="0" indent="0" algn="l" rtl="0">
              <a:lnSpc>
                <a:spcPct val="90000"/>
              </a:lnSpc>
              <a:spcBef>
                <a:spcPts val="0"/>
              </a:spcBef>
              <a:spcAft>
                <a:spcPts val="0"/>
              </a:spcAft>
              <a:buNone/>
            </a:pPr>
            <a:endParaRPr lang="en-US" sz="2000" dirty="0">
              <a:solidFill>
                <a:schemeClr val="accent2">
                  <a:lumMod val="75000"/>
                </a:schemeClr>
              </a:solidFill>
              <a:latin typeface="Century Gothic"/>
              <a:ea typeface="Century Gothic"/>
              <a:cs typeface="Century Gothic"/>
              <a:sym typeface="Century Gothic"/>
            </a:endParaRPr>
          </a:p>
          <a:p>
            <a:pPr>
              <a:lnSpc>
                <a:spcPts val="3218"/>
              </a:lnSpc>
            </a:pPr>
            <a:r>
              <a:rPr lang="en-US" sz="2000" b="1" dirty="0">
                <a:solidFill>
                  <a:schemeClr val="bg1"/>
                </a:solidFill>
                <a:latin typeface="Canva Sans Bold"/>
              </a:rPr>
              <a:t>Target Markets</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a:p>
            <a:pPr>
              <a:lnSpc>
                <a:spcPts val="3218"/>
              </a:lnSpc>
            </a:pPr>
            <a:r>
              <a:rPr lang="en-US" sz="2000" dirty="0">
                <a:latin typeface="Canva Sans"/>
              </a:rPr>
              <a:t>Our target markets include e-commerce, retail, and travel industries. These industries have a high volume of price negotiations and our chatbot can provide an efficient and effective solution.</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p:txBody>
      </p:sp>
      <p:sp>
        <p:nvSpPr>
          <p:cNvPr id="319" name="Google Shape;319;g247956019be_0_90"/>
          <p:cNvSpPr txBox="1"/>
          <p:nvPr/>
        </p:nvSpPr>
        <p:spPr>
          <a:xfrm>
            <a:off x="482575" y="1080550"/>
            <a:ext cx="114576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g247956019be_0_2"/>
          <p:cNvGrpSpPr/>
          <p:nvPr/>
        </p:nvGrpSpPr>
        <p:grpSpPr>
          <a:xfrm>
            <a:off x="334044" y="1693789"/>
            <a:ext cx="3674592" cy="3470421"/>
            <a:chOff x="697883" y="1816768"/>
            <a:chExt cx="3674592" cy="3470421"/>
          </a:xfrm>
        </p:grpSpPr>
        <p:sp>
          <p:nvSpPr>
            <p:cNvPr id="375" name="Google Shape;375;g247956019be_0_2"/>
            <p:cNvSpPr/>
            <p:nvPr/>
          </p:nvSpPr>
          <p:spPr>
            <a:xfrm>
              <a:off x="697883" y="1816768"/>
              <a:ext cx="3674400" cy="5028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g247956019be_0_2"/>
            <p:cNvSpPr/>
            <p:nvPr/>
          </p:nvSpPr>
          <p:spPr>
            <a:xfrm rot="10800000">
              <a:off x="2380312" y="5014789"/>
              <a:ext cx="315900" cy="272400"/>
            </a:xfrm>
            <a:prstGeom prst="triangle">
              <a:avLst>
                <a:gd name="adj" fmla="val 5000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247956019be_0_2"/>
            <p:cNvSpPr/>
            <p:nvPr/>
          </p:nvSpPr>
          <p:spPr>
            <a:xfrm>
              <a:off x="704075" y="2392840"/>
              <a:ext cx="3668400" cy="26244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g247956019be_0_2"/>
          <p:cNvSpPr txBox="1"/>
          <p:nvPr/>
        </p:nvSpPr>
        <p:spPr>
          <a:xfrm>
            <a:off x="445440" y="2354547"/>
            <a:ext cx="3451800" cy="240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sz="4000">
                <a:solidFill>
                  <a:schemeClr val="dk1"/>
                </a:solidFill>
              </a:rPr>
              <a:t>Conclusions</a:t>
            </a:r>
            <a:endParaRPr sz="4400">
              <a:solidFill>
                <a:schemeClr val="dk1"/>
              </a:solidFill>
            </a:endParaRPr>
          </a:p>
        </p:txBody>
      </p:sp>
      <p:sp>
        <p:nvSpPr>
          <p:cNvPr id="379" name="Google Shape;379;g247956019be_0_2"/>
          <p:cNvSpPr txBox="1"/>
          <p:nvPr/>
        </p:nvSpPr>
        <p:spPr>
          <a:xfrm>
            <a:off x="4532925" y="216900"/>
            <a:ext cx="7389000" cy="6424200"/>
          </a:xfrm>
          <a:prstGeom prst="rect">
            <a:avLst/>
          </a:prstGeom>
          <a:noFill/>
          <a:ln>
            <a:noFill/>
          </a:ln>
        </p:spPr>
        <p:txBody>
          <a:bodyPr spcFirstLastPara="1" wrap="square" lIns="91425" tIns="45700" rIns="91425" bIns="45700" anchor="ctr" anchorCtr="0">
            <a:normAutofit/>
          </a:bodyPr>
          <a:lstStyle/>
          <a:p>
            <a:pPr algn="just"/>
            <a:r>
              <a:rPr lang="en-IN" sz="2400" dirty="0"/>
              <a:t>In conclusion, our Price Negotiation Chatbot project represents a convergence of cutting-edge technologies to redefine the e-commerce landscape. The utilization of Machine Learning and Natural Language Processing in Dialogflow empowers users with an intuitive and responsive interface, allowing for dynamic price negotiations and inquiries about product availability. The integration of Cassandra Database ensures efficient and reliable data storage, enabling the seamless retrieval of user interactions, product details, and negotiation histories.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3"/>
          <p:cNvSpPr txBox="1">
            <a:spLocks noGrp="1"/>
          </p:cNvSpPr>
          <p:nvPr>
            <p:ph idx="1"/>
          </p:nvPr>
        </p:nvSpPr>
        <p:spPr>
          <a:xfrm>
            <a:off x="684200" y="233975"/>
            <a:ext cx="11125800" cy="6262200"/>
          </a:xfrm>
          <a:prstGeom prst="rect">
            <a:avLst/>
          </a:prstGeom>
          <a:noFill/>
          <a:ln>
            <a:noFill/>
          </a:ln>
        </p:spPr>
        <p:txBody>
          <a:bodyPr spcFirstLastPara="1" wrap="square" lIns="91425" tIns="45700" rIns="91425" bIns="45700" anchor="ctr" anchorCtr="0">
            <a:normAutofit/>
          </a:bodyPr>
          <a:lstStyle/>
          <a:p>
            <a:pPr marL="285750" lvl="0" indent="-194310" algn="ctr" rtl="0">
              <a:lnSpc>
                <a:spcPct val="100000"/>
              </a:lnSpc>
              <a:spcBef>
                <a:spcPts val="960"/>
              </a:spcBef>
              <a:spcAft>
                <a:spcPts val="0"/>
              </a:spcAft>
              <a:buSzPts val="1440"/>
              <a:buNone/>
            </a:pPr>
            <a:r>
              <a:rPr lang="en-US" sz="8600" b="1" dirty="0">
                <a:solidFill>
                  <a:schemeClr val="lt1"/>
                </a:solidFill>
                <a:latin typeface="Times New Roman"/>
                <a:ea typeface="Times New Roman"/>
                <a:cs typeface="Times New Roman"/>
                <a:sym typeface="Times New Roman"/>
              </a:rPr>
              <a:t>THANK </a:t>
            </a:r>
            <a:r>
              <a:rPr lang="en-US" sz="8600" b="1" dirty="0" smtClean="0">
                <a:solidFill>
                  <a:schemeClr val="lt1"/>
                </a:solidFill>
                <a:latin typeface="Times New Roman"/>
                <a:ea typeface="Times New Roman"/>
                <a:cs typeface="Times New Roman"/>
                <a:sym typeface="Times New Roman"/>
              </a:rPr>
              <a:t>YOU</a:t>
            </a:r>
          </a:p>
          <a:p>
            <a:pPr marL="285750" lvl="0" indent="-194310" algn="ctr" rtl="0">
              <a:lnSpc>
                <a:spcPct val="100000"/>
              </a:lnSpc>
              <a:spcBef>
                <a:spcPts val="960"/>
              </a:spcBef>
              <a:spcAft>
                <a:spcPts val="0"/>
              </a:spcAft>
              <a:buSzPts val="1440"/>
              <a:buNone/>
            </a:pPr>
            <a:endParaRPr sz="14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4400" b="1" dirty="0" smtClean="0">
                <a:solidFill>
                  <a:schemeClr val="lt1"/>
                </a:solidFill>
                <a:latin typeface="Times New Roman"/>
                <a:ea typeface="Times New Roman"/>
                <a:cs typeface="Times New Roman"/>
                <a:sym typeface="Times New Roman"/>
              </a:rPr>
              <a:t>Sarampenta Praveen</a:t>
            </a:r>
          </a:p>
          <a:p>
            <a:pPr marL="285750" lvl="0" indent="-194310" algn="ctr" rtl="0">
              <a:lnSpc>
                <a:spcPct val="100000"/>
              </a:lnSpc>
              <a:spcBef>
                <a:spcPts val="960"/>
              </a:spcBef>
              <a:spcAft>
                <a:spcPts val="0"/>
              </a:spcAft>
              <a:buSzPts val="1440"/>
              <a:buNone/>
            </a:pPr>
            <a:endParaRPr sz="4400" b="1" dirty="0">
              <a:solidFill>
                <a:schemeClr val="lt1"/>
              </a:solidFill>
              <a:latin typeface="Times New Roman"/>
              <a:ea typeface="Times New Roman"/>
              <a:cs typeface="Times New Roman"/>
              <a:sym typeface="Times New Roman"/>
            </a:endParaRPr>
          </a:p>
          <a:p>
            <a:pPr lvl="0" indent="-194310">
              <a:spcBef>
                <a:spcPts val="960"/>
              </a:spcBef>
              <a:spcAft>
                <a:spcPts val="0"/>
              </a:spcAft>
              <a:buSzPts val="1440"/>
              <a:buNone/>
            </a:pPr>
            <a:r>
              <a:rPr lang="en-US" sz="2357" dirty="0" smtClean="0">
                <a:solidFill>
                  <a:schemeClr val="lt1"/>
                </a:solidFill>
                <a:latin typeface="Arial" pitchFamily="34" charset="0"/>
                <a:ea typeface="Times New Roman"/>
                <a:cs typeface="Arial" pitchFamily="34" charset="0"/>
                <a:sym typeface="Times New Roman"/>
              </a:rPr>
              <a:t>Project </a:t>
            </a:r>
            <a:r>
              <a:rPr lang="en-US" sz="2357" dirty="0">
                <a:solidFill>
                  <a:schemeClr val="lt1"/>
                </a:solidFill>
                <a:latin typeface="Arial" pitchFamily="34" charset="0"/>
                <a:ea typeface="Times New Roman"/>
                <a:cs typeface="Arial" pitchFamily="34" charset="0"/>
                <a:sym typeface="Times New Roman"/>
              </a:rPr>
              <a:t>details location: </a:t>
            </a:r>
            <a:r>
              <a:rPr lang="en-US" sz="2400" u="sng" dirty="0">
                <a:solidFill>
                  <a:schemeClr val="bg1"/>
                </a:solidFill>
                <a:latin typeface="Arial" pitchFamily="34" charset="0"/>
                <a:ea typeface="Times New Roman"/>
                <a:cs typeface="Arial" pitchFamily="34" charset="0"/>
                <a:sym typeface="Times New Roman"/>
              </a:rPr>
              <a:t>https://github.com/Spraveen8-chary/price-negotiation </a:t>
            </a:r>
            <a:endParaRPr lang="en-US" u="sng" dirty="0">
              <a:solidFill>
                <a:schemeClr val="bg1"/>
              </a:solidFill>
              <a:latin typeface="Arial" pitchFamily="34" charset="0"/>
              <a:ea typeface="Times New Roman"/>
              <a:cs typeface="Arial" pitchFamily="34" charset="0"/>
              <a:sym typeface="Times New Roman"/>
            </a:endParaRPr>
          </a:p>
          <a:p>
            <a:pPr lvl="0" indent="-194310">
              <a:spcBef>
                <a:spcPts val="960"/>
              </a:spcBef>
              <a:spcAft>
                <a:spcPts val="0"/>
              </a:spcAft>
              <a:buSzPts val="1440"/>
              <a:buNone/>
            </a:pPr>
            <a:r>
              <a:rPr lang="en-US" sz="2275" dirty="0" smtClean="0">
                <a:solidFill>
                  <a:schemeClr val="lt1"/>
                </a:solidFill>
                <a:latin typeface="Arial" pitchFamily="34" charset="0"/>
                <a:ea typeface="Times New Roman"/>
                <a:cs typeface="Arial" pitchFamily="34" charset="0"/>
                <a:sym typeface="Times New Roman"/>
              </a:rPr>
              <a:t>Mail: </a:t>
            </a:r>
            <a:r>
              <a:rPr lang="en-US" sz="2400" u="sng" dirty="0" smtClean="0">
                <a:solidFill>
                  <a:schemeClr val="bg1"/>
                </a:solidFill>
                <a:latin typeface="Arial" pitchFamily="34" charset="0"/>
                <a:cs typeface="Arial" pitchFamily="34" charset="0"/>
                <a:hlinkClick r:id="rId3"/>
              </a:rPr>
              <a:t>sarampentapraveen@gmail.com</a:t>
            </a:r>
            <a:endParaRPr lang="en-US" sz="2275" dirty="0" smtClean="0">
              <a:solidFill>
                <a:schemeClr val="bg1"/>
              </a:solidFill>
              <a:latin typeface="Arial" pitchFamily="34" charset="0"/>
              <a:ea typeface="Times New Roman"/>
              <a:cs typeface="Arial" pitchFamily="34" charset="0"/>
              <a:sym typeface="Times New Roman"/>
            </a:endParaRPr>
          </a:p>
          <a:p>
            <a:pPr marL="0" indent="0">
              <a:buNone/>
            </a:pPr>
            <a:r>
              <a:rPr lang="en-US" sz="2275" dirty="0" smtClean="0">
                <a:solidFill>
                  <a:schemeClr val="lt1"/>
                </a:solidFill>
                <a:latin typeface="Arial" pitchFamily="34" charset="0"/>
                <a:ea typeface="Times New Roman"/>
                <a:cs typeface="Arial" pitchFamily="34" charset="0"/>
                <a:sym typeface="Times New Roman"/>
              </a:rPr>
              <a:t> </a:t>
            </a:r>
            <a:r>
              <a:rPr lang="en-US" sz="2275" dirty="0" err="1" smtClean="0">
                <a:solidFill>
                  <a:schemeClr val="lt1"/>
                </a:solidFill>
                <a:latin typeface="Arial" pitchFamily="34" charset="0"/>
                <a:ea typeface="Times New Roman"/>
                <a:cs typeface="Arial" pitchFamily="34" charset="0"/>
                <a:sym typeface="Times New Roman"/>
              </a:rPr>
              <a:t>Linkedin</a:t>
            </a:r>
            <a:r>
              <a:rPr lang="en-US" sz="2275" dirty="0">
                <a:solidFill>
                  <a:schemeClr val="lt1"/>
                </a:solidFill>
                <a:latin typeface="Arial" pitchFamily="34" charset="0"/>
                <a:ea typeface="Times New Roman"/>
                <a:cs typeface="Arial" pitchFamily="34" charset="0"/>
                <a:sym typeface="Times New Roman"/>
              </a:rPr>
              <a:t>: </a:t>
            </a:r>
            <a:r>
              <a:rPr lang="en-IN" sz="2400" dirty="0" smtClean="0">
                <a:solidFill>
                  <a:schemeClr val="bg1"/>
                </a:solidFill>
                <a:latin typeface="Arial" pitchFamily="34" charset="0"/>
                <a:cs typeface="Arial" pitchFamily="34" charset="0"/>
              </a:rPr>
              <a:t>https</a:t>
            </a:r>
            <a:r>
              <a:rPr lang="en-IN" sz="2400" dirty="0">
                <a:solidFill>
                  <a:schemeClr val="bg1"/>
                </a:solidFill>
                <a:latin typeface="Arial" pitchFamily="34" charset="0"/>
                <a:cs typeface="Arial" pitchFamily="34" charset="0"/>
              </a:rPr>
              <a:t>://www.linkedin.com/in/sarampentapraveen/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477e65a8cd_0_7"/>
          <p:cNvSpPr txBox="1">
            <a:spLocks noGrp="1"/>
          </p:cNvSpPr>
          <p:nvPr>
            <p:ph type="ctrTitle"/>
          </p:nvPr>
        </p:nvSpPr>
        <p:spPr>
          <a:xfrm>
            <a:off x="252000" y="1828800"/>
            <a:ext cx="11688000" cy="4724400"/>
          </a:xfrm>
          <a:prstGeom prst="rect">
            <a:avLst/>
          </a:prstGeom>
        </p:spPr>
        <p:txBody>
          <a:bodyPr spcFirstLastPara="1" wrap="square" lIns="91425" tIns="45700" rIns="91425" bIns="45700" anchor="b" anchorCtr="0">
            <a:noAutofit/>
          </a:bodyPr>
          <a:lstStyle/>
          <a:p>
            <a:r>
              <a:rPr lang="en-IN" sz="2400" b="1" u="sng" dirty="0">
                <a:solidFill>
                  <a:schemeClr val="bg1"/>
                </a:solidFill>
              </a:rPr>
              <a:t>Abstract</a:t>
            </a:r>
            <a:r>
              <a:rPr lang="en-US" sz="2220" b="1" dirty="0">
                <a:solidFill>
                  <a:schemeClr val="bg1"/>
                </a:solidFill>
              </a:rPr>
              <a:t/>
            </a:r>
            <a:br>
              <a:rPr lang="en-US" sz="2220" b="1" dirty="0">
                <a:solidFill>
                  <a:schemeClr val="bg1"/>
                </a:solidFill>
              </a:rPr>
            </a:br>
            <a:r>
              <a:rPr lang="en-US" sz="2220" b="1" dirty="0"/>
              <a:t/>
            </a:r>
            <a:br>
              <a:rPr lang="en-US" sz="2220" b="1" dirty="0"/>
            </a:br>
            <a:r>
              <a:rPr lang="en-IN" sz="2000" dirty="0"/>
              <a:t>This project focuses on the development of a Machine Learning Natural Language Processing (NLP) Price Negotiation Chatbot, employing various technologies to enhance its functionality. The chatbot utilizes Dialogflow as an interface for seamless communication between the backend and frontend, providing a user-friendly experience. The Cassandra Database is employed to efficiently store login details, track product availability, and preserve negotiated prices and entire conversation histories.</a:t>
            </a:r>
            <a:br>
              <a:rPr lang="en-IN" sz="2000" dirty="0"/>
            </a:br>
            <a:r>
              <a:rPr lang="en-IN" sz="2000" dirty="0"/>
              <a:t> </a:t>
            </a:r>
            <a:br>
              <a:rPr lang="en-IN" sz="2000" dirty="0"/>
            </a:br>
            <a:r>
              <a:rPr lang="en-IN" sz="2000" dirty="0"/>
              <a:t>The backend of the chatbot is powered by Python Flask, ensuring robust and scalable performance. To facilitate accessibility across devices, NGROK is employed to run the chatbot as an HTTPS server. This setup allows users to engage in price negotiations and product inquiries effortlessly, while also enabling the system to store and retrieve pertinent information for a streamlined user experience. The amalgamation of these technologies forms a comprehensive solution for an intelligent, efficient, and adaptable price negotiation Chatbot.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idx="1"/>
          </p:nvPr>
        </p:nvSpPr>
        <p:spPr>
          <a:xfrm>
            <a:off x="684196" y="685800"/>
            <a:ext cx="10669603" cy="5457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235" b="1" dirty="0"/>
              <a:t>Problem Statement:</a:t>
            </a:r>
            <a:endParaRPr sz="2235" b="1" dirty="0"/>
          </a:p>
          <a:p>
            <a:pPr marL="0" lvl="0" indent="0" algn="l" rtl="0">
              <a:lnSpc>
                <a:spcPct val="100000"/>
              </a:lnSpc>
              <a:spcBef>
                <a:spcPts val="0"/>
              </a:spcBef>
              <a:spcAft>
                <a:spcPts val="0"/>
              </a:spcAft>
              <a:buSzPts val="1600"/>
              <a:buNone/>
            </a:pPr>
            <a:r>
              <a:rPr lang="en-US" dirty="0"/>
              <a:t>          </a:t>
            </a:r>
            <a:endParaRPr dirty="0"/>
          </a:p>
          <a:p>
            <a:pPr marL="0" lvl="0" indent="0">
              <a:spcBef>
                <a:spcPts val="0"/>
              </a:spcBef>
              <a:spcAft>
                <a:spcPts val="0"/>
              </a:spcAft>
              <a:buSzPts val="1600"/>
              <a:buNone/>
            </a:pPr>
            <a:r>
              <a:rPr lang="en-US" sz="2400" dirty="0">
                <a:solidFill>
                  <a:schemeClr val="tx1"/>
                </a:solidFill>
                <a:latin typeface="Arial" panose="020B0604020202020204" pitchFamily="34" charset="0"/>
                <a:cs typeface="Arial" panose="020B0604020202020204" pitchFamily="34" charset="0"/>
              </a:rPr>
              <a:t>A chatbot system that can negotiate the price of the products.</a:t>
            </a:r>
          </a:p>
          <a:p>
            <a:pPr marL="0" lvl="0" indent="0">
              <a:spcBef>
                <a:spcPts val="0"/>
              </a:spcBef>
              <a:spcAft>
                <a:spcPts val="0"/>
              </a:spcAft>
              <a:buSzPts val="1600"/>
              <a:buNone/>
            </a:pPr>
            <a:r>
              <a:rPr lang="en-US" sz="2400" dirty="0">
                <a:solidFill>
                  <a:schemeClr val="tx1"/>
                </a:solidFill>
                <a:latin typeface="Arial" panose="020B0604020202020204" pitchFamily="34" charset="0"/>
                <a:cs typeface="Arial" panose="020B0604020202020204" pitchFamily="34" charset="0"/>
              </a:rPr>
              <a:t>Many </a:t>
            </a:r>
            <a:r>
              <a:rPr lang="en-US" sz="2400" dirty="0" smtClean="0">
                <a:solidFill>
                  <a:schemeClr val="tx1"/>
                </a:solidFill>
                <a:latin typeface="Arial" panose="020B0604020202020204" pitchFamily="34" charset="0"/>
                <a:cs typeface="Arial" panose="020B0604020202020204" pitchFamily="34" charset="0"/>
              </a:rPr>
              <a:t>ecommerce </a:t>
            </a:r>
            <a:r>
              <a:rPr lang="en-US" sz="2400" dirty="0">
                <a:solidFill>
                  <a:schemeClr val="tx1"/>
                </a:solidFill>
                <a:latin typeface="Arial" panose="020B0604020202020204" pitchFamily="34" charset="0"/>
                <a:cs typeface="Arial" panose="020B0604020202020204" pitchFamily="34" charset="0"/>
              </a:rPr>
              <a:t>companies are researching on this project as it has a lot of scope </a:t>
            </a:r>
            <a:r>
              <a:rPr lang="en-US" sz="2400" dirty="0" smtClean="0">
                <a:solidFill>
                  <a:schemeClr val="tx1"/>
                </a:solidFill>
                <a:latin typeface="Arial" panose="020B0604020202020204" pitchFamily="34" charset="0"/>
                <a:cs typeface="Arial" panose="020B0604020202020204" pitchFamily="34" charset="0"/>
              </a:rPr>
              <a:t>in business</a:t>
            </a:r>
            <a:r>
              <a:rPr lang="en-US" sz="2400" dirty="0">
                <a:solidFill>
                  <a:schemeClr val="tx1"/>
                </a:solidFill>
                <a:latin typeface="Arial" panose="020B0604020202020204" pitchFamily="34" charset="0"/>
                <a:cs typeface="Arial" panose="020B0604020202020204" pitchFamily="34" charset="0"/>
              </a:rPr>
              <a:t>. The chatbot should be able to communicate with users and handle </a:t>
            </a:r>
            <a:r>
              <a:rPr lang="en-US" sz="2400" dirty="0" smtClean="0">
                <a:solidFill>
                  <a:schemeClr val="tx1"/>
                </a:solidFill>
                <a:latin typeface="Arial" panose="020B0604020202020204" pitchFamily="34" charset="0"/>
                <a:cs typeface="Arial" panose="020B0604020202020204" pitchFamily="34" charset="0"/>
              </a:rPr>
              <a:t>the bargaining </a:t>
            </a:r>
            <a:r>
              <a:rPr lang="en-US" sz="2400" dirty="0">
                <a:solidFill>
                  <a:schemeClr val="tx1"/>
                </a:solidFill>
                <a:latin typeface="Arial" panose="020B0604020202020204" pitchFamily="34" charset="0"/>
                <a:cs typeface="Arial" panose="020B0604020202020204" pitchFamily="34" charset="0"/>
              </a:rPr>
              <a:t>of customers just like in the real world.</a:t>
            </a:r>
            <a:endParaRPr lang="en-US" sz="2316"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r>
              <a:rPr lang="en-US" sz="2352" b="1" dirty="0"/>
              <a:t>Objective:</a:t>
            </a:r>
            <a:endParaRPr sz="2352" b="1" dirty="0"/>
          </a:p>
          <a:p>
            <a:pPr marL="0" lvl="1" indent="0">
              <a:spcBef>
                <a:spcPts val="960"/>
              </a:spcBef>
              <a:spcAft>
                <a:spcPts val="0"/>
              </a:spcAft>
              <a:buSzPts val="1440"/>
              <a:buNone/>
            </a:pPr>
            <a:r>
              <a:rPr lang="en-US" sz="2400" dirty="0" smtClean="0">
                <a:solidFill>
                  <a:schemeClr val="lt1"/>
                </a:solidFill>
                <a:latin typeface="Arial" panose="020B0604020202020204" pitchFamily="34" charset="0"/>
                <a:ea typeface="Times New Roman"/>
                <a:cs typeface="Arial" panose="020B0604020202020204" pitchFamily="34" charset="0"/>
                <a:sym typeface="Times New Roman"/>
              </a:rPr>
              <a:t>1</a:t>
            </a:r>
            <a:r>
              <a:rPr lang="en-US" sz="2400" dirty="0">
                <a:solidFill>
                  <a:schemeClr val="lt1"/>
                </a:solidFill>
                <a:latin typeface="Arial" panose="020B0604020202020204" pitchFamily="34" charset="0"/>
                <a:ea typeface="Times New Roman"/>
                <a:cs typeface="Arial" panose="020B0604020202020204" pitchFamily="34" charset="0"/>
                <a:sym typeface="Times New Roman"/>
              </a:rPr>
              <a:t>. Chatbot should be able to communicate with users.</a:t>
            </a:r>
          </a:p>
          <a:p>
            <a:pPr marL="0" lvl="1" indent="0">
              <a:spcBef>
                <a:spcPts val="960"/>
              </a:spcBef>
              <a:spcAft>
                <a:spcPts val="0"/>
              </a:spcAft>
              <a:buSzPts val="1440"/>
              <a:buNone/>
            </a:pPr>
            <a:r>
              <a:rPr lang="en-US" sz="2400" dirty="0">
                <a:solidFill>
                  <a:schemeClr val="lt1"/>
                </a:solidFill>
                <a:latin typeface="Arial" panose="020B0604020202020204" pitchFamily="34" charset="0"/>
                <a:ea typeface="Times New Roman"/>
                <a:cs typeface="Arial" panose="020B0604020202020204" pitchFamily="34" charset="0"/>
                <a:sym typeface="Times New Roman"/>
              </a:rPr>
              <a:t>2. It can negotiate the price of the products.</a:t>
            </a:r>
          </a:p>
          <a:p>
            <a:pPr marL="0" lvl="1" indent="0">
              <a:spcBef>
                <a:spcPts val="960"/>
              </a:spcBef>
              <a:spcAft>
                <a:spcPts val="0"/>
              </a:spcAft>
              <a:buSzPts val="1440"/>
              <a:buNone/>
            </a:pPr>
            <a:r>
              <a:rPr lang="en-US" sz="2400" dirty="0">
                <a:solidFill>
                  <a:schemeClr val="lt1"/>
                </a:solidFill>
                <a:latin typeface="Arial" panose="020B0604020202020204" pitchFamily="34" charset="0"/>
                <a:ea typeface="Times New Roman"/>
                <a:cs typeface="Arial" panose="020B0604020202020204" pitchFamily="34" charset="0"/>
                <a:sym typeface="Times New Roman"/>
              </a:rPr>
              <a:t>3. Maintain a database to store each and every data.</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7956019be_0_39"/>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00000"/>
              </a:lnSpc>
              <a:spcBef>
                <a:spcPts val="0"/>
              </a:spcBef>
              <a:spcAft>
                <a:spcPts val="0"/>
              </a:spcAft>
              <a:buSzPts val="1600"/>
              <a:buNone/>
            </a:pPr>
            <a:r>
              <a:rPr lang="en-US" sz="2493" b="1" u="sng" dirty="0"/>
              <a:t>Requirements:</a:t>
            </a:r>
            <a:endParaRPr sz="2493" b="1" u="sng" dirty="0"/>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Hardware requirements:</a:t>
            </a:r>
            <a:r>
              <a:rPr lang="en-US" sz="2493" b="1" dirty="0"/>
              <a:t> </a:t>
            </a:r>
            <a:r>
              <a:rPr lang="en-US" sz="2400" b="1" dirty="0">
                <a:solidFill>
                  <a:schemeClr val="lt1"/>
                </a:solidFill>
                <a:latin typeface="Arial" panose="020B0604020202020204" pitchFamily="34" charset="0"/>
                <a:cs typeface="Arial" panose="020B0604020202020204" pitchFamily="34" charset="0"/>
              </a:rPr>
              <a:t>A working computer to code with active internet connection.</a:t>
            </a:r>
            <a:endParaRPr sz="2400" b="1" dirty="0">
              <a:solidFill>
                <a:schemeClr val="lt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Tools/Software requirements: </a:t>
            </a:r>
          </a:p>
          <a:p>
            <a:pPr marL="0" lvl="0" indent="0" algn="l" rtl="0">
              <a:lnSpc>
                <a:spcPct val="100000"/>
              </a:lnSpc>
              <a:spcBef>
                <a:spcPts val="0"/>
              </a:spcBef>
              <a:spcAft>
                <a:spcPts val="0"/>
              </a:spcAft>
              <a:buSzPts val="1600"/>
              <a:buNone/>
            </a:pPr>
            <a:endParaRPr sz="2493" b="1" u="sng" dirty="0"/>
          </a:p>
          <a:p>
            <a:pPr lvl="0"/>
            <a:r>
              <a:rPr lang="en-IN" sz="2400" dirty="0">
                <a:solidFill>
                  <a:schemeClr val="tx1"/>
                </a:solidFill>
              </a:rPr>
              <a:t>Account in Dialogflow (</a:t>
            </a:r>
            <a:r>
              <a:rPr lang="en-IN" sz="2400" u="sng" dirty="0">
                <a:solidFill>
                  <a:schemeClr val="tx1"/>
                </a:solidFill>
                <a:hlinkClick r:id="rId3"/>
              </a:rPr>
              <a:t>https://dialogflow.cloud.google.com/</a:t>
            </a:r>
            <a:r>
              <a:rPr lang="en-IN" sz="2400" dirty="0">
                <a:solidFill>
                  <a:schemeClr val="tx1"/>
                </a:solidFill>
              </a:rPr>
              <a:t>).</a:t>
            </a:r>
          </a:p>
          <a:p>
            <a:pPr lvl="0"/>
            <a:r>
              <a:rPr lang="en-IN" sz="2400" dirty="0">
                <a:solidFill>
                  <a:schemeClr val="tx1"/>
                </a:solidFill>
              </a:rPr>
              <a:t>Python 3.11. ( python.org )</a:t>
            </a:r>
          </a:p>
          <a:p>
            <a:pPr lvl="0"/>
            <a:r>
              <a:rPr lang="en-IN" sz="2400" dirty="0">
                <a:solidFill>
                  <a:schemeClr val="tx1"/>
                </a:solidFill>
              </a:rPr>
              <a:t>NGROK application downloaded based on the operating system (https://ngrok.com/download).</a:t>
            </a:r>
          </a:p>
          <a:p>
            <a:pPr lvl="0"/>
            <a:r>
              <a:rPr lang="en-IN" sz="2400" dirty="0">
                <a:solidFill>
                  <a:schemeClr val="tx1"/>
                </a:solidFill>
              </a:rPr>
              <a:t>Account created in the Cassandra Database (https://astra.datastax.com/).</a:t>
            </a:r>
          </a:p>
          <a:p>
            <a:pPr lvl="0"/>
            <a:r>
              <a:rPr lang="en-IN" sz="2400" dirty="0">
                <a:solidFill>
                  <a:schemeClr val="tx1"/>
                </a:solidFill>
              </a:rPr>
              <a:t>Necessary Python libraries: TensorFlow, NLTK, Flask, </a:t>
            </a:r>
            <a:r>
              <a:rPr lang="en-IN" sz="2400" dirty="0" err="1">
                <a:solidFill>
                  <a:schemeClr val="tx1"/>
                </a:solidFill>
              </a:rPr>
              <a:t>json</a:t>
            </a:r>
            <a:r>
              <a:rPr lang="en-IN" sz="2400" dirty="0">
                <a:solidFill>
                  <a:schemeClr val="tx1"/>
                </a:solidFill>
              </a:rPr>
              <a:t>, </a:t>
            </a:r>
            <a:r>
              <a:rPr lang="en-IN" sz="2400" dirty="0" err="1">
                <a:solidFill>
                  <a:schemeClr val="tx1"/>
                </a:solidFill>
              </a:rPr>
              <a:t>cassandra</a:t>
            </a:r>
            <a:r>
              <a:rPr lang="en-IN" sz="2400" dirty="0">
                <a:solidFill>
                  <a:schemeClr val="tx1"/>
                </a:solidFill>
              </a:rPr>
              <a:t>, </a:t>
            </a:r>
            <a:r>
              <a:rPr lang="en-IN" sz="2400" dirty="0" err="1">
                <a:solidFill>
                  <a:schemeClr val="tx1"/>
                </a:solidFill>
              </a:rPr>
              <a:t>hashlib</a:t>
            </a:r>
            <a:r>
              <a:rPr lang="en-IN" sz="2400" dirty="0">
                <a:solidFill>
                  <a:schemeClr val="tx1"/>
                </a:solidFill>
              </a:rPr>
              <a:t>, </a:t>
            </a:r>
            <a:r>
              <a:rPr lang="en-IN" sz="2400" dirty="0" err="1">
                <a:solidFill>
                  <a:schemeClr val="tx1"/>
                </a:solidFill>
              </a:rPr>
              <a:t>datetime</a:t>
            </a:r>
            <a:endParaRPr lang="en-IN" sz="2400" dirty="0">
              <a:solidFill>
                <a:schemeClr val="tx1"/>
              </a:solidFill>
            </a:endParaRPr>
          </a:p>
          <a:p>
            <a:pPr lvl="0"/>
            <a:r>
              <a:rPr lang="en-IN" sz="2400" dirty="0">
                <a:solidFill>
                  <a:schemeClr val="tx1"/>
                </a:solidFill>
              </a:rPr>
              <a:t>Integrated Development Environment (IDE) such as Visual Studio Code or </a:t>
            </a:r>
            <a:r>
              <a:rPr lang="en-IN" sz="2400" dirty="0" err="1">
                <a:solidFill>
                  <a:schemeClr val="tx1"/>
                </a:solidFill>
              </a:rPr>
              <a:t>PyCharm</a:t>
            </a:r>
            <a:r>
              <a:rPr lang="en-IN" sz="2400" dirty="0">
                <a:solidFill>
                  <a:schemeClr val="tx1"/>
                </a:solidFill>
              </a:rPr>
              <a:t>.</a:t>
            </a:r>
          </a:p>
          <a:p>
            <a:pPr lvl="0"/>
            <a:r>
              <a:rPr lang="en-IN" sz="2400" dirty="0">
                <a:solidFill>
                  <a:schemeClr val="tx1"/>
                </a:solidFill>
              </a:rPr>
              <a:t>Web browser for testing and interacting with the frontend.</a:t>
            </a:r>
          </a:p>
          <a:p>
            <a:pPr lvl="0"/>
            <a:r>
              <a:rPr lang="en-IN" sz="2400" dirty="0">
                <a:solidFill>
                  <a:schemeClr val="tx1"/>
                </a:solidFill>
              </a:rPr>
              <a:t>Operating System: Compatible with any OS, including Windows, mac OS, and Linux</a:t>
            </a: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47531bab26_0_5"/>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493" b="1" u="sng" dirty="0"/>
              <a:t>Data Collection:</a:t>
            </a:r>
            <a:endParaRPr sz="2493" b="1" u="sng" dirty="0"/>
          </a:p>
          <a:p>
            <a:pPr marL="0" lvl="0" indent="0" algn="l" rtl="0">
              <a:lnSpc>
                <a:spcPct val="100000"/>
              </a:lnSpc>
              <a:spcBef>
                <a:spcPts val="0"/>
              </a:spcBef>
              <a:spcAft>
                <a:spcPts val="0"/>
              </a:spcAft>
              <a:buSzPts val="1600"/>
              <a:buNone/>
            </a:pPr>
            <a:endParaRPr sz="2235" b="1" dirty="0"/>
          </a:p>
          <a:p>
            <a:r>
              <a:rPr lang="en-US" dirty="0">
                <a:solidFill>
                  <a:schemeClr val="tx1"/>
                </a:solidFill>
              </a:rPr>
              <a:t>The dataset has been created using Dialogflow</a:t>
            </a:r>
            <a:r>
              <a:rPr lang="en-US" dirty="0" smtClean="0">
                <a:solidFill>
                  <a:schemeClr val="tx1"/>
                </a:solidFill>
              </a:rPr>
              <a:t>.</a:t>
            </a:r>
          </a:p>
          <a:p>
            <a:pPr marL="0" indent="0">
              <a:buNone/>
            </a:pPr>
            <a:endParaRPr lang="en-IN" dirty="0"/>
          </a:p>
          <a:p>
            <a:r>
              <a:rPr lang="en-US" u="sng" dirty="0">
                <a:solidFill>
                  <a:schemeClr val="tx1"/>
                </a:solidFill>
                <a:hlinkClick r:id="rId3"/>
              </a:rPr>
              <a:t>https://dialogflow.cloud.google.com/#/editAgent/limupa-chatbot-wmug/</a:t>
            </a:r>
            <a:endParaRPr lang="en-IN" dirty="0">
              <a:solidFill>
                <a:schemeClr val="tx1"/>
              </a:solidFill>
            </a:endParaRPr>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Clr>
                <a:schemeClr val="dk1"/>
              </a:buClr>
              <a:buSzPts val="1100"/>
              <a:buFont typeface="Arial"/>
              <a:buNone/>
            </a:pPr>
            <a:r>
              <a:rPr lang="en-US" sz="2400" dirty="0">
                <a:solidFill>
                  <a:schemeClr val="lt1"/>
                </a:solidFill>
              </a:rPr>
              <a:t>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g282e9907638_0_89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8" name="Google Shape;178;g282e9907638_0_895"/>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a:solidFill>
                  <a:srgbClr val="FFFFFF"/>
                </a:solidFill>
              </a:rPr>
              <a:t>Architecture design</a:t>
            </a:r>
            <a:endParaRPr sz="6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idx="1"/>
          </p:nvPr>
        </p:nvSpPr>
        <p:spPr>
          <a:xfrm>
            <a:off x="5131650" y="224200"/>
            <a:ext cx="1928700" cy="625500"/>
          </a:xfrm>
          <a:prstGeom prst="rect">
            <a:avLst/>
          </a:prstGeom>
          <a:noFill/>
          <a:ln>
            <a:noFill/>
          </a:ln>
        </p:spPr>
        <p:txBody>
          <a:bodyPr spcFirstLastPara="1" wrap="square" lIns="91425" tIns="45700" rIns="91425" bIns="45700" anchor="ctr" anchorCtr="0">
            <a:normAutofit/>
          </a:bodyPr>
          <a:lstStyle/>
          <a:p>
            <a:pPr marL="285750" lvl="0" indent="-184150" algn="l" rtl="0">
              <a:lnSpc>
                <a:spcPct val="100000"/>
              </a:lnSpc>
              <a:spcBef>
                <a:spcPts val="1000"/>
              </a:spcBef>
              <a:spcAft>
                <a:spcPts val="0"/>
              </a:spcAft>
              <a:buSzPts val="1600"/>
              <a:buNone/>
            </a:pPr>
            <a:r>
              <a:rPr lang="en-US" sz="2200">
                <a:solidFill>
                  <a:schemeClr val="lt1"/>
                </a:solidFill>
                <a:latin typeface="Times New Roman"/>
                <a:ea typeface="Times New Roman"/>
                <a:cs typeface="Times New Roman"/>
                <a:sym typeface="Times New Roman"/>
              </a:rPr>
              <a:t>Architecture</a:t>
            </a:r>
            <a:endParaRPr/>
          </a:p>
        </p:txBody>
      </p:sp>
      <p:pic>
        <p:nvPicPr>
          <p:cNvPr id="4" name="Picture 3" descr="C:\Users\Admin\AppData\Local\Packages\5319275A.WhatsAppDesktop_cv1g1gvanyjgm\TempState\8C982F526C9758CEBBECD43FABC2C589\WhatsApp Image 2024-04-14 at 14.06.24_b94a1aa2.jpg"/>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8534399" cy="556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477e65a8cd_0_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0" name="Google Shape;190;g2477e65a8cd_0_17"/>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dirty="0">
                <a:solidFill>
                  <a:srgbClr val="FFFFFF"/>
                </a:solidFill>
              </a:rPr>
              <a:t>User</a:t>
            </a:r>
          </a:p>
          <a:p>
            <a:pPr marL="0" lvl="0" indent="0" algn="ctr" rtl="0">
              <a:lnSpc>
                <a:spcPct val="90000"/>
              </a:lnSpc>
              <a:spcBef>
                <a:spcPts val="0"/>
              </a:spcBef>
              <a:spcAft>
                <a:spcPts val="0"/>
              </a:spcAft>
              <a:buNone/>
            </a:pPr>
            <a:r>
              <a:rPr lang="en-US" sz="6000" dirty="0">
                <a:solidFill>
                  <a:srgbClr val="FFFFFF"/>
                </a:solidFill>
              </a:rPr>
              <a:t> </a:t>
            </a:r>
            <a:r>
              <a:rPr lang="en-US" sz="6000" dirty="0" err="1">
                <a:solidFill>
                  <a:srgbClr val="FFFFFF"/>
                </a:solidFill>
              </a:rPr>
              <a:t>InterFace</a:t>
            </a:r>
            <a:endParaRPr lang="en-US" sz="6000" dirty="0">
              <a:solidFill>
                <a:srgbClr val="FFFFFF"/>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198</TotalTime>
  <Words>642</Words>
  <Application>Microsoft Office PowerPoint</Application>
  <PresentationFormat>Custom</PresentationFormat>
  <Paragraphs>104</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Canva Sans Bold</vt:lpstr>
      <vt:lpstr>Wingdings 3</vt:lpstr>
      <vt:lpstr>Arial Rounded MT Bold</vt:lpstr>
      <vt:lpstr>Century Gothic</vt:lpstr>
      <vt:lpstr>Times New Roman</vt:lpstr>
      <vt:lpstr>Canva Sans</vt:lpstr>
      <vt:lpstr>Slice</vt:lpstr>
      <vt:lpstr>PowerPoint Presentation</vt:lpstr>
      <vt:lpstr>PowerPoint Presentation</vt:lpstr>
      <vt:lpstr>Abstract  This project focuses on the development of a Machine Learning Natural Language Processing (NLP) Price Negotiation Chatbot, employing various technologies to enhance its functionality. The chatbot utilizes Dialogflow as an interface for seamless communication between the backend and frontend, providing a user-friendly experience. The Cassandra Database is employed to efficiently store login details, track product availability, and preserve negotiated prices and entire conversation histories.   The backend of the chatbot is powered by Python Flask, ensuring robust and scalable performance. To facilitate accessibility across devices, NGROK is employed to run the chatbot as an HTTPS server. This setup allows users to engage in price negotiations and product inquiries effortlessly, while also enabling the system to store and retrieve pertinent information for a streamlined user experience. The amalgamation of these technologies forms a comprehensive solution for an intelligent, efficient, and adaptable price negotiation Chatbot.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Admin</cp:lastModifiedBy>
  <cp:revision>14</cp:revision>
  <dcterms:created xsi:type="dcterms:W3CDTF">2021-06-19T13:01:53Z</dcterms:created>
  <dcterms:modified xsi:type="dcterms:W3CDTF">2024-04-14T14:55:58Z</dcterms:modified>
</cp:coreProperties>
</file>