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8"/>
  </p:notesMasterIdLst>
  <p:sldIdLst>
    <p:sldId id="256" r:id="rId3"/>
    <p:sldId id="275" r:id="rId4"/>
    <p:sldId id="258" r:id="rId5"/>
    <p:sldId id="259" r:id="rId6"/>
    <p:sldId id="276" r:id="rId7"/>
    <p:sldId id="260" r:id="rId8"/>
    <p:sldId id="261" r:id="rId9"/>
    <p:sldId id="262" r:id="rId10"/>
    <p:sldId id="287" r:id="rId11"/>
    <p:sldId id="263" r:id="rId12"/>
    <p:sldId id="264" r:id="rId13"/>
    <p:sldId id="277" r:id="rId14"/>
    <p:sldId id="278" r:id="rId15"/>
    <p:sldId id="281" r:id="rId16"/>
    <p:sldId id="282" r:id="rId17"/>
    <p:sldId id="283" r:id="rId18"/>
    <p:sldId id="280" r:id="rId19"/>
    <p:sldId id="288" r:id="rId20"/>
    <p:sldId id="289" r:id="rId21"/>
    <p:sldId id="292" r:id="rId22"/>
    <p:sldId id="295" r:id="rId23"/>
    <p:sldId id="274" r:id="rId24"/>
    <p:sldId id="299" r:id="rId25"/>
    <p:sldId id="286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A2E"/>
    <a:srgbClr val="D11217"/>
    <a:srgbClr val="FF5D5D"/>
    <a:srgbClr val="88E88A"/>
    <a:srgbClr val="C6E0B4"/>
    <a:srgbClr val="A1EC8C"/>
    <a:srgbClr val="D0EBB3"/>
    <a:srgbClr val="CE5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3787" autoAdjust="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esktop\Progetto%20Metodo%20Del%20Calcolo%20Scientifico\Progetti_MCS\Progetto1\Test_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esktop\Progetto%20Metodo%20Del%20Calcolo%20Scientifico\Progetti_MCS\Progetto1\Test_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esktop\Progetto%20Metodo%20Del%20Calcolo%20Scientifico\Progetti_MCS\Progetto1\Test_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l"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(seconds)</a:t>
            </a:r>
          </a:p>
        </c:rich>
      </c:tx>
      <c:layout>
        <c:manualLayout>
          <c:xMode val="edge"/>
          <c:yMode val="edge"/>
          <c:x val="0.43097541137662765"/>
          <c:y val="1.5272328603621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 algn="l"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Sheet1!$R$16</c:f>
              <c:strCache>
                <c:ptCount val="1"/>
                <c:pt idx="0">
                  <c:v>MATLAB R2017B - WINDOWS 10 HOME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Sheet1!$S$15:$Z$15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Sheet1!$S$16:$Z$16</c:f>
              <c:numCache>
                <c:formatCode>General</c:formatCode>
                <c:ptCount val="8"/>
                <c:pt idx="0">
                  <c:v>0.3679</c:v>
                </c:pt>
                <c:pt idx="1">
                  <c:v>51.989100000000001</c:v>
                </c:pt>
                <c:pt idx="2">
                  <c:v>1.9480999999999999</c:v>
                </c:pt>
                <c:pt idx="3">
                  <c:v>0.32579999999999998</c:v>
                </c:pt>
                <c:pt idx="4">
                  <c:v>30.646000000000001</c:v>
                </c:pt>
                <c:pt idx="5">
                  <c:v>69.254099999999994</c:v>
                </c:pt>
                <c:pt idx="6">
                  <c:v>2.6198000000000001</c:v>
                </c:pt>
                <c:pt idx="7">
                  <c:v>20.628900000000002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DC-42D2-BE50-DACFD915162A}"/>
            </c:ext>
          </c:extLst>
        </c:ser>
        <c:ser>
          <c:idx val="1"/>
          <c:order val="1"/>
          <c:tx>
            <c:strRef>
              <c:f>Sheet1!$R$17</c:f>
              <c:strCache>
                <c:ptCount val="1"/>
                <c:pt idx="0">
                  <c:v>OCTAVE 4.4.0 - WINDOWS 10 HOME</c:v>
                </c:pt>
              </c:strCache>
            </c:strRef>
          </c:tx>
          <c:spPr>
            <a:ln w="28575" cap="rnd">
              <a:solidFill>
                <a:srgbClr val="CE57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5732"/>
              </a:solidFill>
              <a:ln w="9525">
                <a:solidFill>
                  <a:srgbClr val="CE5732"/>
                </a:solidFill>
              </a:ln>
              <a:effectLst/>
            </c:spPr>
          </c:marker>
          <c:cat>
            <c:strRef>
              <c:f>Sheet1!$S$15:$Z$15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Sheet1!$S$17:$Z$17</c:f>
              <c:numCache>
                <c:formatCode>General</c:formatCode>
                <c:ptCount val="8"/>
                <c:pt idx="0">
                  <c:v>0.1033</c:v>
                </c:pt>
                <c:pt idx="1">
                  <c:v>54.984999999999999</c:v>
                </c:pt>
                <c:pt idx="2">
                  <c:v>2.3576000000000001</c:v>
                </c:pt>
                <c:pt idx="3">
                  <c:v>0.48630000000000001</c:v>
                </c:pt>
                <c:pt idx="4">
                  <c:v>27.5227</c:v>
                </c:pt>
                <c:pt idx="6">
                  <c:v>4.1672000000000002</c:v>
                </c:pt>
                <c:pt idx="7">
                  <c:v>26.474799999999998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DC-42D2-BE50-DACFD915162A}"/>
            </c:ext>
          </c:extLst>
        </c:ser>
        <c:ser>
          <c:idx val="2"/>
          <c:order val="2"/>
          <c:tx>
            <c:strRef>
              <c:f>Sheet1!$R$18</c:f>
              <c:strCache>
                <c:ptCount val="1"/>
                <c:pt idx="0">
                  <c:v>MATLAB R2017B - UBUNTU 16.04 LTS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1DC-42D2-BE50-DACFD915162A}"/>
              </c:ext>
            </c:extLst>
          </c:dPt>
          <c:cat>
            <c:strRef>
              <c:f>Sheet1!$S$15:$Z$15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Sheet1!$S$18:$Z$18</c:f>
              <c:numCache>
                <c:formatCode>General</c:formatCode>
                <c:ptCount val="8"/>
                <c:pt idx="0">
                  <c:v>0.1641</c:v>
                </c:pt>
                <c:pt idx="1">
                  <c:v>44.885100000000001</c:v>
                </c:pt>
                <c:pt idx="2">
                  <c:v>1.7704</c:v>
                </c:pt>
                <c:pt idx="3">
                  <c:v>0.27260000000000001</c:v>
                </c:pt>
                <c:pt idx="4">
                  <c:v>16.036100000000001</c:v>
                </c:pt>
                <c:pt idx="5">
                  <c:v>57.741399999999999</c:v>
                </c:pt>
                <c:pt idx="6">
                  <c:v>2.7130000000000001</c:v>
                </c:pt>
                <c:pt idx="7">
                  <c:v>21.541699999999999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DC-42D2-BE50-DACFD915162A}"/>
            </c:ext>
          </c:extLst>
        </c:ser>
        <c:ser>
          <c:idx val="3"/>
          <c:order val="3"/>
          <c:tx>
            <c:strRef>
              <c:f>Sheet1!$R$19</c:f>
              <c:strCache>
                <c:ptCount val="1"/>
                <c:pt idx="0">
                  <c:v>OCTAVE 4.4.0 - UBUNTU 16.04 LTS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noFill/>
              </a:ln>
              <a:effectLst/>
            </c:spPr>
          </c:marker>
          <c:cat>
            <c:strRef>
              <c:f>Sheet1!$S$15:$Z$15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Sheet1!$S$19:$Z$19</c:f>
              <c:numCache>
                <c:formatCode>General</c:formatCode>
                <c:ptCount val="8"/>
                <c:pt idx="0">
                  <c:v>7.4300000000000005E-2</c:v>
                </c:pt>
                <c:pt idx="1">
                  <c:v>74.554000000000002</c:v>
                </c:pt>
                <c:pt idx="2">
                  <c:v>2.1882000000000001</c:v>
                </c:pt>
                <c:pt idx="3">
                  <c:v>0.2631</c:v>
                </c:pt>
                <c:pt idx="4">
                  <c:v>32.936599999999999</c:v>
                </c:pt>
                <c:pt idx="6">
                  <c:v>2.89</c:v>
                </c:pt>
                <c:pt idx="7">
                  <c:v>23.348800000000001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DC-42D2-BE50-DACFD9151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532816"/>
        <c:axId val="496533144"/>
      </c:lineChart>
      <c:catAx>
        <c:axId val="49653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6533144"/>
        <c:crosses val="autoZero"/>
        <c:auto val="1"/>
        <c:lblAlgn val="ctr"/>
        <c:lblOffset val="100"/>
        <c:noMultiLvlLbl val="0"/>
      </c:catAx>
      <c:valAx>
        <c:axId val="49653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65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34807560512465"/>
          <c:y val="0.8291892433939092"/>
          <c:w val="0.76953988052304845"/>
          <c:h val="0.14751429506955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MEMORY</a:t>
            </a:r>
            <a:r>
              <a:rPr lang="it-IT" baseline="0" dirty="0"/>
              <a:t> USAGE (GB)</a:t>
            </a:r>
            <a:endParaRPr lang="it-IT" dirty="0"/>
          </a:p>
        </c:rich>
      </c:tx>
      <c:layout>
        <c:manualLayout>
          <c:xMode val="edge"/>
          <c:yMode val="edge"/>
          <c:x val="0.4359928017116334"/>
          <c:y val="2.3285661899523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1885516391064695E-2"/>
          <c:y val="0.14062614594792813"/>
          <c:w val="0.96544948505947203"/>
          <c:h val="0.5611138613861385"/>
        </c:manualLayout>
      </c:layout>
      <c:lineChart>
        <c:grouping val="standard"/>
        <c:varyColors val="0"/>
        <c:ser>
          <c:idx val="0"/>
          <c:order val="0"/>
          <c:tx>
            <c:strRef>
              <c:f>Sheet1!$AB$16</c:f>
              <c:strCache>
                <c:ptCount val="1"/>
                <c:pt idx="0">
                  <c:v>MATLAB R2017B - WINDOWS 10 HOME</c:v>
                </c:pt>
              </c:strCache>
            </c:strRef>
          </c:tx>
          <c:spPr>
            <a:ln w="28575" cap="rnd">
              <a:solidFill>
                <a:srgbClr val="00B0F0">
                  <a:alpha val="95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Sheet1!$AC$15:$AJ$15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Sheet1!$AC$16:$AJ$16</c:f>
              <c:numCache>
                <c:formatCode>General</c:formatCode>
                <c:ptCount val="8"/>
                <c:pt idx="0">
                  <c:v>4.1000000000000003E-3</c:v>
                </c:pt>
                <c:pt idx="1">
                  <c:v>2.133</c:v>
                </c:pt>
                <c:pt idx="2">
                  <c:v>0.28439999999999999</c:v>
                </c:pt>
                <c:pt idx="3">
                  <c:v>6.4000000000000003E-3</c:v>
                </c:pt>
                <c:pt idx="4">
                  <c:v>1.5958000000000001</c:v>
                </c:pt>
                <c:pt idx="5">
                  <c:v>5.0717999999999996</c:v>
                </c:pt>
                <c:pt idx="6">
                  <c:v>0.3634</c:v>
                </c:pt>
                <c:pt idx="7">
                  <c:v>2.2909999999999999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45-4BD8-B4E9-9E6A6636E4BD}"/>
            </c:ext>
          </c:extLst>
        </c:ser>
        <c:ser>
          <c:idx val="1"/>
          <c:order val="1"/>
          <c:tx>
            <c:strRef>
              <c:f>Sheet1!$AB$17</c:f>
              <c:strCache>
                <c:ptCount val="1"/>
                <c:pt idx="0">
                  <c:v>OCTAVE 4.4.0 - WINDOWS 10 HOME</c:v>
                </c:pt>
              </c:strCache>
            </c:strRef>
          </c:tx>
          <c:spPr>
            <a:ln w="28575" cap="rnd">
              <a:solidFill>
                <a:srgbClr val="CE57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5732"/>
              </a:solidFill>
              <a:ln w="9525">
                <a:solidFill>
                  <a:srgbClr val="CE5732"/>
                </a:solidFill>
              </a:ln>
              <a:effectLst/>
            </c:spPr>
          </c:marker>
          <c:cat>
            <c:strRef>
              <c:f>Sheet1!$AC$15:$AJ$15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Sheet1!$AC$17:$AJ$17</c:f>
              <c:numCache>
                <c:formatCode>General</c:formatCode>
                <c:ptCount val="8"/>
                <c:pt idx="0">
                  <c:v>3.7000000000000002E-3</c:v>
                </c:pt>
                <c:pt idx="1">
                  <c:v>1.7222</c:v>
                </c:pt>
                <c:pt idx="2">
                  <c:v>0.28489999999999999</c:v>
                </c:pt>
                <c:pt idx="3">
                  <c:v>7.1999999999999998E-3</c:v>
                </c:pt>
                <c:pt idx="4">
                  <c:v>1.8169999999999999</c:v>
                </c:pt>
                <c:pt idx="6">
                  <c:v>0.4582</c:v>
                </c:pt>
                <c:pt idx="7">
                  <c:v>2.2277999999999998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45-4BD8-B4E9-9E6A6636E4BD}"/>
            </c:ext>
          </c:extLst>
        </c:ser>
        <c:ser>
          <c:idx val="2"/>
          <c:order val="2"/>
          <c:tx>
            <c:strRef>
              <c:f>Sheet1!$AB$18</c:f>
              <c:strCache>
                <c:ptCount val="1"/>
                <c:pt idx="0">
                  <c:v>MATLAB R2017B - UBUNTU 16.04 LTS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  <a:alpha val="99000"/>
                  </a:schemeClr>
                </a:solidFill>
              </a:ln>
              <a:effectLst/>
            </c:spPr>
          </c:marker>
          <c:cat>
            <c:strRef>
              <c:f>Sheet1!$AC$15:$AJ$15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Sheet1!$AC$18:$AJ$18</c:f>
              <c:numCache>
                <c:formatCode>General</c:formatCode>
                <c:ptCount val="8"/>
                <c:pt idx="0">
                  <c:v>7.7000000000000002E-3</c:v>
                </c:pt>
                <c:pt idx="1">
                  <c:v>1.617</c:v>
                </c:pt>
                <c:pt idx="2">
                  <c:v>0.30969999999999998</c:v>
                </c:pt>
                <c:pt idx="3">
                  <c:v>1.04E-2</c:v>
                </c:pt>
                <c:pt idx="4">
                  <c:v>1.7709999999999999</c:v>
                </c:pt>
                <c:pt idx="5">
                  <c:v>2.7896000000000001</c:v>
                </c:pt>
                <c:pt idx="6">
                  <c:v>0.28489999999999999</c:v>
                </c:pt>
                <c:pt idx="7">
                  <c:v>2.2114400000000001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45-4BD8-B4E9-9E6A6636E4BD}"/>
            </c:ext>
          </c:extLst>
        </c:ser>
        <c:ser>
          <c:idx val="3"/>
          <c:order val="3"/>
          <c:tx>
            <c:strRef>
              <c:f>Sheet1!$AB$19</c:f>
              <c:strCache>
                <c:ptCount val="1"/>
                <c:pt idx="0">
                  <c:v>OCTAVE 4.4.0 - UBUNTU 16.04 LTS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Sheet1!$AC$15:$AJ$15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Sheet1!$AC$19:$AJ$19</c:f>
              <c:numCache>
                <c:formatCode>General</c:formatCode>
                <c:ptCount val="8"/>
                <c:pt idx="0">
                  <c:v>6.1999999999999998E-3</c:v>
                </c:pt>
                <c:pt idx="1">
                  <c:v>1.452</c:v>
                </c:pt>
                <c:pt idx="2">
                  <c:v>0.3619</c:v>
                </c:pt>
                <c:pt idx="3">
                  <c:v>1.0800000000000001E-2</c:v>
                </c:pt>
                <c:pt idx="4">
                  <c:v>1.4861</c:v>
                </c:pt>
                <c:pt idx="6">
                  <c:v>0.40189999999999998</c:v>
                </c:pt>
                <c:pt idx="7">
                  <c:v>2.0975000000000001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45-4BD8-B4E9-9E6A6636E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574096"/>
        <c:axId val="505577376"/>
      </c:lineChart>
      <c:catAx>
        <c:axId val="50557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5577376"/>
        <c:crosses val="autoZero"/>
        <c:auto val="1"/>
        <c:lblAlgn val="ctr"/>
        <c:lblOffset val="100"/>
        <c:noMultiLvlLbl val="0"/>
      </c:catAx>
      <c:valAx>
        <c:axId val="5055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557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089316797214971"/>
          <c:y val="0.82017387849896106"/>
          <c:w val="0.63979184798375399"/>
          <c:h val="0.15654045960151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RELATIVE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Sheet1!$AM$16</c:f>
              <c:strCache>
                <c:ptCount val="1"/>
                <c:pt idx="0">
                  <c:v>MATLAB R2017B - WINDOWS 10 HOME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Sheet1!$AN$15:$AU$15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Sheet1!$AN$16:$AU$16</c:f>
              <c:numCache>
                <c:formatCode>0.00000000000</c:formatCode>
                <c:ptCount val="8"/>
                <c:pt idx="0">
                  <c:v>1.2130000000000002E-8</c:v>
                </c:pt>
                <c:pt idx="1">
                  <c:v>4.8122999999999996E-13</c:v>
                </c:pt>
                <c:pt idx="2">
                  <c:v>1.2527000000000001E-13</c:v>
                </c:pt>
                <c:pt idx="3">
                  <c:v>2.3809999999999996E-16</c:v>
                </c:pt>
                <c:pt idx="4">
                  <c:v>7.7926000000000006E-8</c:v>
                </c:pt>
                <c:pt idx="5">
                  <c:v>7.6393000000000011E-9</c:v>
                </c:pt>
                <c:pt idx="6">
                  <c:v>1.0572E-12</c:v>
                </c:pt>
                <c:pt idx="7">
                  <c:v>3.2310999999999998E-12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43-4049-932C-54110B630082}"/>
            </c:ext>
          </c:extLst>
        </c:ser>
        <c:ser>
          <c:idx val="1"/>
          <c:order val="1"/>
          <c:tx>
            <c:strRef>
              <c:f>Sheet1!$AM$17</c:f>
              <c:strCache>
                <c:ptCount val="1"/>
                <c:pt idx="0">
                  <c:v>OCTAVE 4.4.0 - WINDOWS 10 HOME</c:v>
                </c:pt>
              </c:strCache>
            </c:strRef>
          </c:tx>
          <c:spPr>
            <a:ln w="28575" cap="rnd">
              <a:solidFill>
                <a:srgbClr val="CE57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5732"/>
              </a:solidFill>
              <a:ln w="9525">
                <a:solidFill>
                  <a:srgbClr val="CE5732"/>
                </a:solidFill>
              </a:ln>
              <a:effectLst/>
            </c:spPr>
          </c:marker>
          <c:cat>
            <c:strRef>
              <c:f>Sheet1!$AN$15:$AU$15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Sheet1!$AN$17:$AU$17</c:f>
              <c:numCache>
                <c:formatCode>0.00000000000</c:formatCode>
                <c:ptCount val="8"/>
                <c:pt idx="0">
                  <c:v>1.15926E-8</c:v>
                </c:pt>
                <c:pt idx="1">
                  <c:v>1.5003999999999999E-12</c:v>
                </c:pt>
                <c:pt idx="2">
                  <c:v>4.4177600000000004E-14</c:v>
                </c:pt>
                <c:pt idx="3">
                  <c:v>2.0501200000000001E-16</c:v>
                </c:pt>
                <c:pt idx="4">
                  <c:v>1.47214E-4</c:v>
                </c:pt>
                <c:pt idx="5">
                  <c:v>0</c:v>
                </c:pt>
                <c:pt idx="6">
                  <c:v>8.2391400000000006E-13</c:v>
                </c:pt>
                <c:pt idx="7">
                  <c:v>4.9066099999999994E-12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43-4049-932C-54110B630082}"/>
            </c:ext>
          </c:extLst>
        </c:ser>
        <c:ser>
          <c:idx val="2"/>
          <c:order val="2"/>
          <c:tx>
            <c:strRef>
              <c:f>Sheet1!$AM$18</c:f>
              <c:strCache>
                <c:ptCount val="1"/>
                <c:pt idx="0">
                  <c:v>MATLAB R2017B - UBUNTU 16.04 LTS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Sheet1!$AN$15:$AU$15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Sheet1!$AN$18:$AU$18</c:f>
              <c:numCache>
                <c:formatCode>0.00000000000</c:formatCode>
                <c:ptCount val="8"/>
                <c:pt idx="0">
                  <c:v>1.2130000000000002E-8</c:v>
                </c:pt>
                <c:pt idx="1">
                  <c:v>4.8122999999999996E-13</c:v>
                </c:pt>
                <c:pt idx="2">
                  <c:v>1.2527000000000001E-13</c:v>
                </c:pt>
                <c:pt idx="3">
                  <c:v>2.3809999999999996E-16</c:v>
                </c:pt>
                <c:pt idx="4">
                  <c:v>7.7926000000000006E-8</c:v>
                </c:pt>
                <c:pt idx="5">
                  <c:v>7.6393000000000011E-9</c:v>
                </c:pt>
                <c:pt idx="6">
                  <c:v>1.0572E-12</c:v>
                </c:pt>
                <c:pt idx="7">
                  <c:v>3.2310999999999998E-12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43-4049-932C-54110B630082}"/>
            </c:ext>
          </c:extLst>
        </c:ser>
        <c:ser>
          <c:idx val="3"/>
          <c:order val="3"/>
          <c:tx>
            <c:strRef>
              <c:f>Sheet1!$AM$19</c:f>
              <c:strCache>
                <c:ptCount val="1"/>
                <c:pt idx="0">
                  <c:v>OCTAVE 4.4.0 - UBUNTU 16.04 LTS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Sheet1!$AN$15:$AU$15</c:f>
              <c:strCache>
                <c:ptCount val="8"/>
                <c:pt idx="0">
                  <c:v>ex19</c:v>
                </c:pt>
                <c:pt idx="1">
                  <c:v>water_tank</c:v>
                </c:pt>
                <c:pt idx="2">
                  <c:v>cfd1</c:v>
                </c:pt>
                <c:pt idx="3">
                  <c:v>shallow_water1</c:v>
                </c:pt>
                <c:pt idx="4">
                  <c:v>torso1</c:v>
                </c:pt>
                <c:pt idx="5">
                  <c:v>PR02R</c:v>
                </c:pt>
                <c:pt idx="6">
                  <c:v>parabolic_fem</c:v>
                </c:pt>
                <c:pt idx="7">
                  <c:v>G3_circuit</c:v>
                </c:pt>
              </c:strCache>
            </c:strRef>
          </c:cat>
          <c:val>
            <c:numRef>
              <c:f>Sheet1!$AN$19:$AU$19</c:f>
              <c:numCache>
                <c:formatCode>0.00000000000</c:formatCode>
                <c:ptCount val="8"/>
                <c:pt idx="0">
                  <c:v>1.3406300000000001E-8</c:v>
                </c:pt>
                <c:pt idx="1">
                  <c:v>4.0866800000000002E-13</c:v>
                </c:pt>
                <c:pt idx="2">
                  <c:v>8.3329599999999993E-14</c:v>
                </c:pt>
                <c:pt idx="3">
                  <c:v>2.0155400000000001E-16</c:v>
                </c:pt>
                <c:pt idx="4">
                  <c:v>1.7854399999999999E-6</c:v>
                </c:pt>
                <c:pt idx="5">
                  <c:v>0</c:v>
                </c:pt>
                <c:pt idx="6">
                  <c:v>6.9777400000000005E-13</c:v>
                </c:pt>
                <c:pt idx="7">
                  <c:v>4.8942599999999998E-12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43-4049-932C-54110B630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961024"/>
        <c:axId val="494955448"/>
      </c:lineChart>
      <c:catAx>
        <c:axId val="49496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4955448"/>
        <c:crosses val="autoZero"/>
        <c:auto val="1"/>
        <c:lblAlgn val="ctr"/>
        <c:lblOffset val="100"/>
        <c:noMultiLvlLbl val="0"/>
      </c:catAx>
      <c:valAx>
        <c:axId val="494955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496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6A742-86DB-4482-AE9A-C4C859F90BC2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E282-C943-4A3B-92F3-E4E974DE43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2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All'avanzare della tecnologia i problemi da risolvere sono diventati e stanno diventando sempre più complicati, proprio per questo motivo è indispensabile una scelta accurata dello strumento da utilizzare. </a:t>
            </a:r>
          </a:p>
          <a:p>
            <a:endParaRPr lang="it-IT" dirty="0"/>
          </a:p>
          <a:p>
            <a:r>
              <a:rPr lang="it-IT" dirty="0"/>
              <a:t>Una scelta fondamentale è quella di affidarsi a SW open source o SW proprietari: la differenza principale tra queste due categorie è che per utilizzare un SW proprietario devi essere disposto a pagare per utilizzarlo, mentre quello open source no. Quindi la vera domanda è: vale la pena pagare per un servizio? Se si, quando? La risposta a questa domande è DIPENDE. </a:t>
            </a:r>
          </a:p>
          <a:p>
            <a:endParaRPr lang="it-IT" dirty="0"/>
          </a:p>
          <a:p>
            <a:r>
              <a:rPr lang="it-IT" dirty="0"/>
              <a:t>Lo scopo di questo progetto è quello appunto di confrontare le prestazioni di SW open source e quello proprietario in uno specifico ambito, ovvero la risoluzione di sistemi lineari per matrici sparse, col fine di capire se e quando vale la pena utilizzare un SW proprietario oppure no.</a:t>
            </a:r>
          </a:p>
          <a:p>
            <a:endParaRPr lang="it-IT" dirty="0"/>
          </a:p>
          <a:p>
            <a:r>
              <a:rPr lang="it-IT" dirty="0"/>
              <a:t>Faremo ora una breve introduzione teorica sugli argomenti che andremo a trattare.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9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LEGGERE SLIDE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55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LEGGERE SLIDE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33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LEGGERE SLIDE</a:t>
            </a:r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Octave</a:t>
            </a:r>
            <a:r>
              <a:rPr lang="it-IT" dirty="0"/>
              <a:t> non computa la matrice PR02R, ovvero non termina per problemi di memoria</a:t>
            </a:r>
          </a:p>
          <a:p>
            <a:r>
              <a:rPr lang="it-IT" dirty="0"/>
              <a:t>- </a:t>
            </a:r>
            <a:r>
              <a:rPr lang="it-IT" dirty="0" err="1"/>
              <a:t>Ubuntu</a:t>
            </a:r>
            <a:r>
              <a:rPr lang="it-IT" dirty="0"/>
              <a:t>, in confronto a Windows, è leggermente meglio in tutti e tre i parametri per entrambi i SW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133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LEGGERE SLIDE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90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LEGGERE SLIDE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6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LEGGERE SLIDE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877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Passando ora ai grafici comparativi delle dimensioni di qualità considerate sui SW e sistemi operativi in questione, si può notare che:</a:t>
            </a:r>
          </a:p>
          <a:p>
            <a:r>
              <a:rPr lang="it-IT" dirty="0"/>
              <a:t>Per quanto riguarda il tempo di esecuzione del risolutore si può notare come </a:t>
            </a:r>
            <a:r>
              <a:rPr lang="it-IT" dirty="0" err="1"/>
              <a:t>Matlab</a:t>
            </a:r>
            <a:r>
              <a:rPr lang="it-IT" dirty="0"/>
              <a:t> presenta un netto miglioramento rispetto al software di </a:t>
            </a:r>
            <a:r>
              <a:rPr lang="it-IT" dirty="0" err="1"/>
              <a:t>Octave</a:t>
            </a:r>
            <a:r>
              <a:rPr lang="it-IT" dirty="0"/>
              <a:t> in praticamente tutte le matrici considerate e, al contrario di </a:t>
            </a:r>
            <a:r>
              <a:rPr lang="it-IT" dirty="0" err="1"/>
              <a:t>Octave</a:t>
            </a:r>
            <a:r>
              <a:rPr lang="it-IT" dirty="0"/>
              <a:t>, permette di risolvere la matrice PR02R.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228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L'utilizzo della memoria non presenta differenze significative per quanto riguarda il software. Per quanto riguarda i sistemi operativi, generalmente </a:t>
            </a:r>
            <a:r>
              <a:rPr lang="it-IT" dirty="0" err="1"/>
              <a:t>Ubuntu</a:t>
            </a:r>
            <a:r>
              <a:rPr lang="it-IT" dirty="0"/>
              <a:t> gestisce la memoria in maniera leggermente migliore per matrici di grandi dimensioni, mentre Windows per matrici di dimensioni ridotte.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4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l'errore relativo, il risultato più significativo </a:t>
            </a:r>
            <a:r>
              <a:rPr lang="it-IT" dirty="0" err="1"/>
              <a:t>rigaurda</a:t>
            </a:r>
            <a:r>
              <a:rPr lang="it-IT" dirty="0"/>
              <a:t> l'errore di </a:t>
            </a:r>
            <a:r>
              <a:rPr lang="it-IT" dirty="0" err="1"/>
              <a:t>Matlab</a:t>
            </a:r>
            <a:r>
              <a:rPr lang="it-IT" dirty="0"/>
              <a:t>: non solo è più basso, ma risulta esattamente identico sia su </a:t>
            </a:r>
            <a:r>
              <a:rPr lang="it-IT" dirty="0" err="1"/>
              <a:t>Ubuntu</a:t>
            </a:r>
            <a:r>
              <a:rPr lang="it-IT" dirty="0"/>
              <a:t> che su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81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due software non sono solo stati analizzati da un punto di vista delle performance, ma siamo andati a considerare altri fattori che sicuramente devono essere presi in considerazione se si vuole prendere una scelta consapevole.</a:t>
            </a:r>
          </a:p>
          <a:p>
            <a:r>
              <a:rPr lang="it-IT" dirty="0"/>
              <a:t>Come possiamo vedere dalla tabella abbiamo consultato la documentazione ufficiale dei due software e cercato online tutorial ed esempi ed è risultato che, nonostante entrambi siano abbastanza ben documentati, la strutture della documentazione di </a:t>
            </a:r>
            <a:r>
              <a:rPr lang="it-IT" dirty="0" err="1"/>
              <a:t>octave</a:t>
            </a:r>
            <a:r>
              <a:rPr lang="it-IT" dirty="0"/>
              <a:t> è molto meno intuitiva di quella di </a:t>
            </a:r>
            <a:r>
              <a:rPr lang="it-IT" dirty="0" err="1"/>
              <a:t>Matlab</a:t>
            </a:r>
            <a:r>
              <a:rPr lang="it-IT" dirty="0"/>
              <a:t>, e tutorial ed esempi (seppur presenti) risultano a volte semplicistici e non troppo numerosi. 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54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LEGGERE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075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è riassunta la valutazione complessiva delle performance.</a:t>
            </a:r>
          </a:p>
          <a:p>
            <a:r>
              <a:rPr lang="it-IT" dirty="0"/>
              <a:t>La tabella permette di riportare la configurazione migliore relativa di un SW e la configurazione migliore assoluta rispetto ad un determinato parametro.</a:t>
            </a:r>
          </a:p>
          <a:p>
            <a:r>
              <a:rPr lang="it-IT" dirty="0"/>
              <a:t>Se infatti andiamo a considerare la colonna di </a:t>
            </a:r>
            <a:r>
              <a:rPr lang="it-IT" dirty="0" err="1"/>
              <a:t>Matlab</a:t>
            </a:r>
            <a:r>
              <a:rPr lang="it-IT" dirty="0"/>
              <a:t>, le celle colorate in verde rappresentano la scelta migliore del sistema operativo per quanto riguarda </a:t>
            </a:r>
            <a:r>
              <a:rPr lang="it-IT" dirty="0" err="1"/>
              <a:t>Matlab</a:t>
            </a:r>
            <a:r>
              <a:rPr lang="it-IT" dirty="0"/>
              <a:t>, mentre i numeri rappresentano la posizione nella classifica assoluta di tutte le configurazioni testate.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88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LEGGERE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772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Abbiamo </a:t>
            </a:r>
            <a:r>
              <a:rPr lang="it-IT" dirty="0"/>
              <a:t>sintetizzato gli step logici per una scelta consapevole in questo diagramma + LEGGI DIAGRAMMA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66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LEGGERE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74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LEGGERE SLIDE</a:t>
            </a:r>
          </a:p>
          <a:p>
            <a:endParaRPr lang="it-IT" dirty="0"/>
          </a:p>
          <a:p>
            <a:r>
              <a:rPr lang="it-IT" dirty="0"/>
              <a:t>NOTA: I </a:t>
            </a:r>
            <a:r>
              <a:rPr lang="it-IT" dirty="0" err="1"/>
              <a:t>sofware</a:t>
            </a:r>
            <a:r>
              <a:rPr lang="it-IT" dirty="0"/>
              <a:t> che sono stati analizzati durante questo progetto utilizzano tecniche di memorizzazione per matrici sparse ottimizzate, salvando un array con all’interno l’indice e il valore per tutti gli elementi con valore diverso da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74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particolare, abbiamo scelto di utilizzare delle matrici sparse ottenute da </a:t>
            </a:r>
            <a:r>
              <a:rPr lang="it-IT" dirty="0" err="1"/>
              <a:t>SuiteSparseMatrixCollection</a:t>
            </a:r>
            <a:r>
              <a:rPr lang="it-IT" dirty="0"/>
              <a:t>, che è un sito che a mette disposizione matrici sparse derivanti da problemi reali in svariati ambiti.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14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Dopo aver scelto le matrici da analizzare, siamo passati ad un prima fase di analisi di </a:t>
            </a:r>
            <a:r>
              <a:rPr lang="it-IT" dirty="0" err="1"/>
              <a:t>Matlab</a:t>
            </a:r>
            <a:r>
              <a:rPr lang="it-IT" dirty="0"/>
              <a:t> stesso, con lo scopo di capire i fattori principali alla scelta di un software sostitutivo.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 software che andremo a confrontare saranno </a:t>
            </a:r>
            <a:r>
              <a:rPr lang="it-IT" dirty="0" err="1"/>
              <a:t>Matlab</a:t>
            </a:r>
            <a:r>
              <a:rPr lang="it-IT" dirty="0"/>
              <a:t> e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  <a:p>
            <a:r>
              <a:rPr lang="it-IT" dirty="0"/>
              <a:t>Ora passerò ad illustrarvi il procedimento che abbiamo seguito per la scelta del possibile sostituto a </a:t>
            </a:r>
            <a:r>
              <a:rPr lang="it-IT" dirty="0" err="1"/>
              <a:t>Matlab</a:t>
            </a:r>
            <a:r>
              <a:rPr lang="it-I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84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prima cosa abbiamo reputato indispensabile analizzare il </a:t>
            </a:r>
            <a:r>
              <a:rPr lang="it-IT" dirty="0" err="1"/>
              <a:t>funzionameno</a:t>
            </a:r>
            <a:r>
              <a:rPr lang="it-IT" dirty="0"/>
              <a:t> e la struttura di </a:t>
            </a:r>
            <a:r>
              <a:rPr lang="it-IT" dirty="0" err="1"/>
              <a:t>Matlab</a:t>
            </a:r>
            <a:r>
              <a:rPr lang="it-IT" dirty="0"/>
              <a:t> per poi essere in grado di compararlo con altri SW.</a:t>
            </a:r>
          </a:p>
          <a:p>
            <a:r>
              <a:rPr lang="it-IT" dirty="0" err="1"/>
              <a:t>Matlab</a:t>
            </a:r>
            <a:r>
              <a:rPr lang="it-IT" dirty="0"/>
              <a:t> è un ambiente di sviluppo per lavori in ambito scientifico. Nel nostro caso specifico, </a:t>
            </a:r>
            <a:r>
              <a:rPr lang="it-IT" dirty="0" err="1"/>
              <a:t>Matlab</a:t>
            </a:r>
            <a:r>
              <a:rPr lang="it-IT" dirty="0"/>
              <a:t> </a:t>
            </a:r>
            <a:r>
              <a:rPr lang="it-IT" dirty="0" err="1"/>
              <a:t>impementa</a:t>
            </a:r>
            <a:r>
              <a:rPr lang="it-IT" dirty="0"/>
              <a:t> per la risoluzione di sistemi lineare per matrici sparse la funzione "</a:t>
            </a:r>
            <a:r>
              <a:rPr lang="it-IT" dirty="0" err="1"/>
              <a:t>mldivide</a:t>
            </a:r>
            <a:r>
              <a:rPr lang="it-IT" dirty="0"/>
              <a:t>", che sceglie il miglior risolutore in base alla matrice in input, in particolare:</a:t>
            </a:r>
          </a:p>
          <a:p>
            <a:r>
              <a:rPr lang="it-IT" dirty="0"/>
              <a:t>- LU per matrici NON definite positive</a:t>
            </a:r>
          </a:p>
          <a:p>
            <a:r>
              <a:rPr lang="it-IT" dirty="0"/>
              <a:t>- </a:t>
            </a:r>
            <a:r>
              <a:rPr lang="it-IT" dirty="0" err="1"/>
              <a:t>Cholesky</a:t>
            </a:r>
            <a:r>
              <a:rPr lang="it-IT" dirty="0"/>
              <a:t> per matrici definite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46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volta analizzato il SW </a:t>
            </a:r>
            <a:r>
              <a:rPr lang="it-IT" dirty="0" err="1"/>
              <a:t>Matlab</a:t>
            </a:r>
            <a:r>
              <a:rPr lang="it-IT" dirty="0"/>
              <a:t>, abbiamo dedotto che la soluzione migliore era trovare una soluzione </a:t>
            </a:r>
            <a:r>
              <a:rPr lang="it-IT" dirty="0" err="1"/>
              <a:t>Matlab</a:t>
            </a:r>
            <a:r>
              <a:rPr lang="it-IT" dirty="0"/>
              <a:t>-Like, ovvero un ambiente integrato che avesse due abilità in particolare:</a:t>
            </a:r>
          </a:p>
          <a:p>
            <a:r>
              <a:rPr lang="it-IT" dirty="0"/>
              <a:t>- Abilità nel </a:t>
            </a:r>
            <a:r>
              <a:rPr lang="it-IT" dirty="0" err="1"/>
              <a:t>riconsocere</a:t>
            </a:r>
            <a:r>
              <a:rPr lang="it-IT" dirty="0"/>
              <a:t> le proprietà di una matrice in modo da applicare strategie risolutive diverse.</a:t>
            </a:r>
          </a:p>
          <a:p>
            <a:r>
              <a:rPr lang="it-IT" dirty="0"/>
              <a:t>- Abilità nell'utilizzare almeno le stesse strategie risolutive utilizzate da </a:t>
            </a:r>
            <a:r>
              <a:rPr lang="it-IT" dirty="0" err="1"/>
              <a:t>Matlab</a:t>
            </a:r>
            <a:r>
              <a:rPr lang="it-IT" dirty="0"/>
              <a:t>.</a:t>
            </a:r>
          </a:p>
          <a:p>
            <a:r>
              <a:rPr lang="it-IT" dirty="0"/>
              <a:t>Alcuni dei software che erano stati inizialmente considerati sono stati scartati proprio per questo motivo, come ad esempio la libreria </a:t>
            </a:r>
            <a:r>
              <a:rPr lang="it-IT" dirty="0" err="1"/>
              <a:t>Scipy</a:t>
            </a:r>
            <a:r>
              <a:rPr lang="it-IT" dirty="0"/>
              <a:t> di </a:t>
            </a:r>
            <a:r>
              <a:rPr lang="it-IT" dirty="0" err="1"/>
              <a:t>Python</a:t>
            </a:r>
            <a:r>
              <a:rPr lang="it-IT" dirty="0"/>
              <a:t> e R. (Utilizzano solo fattorizzazione LU)</a:t>
            </a:r>
          </a:p>
          <a:p>
            <a:r>
              <a:rPr lang="it-IT" dirty="0"/>
              <a:t>Tra le restanti possibili alternative open source, la migliore da analizzare si è rilevata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9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LEGGERE SLIDE</a:t>
            </a:r>
          </a:p>
          <a:p>
            <a:endParaRPr lang="it-IT" dirty="0"/>
          </a:p>
          <a:p>
            <a:r>
              <a:rPr lang="it-IT" dirty="0"/>
              <a:t>Notare che "</a:t>
            </a:r>
            <a:r>
              <a:rPr lang="it-IT" dirty="0" err="1"/>
              <a:t>mldivide</a:t>
            </a:r>
            <a:r>
              <a:rPr lang="it-IT" dirty="0"/>
              <a:t>" di </a:t>
            </a:r>
            <a:r>
              <a:rPr lang="it-IT" dirty="0" err="1"/>
              <a:t>Octave</a:t>
            </a:r>
            <a:r>
              <a:rPr lang="it-IT" dirty="0"/>
              <a:t> utilizza si le stesse librerie e risolutori della funzione "</a:t>
            </a:r>
            <a:r>
              <a:rPr lang="it-IT" dirty="0" err="1"/>
              <a:t>mldivide</a:t>
            </a:r>
            <a:r>
              <a:rPr lang="it-IT" dirty="0"/>
              <a:t>" di </a:t>
            </a:r>
            <a:r>
              <a:rPr lang="it-IT" dirty="0" err="1"/>
              <a:t>Matlab</a:t>
            </a:r>
            <a:r>
              <a:rPr lang="it-IT" dirty="0"/>
              <a:t>, </a:t>
            </a:r>
            <a:r>
              <a:rPr lang="it-IT" dirty="0" err="1"/>
              <a:t>PERò</a:t>
            </a:r>
            <a:r>
              <a:rPr lang="it-IT" dirty="0"/>
              <a:t> SOLO per i casi da noi testati.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E282-C943-4A3B-92F3-E4E974DE43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38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7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2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29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63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88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64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42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22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971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311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6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3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807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79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2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2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2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33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68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00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6ABAA56-0123-486D-B997-623BC4582770}" type="datetimeFigureOut">
              <a:rPr lang="it-IT" smtClean="0"/>
              <a:t>07/06/2018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E18F49-B3F6-4FBE-9DED-C755E02AE02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78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octave/doc/v4.4.0/" TargetMode="External"/><Relationship Id="rId2" Type="http://schemas.openxmlformats.org/officeDocument/2006/relationships/hyperlink" Target="https://it.mathworks.com/help/matlab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%5b5%5d%20https:/it.mathworks.com/help/matlab/ref/mldivid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ctave.org/doc/v4.0.0/Sparse-Linear-Algebra.html" TargetMode="External"/><Relationship Id="rId2" Type="http://schemas.openxmlformats.org/officeDocument/2006/relationships/hyperlink" Target="https://github.com/NexMirror/Octav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0BD2F-1449-48B7-9933-8F6831B5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40532"/>
            <a:ext cx="10993549" cy="1475013"/>
          </a:xfrm>
        </p:spPr>
        <p:txBody>
          <a:bodyPr/>
          <a:lstStyle/>
          <a:p>
            <a:r>
              <a:rPr lang="it-IT" dirty="0"/>
              <a:t>Algebra lineare numerica - metodi diretti per matrici sparse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64ECBB-31E3-402F-A549-DCEB9C79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21563"/>
            <a:ext cx="10993546" cy="590321"/>
          </a:xfrm>
        </p:spPr>
        <p:txBody>
          <a:bodyPr>
            <a:normAutofit/>
          </a:bodyPr>
          <a:lstStyle/>
          <a:p>
            <a:r>
              <a:rPr lang="it-IT" sz="1800" dirty="0"/>
              <a:t>Metodi del Calcolo Scientifico - Progetto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451413-5C66-4920-A616-C6F23067A186}"/>
              </a:ext>
            </a:extLst>
          </p:cNvPr>
          <p:cNvSpPr txBox="1"/>
          <p:nvPr/>
        </p:nvSpPr>
        <p:spPr>
          <a:xfrm>
            <a:off x="7076661" y="4682747"/>
            <a:ext cx="4498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</a:rPr>
              <a:t>	Mattia Pennati	793375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Francesco Prete     793389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Andrea </a:t>
            </a:r>
            <a:r>
              <a:rPr lang="it-IT" sz="2000" dirty="0" err="1">
                <a:solidFill>
                  <a:schemeClr val="bg1"/>
                </a:solidFill>
              </a:rPr>
              <a:t>Spreafico</a:t>
            </a:r>
            <a:r>
              <a:rPr lang="it-IT" sz="2000" dirty="0">
                <a:solidFill>
                  <a:schemeClr val="bg1"/>
                </a:solidFill>
              </a:rPr>
              <a:t>	    793317</a:t>
            </a:r>
          </a:p>
          <a:p>
            <a:pPr algn="r"/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octave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GNU Octave è un ambiente di sviluppo open source con un linguaggio di </a:t>
            </a:r>
            <a:r>
              <a:rPr lang="it-IT" sz="2000" dirty="0" err="1"/>
              <a:t>scripting</a:t>
            </a:r>
            <a:r>
              <a:rPr lang="it-IT" sz="2000" dirty="0"/>
              <a:t> simile a quello di Matlab, nato come strumento di calcolo per l’ingegneria chimica nel 1988</a:t>
            </a:r>
          </a:p>
          <a:p>
            <a:endParaRPr lang="it-IT" sz="2000" dirty="0"/>
          </a:p>
          <a:p>
            <a:r>
              <a:rPr lang="it-IT" sz="2000" dirty="0"/>
              <a:t>Octave è stato sviluppato da </a:t>
            </a:r>
            <a:r>
              <a:rPr lang="en-US" sz="2000" dirty="0"/>
              <a:t>John Eaton (</a:t>
            </a:r>
            <a:r>
              <a:rPr lang="en-US" sz="2000" dirty="0" err="1"/>
              <a:t>che</a:t>
            </a:r>
            <a:r>
              <a:rPr lang="en-US" sz="2000" dirty="0"/>
              <a:t> è </a:t>
            </a:r>
            <a:r>
              <a:rPr lang="it-IT" sz="2000" dirty="0"/>
              <a:t>anche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primo </a:t>
            </a:r>
            <a:r>
              <a:rPr lang="en-US" sz="2000" dirty="0" err="1"/>
              <a:t>manutentore</a:t>
            </a:r>
            <a:r>
              <a:rPr lang="en-US" sz="2000" dirty="0"/>
              <a:t> e </a:t>
            </a:r>
            <a:r>
              <a:rPr lang="en-US" sz="2000" dirty="0" err="1"/>
              <a:t>colui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ne ha </a:t>
            </a:r>
            <a:r>
              <a:rPr lang="en-US" sz="2000" dirty="0" err="1"/>
              <a:t>scritto</a:t>
            </a:r>
            <a:r>
              <a:rPr lang="en-US" sz="2000" dirty="0"/>
              <a:t> la </a:t>
            </a:r>
            <a:r>
              <a:rPr lang="en-US" sz="2000" dirty="0" err="1"/>
              <a:t>documentazione</a:t>
            </a:r>
            <a:r>
              <a:rPr lang="en-US" sz="2000" dirty="0"/>
              <a:t>) e James Rawlings.  Ad </a:t>
            </a:r>
            <a:r>
              <a:rPr lang="en-US" sz="2000" dirty="0" err="1"/>
              <a:t>oggi</a:t>
            </a:r>
            <a:r>
              <a:rPr lang="en-US" sz="2000" dirty="0"/>
              <a:t> è</a:t>
            </a:r>
            <a:r>
              <a:rPr lang="it-IT" sz="2000" dirty="0"/>
              <a:t> disponibile per </a:t>
            </a:r>
            <a:r>
              <a:rPr lang="pt-BR" sz="2000" dirty="0"/>
              <a:t>Windows, Mac OS, GNU/Linux e Unix ed è possibile contribuire al progetto attraverso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repository </a:t>
            </a:r>
            <a:r>
              <a:rPr lang="en-US" sz="2000" dirty="0" err="1"/>
              <a:t>pubblica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GitHub</a:t>
            </a:r>
            <a:r>
              <a:rPr lang="it-IT" sz="2000" baseline="30000" dirty="0">
                <a:solidFill>
                  <a:srgbClr val="FF0000"/>
                </a:solidFill>
              </a:rPr>
              <a:t> [8]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it-IT" sz="2000" dirty="0"/>
              <a:t>Anche Octave implementa per la risoluzione di sistemi lineari </a:t>
            </a:r>
            <a:r>
              <a:rPr lang="it-IT" sz="2000" i="1" dirty="0"/>
              <a:t>«</a:t>
            </a:r>
            <a:r>
              <a:rPr lang="it-IT" sz="2000" i="1" dirty="0" err="1"/>
              <a:t>mldivide</a:t>
            </a:r>
            <a:r>
              <a:rPr lang="it-IT" sz="2000" i="1" dirty="0"/>
              <a:t>»</a:t>
            </a:r>
            <a:r>
              <a:rPr lang="it-IT" sz="2000" baseline="30000" dirty="0">
                <a:solidFill>
                  <a:srgbClr val="FF0000"/>
                </a:solidFill>
              </a:rPr>
              <a:t> [9]</a:t>
            </a:r>
            <a:r>
              <a:rPr lang="it-IT" sz="2000" dirty="0"/>
              <a:t> che utilizza le stesse librerie (e risolutori) dell’omonima funzione </a:t>
            </a:r>
            <a:r>
              <a:rPr lang="it-IT" sz="2000" dirty="0" err="1"/>
              <a:t>Matlab</a:t>
            </a:r>
            <a:endParaRPr lang="it-IT" sz="20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303B1706-C481-49A6-82C4-91E1AE6A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343" y="702156"/>
            <a:ext cx="1041011" cy="10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Criteri di valutazione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E51CA7B-6C8A-43BA-A75B-39845C45C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114287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I due software appena descritti sono stati testati in due diversi sistemi operativi (Ubuntu16.04 LTS e Windows 10 Home) sullo stesso PC (8 GB di </a:t>
                </a:r>
                <a:r>
                  <a:rPr lang="it-IT" sz="2000" dirty="0" err="1"/>
                  <a:t>Ram</a:t>
                </a:r>
                <a:r>
                  <a:rPr lang="it-IT" sz="2000" dirty="0"/>
                  <a:t>, Intel Core i5 1.2 GHz)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Per ogni matrice usata come test sono riportati:</a:t>
                </a:r>
              </a:p>
              <a:p>
                <a:pPr lvl="1"/>
                <a:r>
                  <a:rPr lang="it-IT" sz="1800" dirty="0"/>
                  <a:t>Tempo di esecuzione della risoluzione del sistema lineare associato alla matrice (calcolati, in entrambi i casi con le apposite funzioni di </a:t>
                </a:r>
                <a:r>
                  <a:rPr lang="it-IT" sz="1800" dirty="0" err="1"/>
                  <a:t>profiling</a:t>
                </a:r>
                <a:r>
                  <a:rPr lang="it-IT" sz="1800" dirty="0"/>
                  <a:t> dei software)</a:t>
                </a:r>
              </a:p>
              <a:p>
                <a:pPr lvl="1"/>
                <a:r>
                  <a:rPr lang="it-IT" sz="1800" dirty="0"/>
                  <a:t>Spazio occupato in RAM durante l’esecuzione dell’operazione (ovvero l’aumento dell’utilizzo della RAM durante l’esecuzione considerando la differenza tra il picco massimo e la RAM </a:t>
                </a:r>
                <a:r>
                  <a:rPr lang="it-IT" sz="1800" dirty="0" err="1"/>
                  <a:t>pre</a:t>
                </a:r>
                <a:r>
                  <a:rPr lang="it-IT" sz="1800" dirty="0"/>
                  <a:t>-operazione)</a:t>
                </a:r>
              </a:p>
              <a:p>
                <a:pPr lvl="1"/>
                <a:r>
                  <a:rPr lang="it-IT" sz="1800" dirty="0"/>
                  <a:t>Errore relativo della soluzione ottenuta (calcolato 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</m:d>
                        <m:r>
                          <a:rPr lang="it-IT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</m:d>
                        <m:r>
                          <a:rPr lang="it-IT" sz="20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  <a:r>
                  <a:rPr lang="it-IT" sz="1800" dirty="0"/>
                  <a:t>)</a:t>
                </a:r>
                <a:endParaRPr lang="it-IT" sz="2200" i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E51CA7B-6C8A-43BA-A75B-39845C45C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114287"/>
              </a:xfr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1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Presentazione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Questi dati saranno riportati in 4 grafici in cui ognuno mostra i tre parametri (tempo di esecuzione, utilizzo di memoria ed errore relativo) per ogni configurazione software-sistema operativo</a:t>
            </a:r>
          </a:p>
          <a:p>
            <a:endParaRPr lang="it-IT" sz="2000" dirty="0"/>
          </a:p>
          <a:p>
            <a:r>
              <a:rPr lang="it-IT" sz="2000" dirty="0"/>
              <a:t>Inoltre verranno riportati alcuni grafici comparativi che andranno ad analizzare ogni singolo parametro sulle diverse configurazioni</a:t>
            </a:r>
          </a:p>
        </p:txBody>
      </p:sp>
    </p:spTree>
    <p:extLst>
      <p:ext uri="{BB962C8B-B14F-4D97-AF65-F5344CB8AC3E}">
        <p14:creationId xmlns:p14="http://schemas.microsoft.com/office/powerpoint/2010/main" val="264101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Risultati MATLAB - UBUNTU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3D8321A-A325-47A7-9B84-DEF17C5F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>
              <a:highlight>
                <a:srgbClr val="FFFF00"/>
              </a:highlight>
            </a:endParaRPr>
          </a:p>
          <a:p>
            <a:endParaRPr lang="it-IT" sz="2000" dirty="0">
              <a:highlight>
                <a:srgbClr val="FFFF00"/>
              </a:highlight>
            </a:endParaRPr>
          </a:p>
          <a:p>
            <a:endParaRPr lang="it-IT" sz="1800" dirty="0">
              <a:highlight>
                <a:srgbClr val="FFFF00"/>
              </a:highligh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388540-6C18-4624-89D4-0FDA24964B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99" y="2630496"/>
            <a:ext cx="3240000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6F742-174E-4063-A276-461280136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" y="2173756"/>
            <a:ext cx="762710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RISULTATI MATLAB - WINDOWS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45BF95E-A60B-4DDA-A39A-A3615263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>
              <a:highlight>
                <a:srgbClr val="FFFF00"/>
              </a:highlight>
            </a:endParaRPr>
          </a:p>
          <a:p>
            <a:endParaRPr lang="it-IT" sz="2000" dirty="0">
              <a:highlight>
                <a:srgbClr val="FFFF00"/>
              </a:highlight>
            </a:endParaRPr>
          </a:p>
          <a:p>
            <a:endParaRPr lang="it-IT" sz="1800" dirty="0">
              <a:highlight>
                <a:srgbClr val="FFFF00"/>
              </a:highlight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7DD240E-6168-4009-A4BB-FEEFFCB11A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99" y="2630496"/>
            <a:ext cx="3240000" cy="32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5BDF8-6C4D-46E3-A3C9-5F4ACC7B3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" y="2173756"/>
            <a:ext cx="762746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Risultati OCTAVE - UBUNTU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1163FEC-850F-425C-8DED-379ED598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>
              <a:highlight>
                <a:srgbClr val="FFFF00"/>
              </a:highlight>
            </a:endParaRPr>
          </a:p>
          <a:p>
            <a:endParaRPr lang="it-IT" sz="2000" dirty="0">
              <a:highlight>
                <a:srgbClr val="FFFF00"/>
              </a:highlight>
            </a:endParaRPr>
          </a:p>
          <a:p>
            <a:endParaRPr lang="it-IT" sz="1800" dirty="0">
              <a:highlight>
                <a:srgbClr val="FFFF00"/>
              </a:highlight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15D663-C145-4AB1-8371-1E7A3AAAFF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99" y="2630496"/>
            <a:ext cx="3240000" cy="32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C00BB-8910-490E-8FBD-F919644B5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9" y="2173756"/>
            <a:ext cx="757343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0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Risultati OCTAVE - WINDOWS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B4DE90-6FCD-49AD-88C1-7022164F23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99" y="2630496"/>
            <a:ext cx="324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D5B8C-55DD-4547-827A-254E80F26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4" y="2173756"/>
            <a:ext cx="757343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just"/>
            <a:r>
              <a:rPr lang="it-IT" sz="4000" dirty="0"/>
              <a:t>  Grafico comparativo – </a:t>
            </a:r>
            <a:r>
              <a:rPr lang="it-IT" sz="4000" dirty="0" err="1"/>
              <a:t>Execution</a:t>
            </a:r>
            <a:r>
              <a:rPr lang="it-IT" sz="4000" dirty="0"/>
              <a:t>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782448-BEFC-44E6-A890-3F59EE93A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14574"/>
              </p:ext>
            </p:extLst>
          </p:nvPr>
        </p:nvGraphicFramePr>
        <p:xfrm>
          <a:off x="581193" y="1933577"/>
          <a:ext cx="11029613" cy="3270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F3EBF6-DF59-41ED-BA9A-12F96BF9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9419"/>
              </p:ext>
            </p:extLst>
          </p:nvPr>
        </p:nvGraphicFramePr>
        <p:xfrm>
          <a:off x="581193" y="5318760"/>
          <a:ext cx="11029610" cy="125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1922">
                  <a:extLst>
                    <a:ext uri="{9D8B030D-6E8A-4147-A177-3AD203B41FA5}">
                      <a16:colId xmlns:a16="http://schemas.microsoft.com/office/drawing/2014/main" val="3513686985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1936614562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2894181292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3702501916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2006054098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3295192501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2575688967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360835990"/>
                    </a:ext>
                  </a:extLst>
                </a:gridCol>
                <a:gridCol w="1012211">
                  <a:extLst>
                    <a:ext uri="{9D8B030D-6E8A-4147-A177-3AD203B41FA5}">
                      <a16:colId xmlns:a16="http://schemas.microsoft.com/office/drawing/2014/main" val="1976261918"/>
                    </a:ext>
                  </a:extLst>
                </a:gridCol>
              </a:tblGrid>
              <a:tr h="3752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Matrix </a:t>
                      </a:r>
                      <a:r>
                        <a:rPr lang="it-IT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ex19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water_tank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Cfd1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shallow_water1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torso1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PR02R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parabolic_fem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G3_circuit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3375"/>
                  </a:ext>
                </a:extLst>
              </a:tr>
              <a:tr h="220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MATLAB R2017B - WINDOWS 10 HOME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0,3679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51,9891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1,9481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0,3258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30,646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69,2541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2,6198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20,6289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46528115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OCTAVE 4.4.0 - WINDOWS 10 HOME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0,1033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54,985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2,3576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0,4863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27,5227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NC***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4,1672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26,4748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37096028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MATLAB R2017B - UBUNTU 16.04 LTS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0,1641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44,8851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1,7704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0,2726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16,0361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57,7414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2,713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21,5417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49965612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OCTAVE 4.4.0 - UBUNTU 16.04 LTS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0,0743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74,554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2,1882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0,2631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32,9366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NC***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2,89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23,3488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0276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8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just"/>
            <a:r>
              <a:rPr lang="it-IT" sz="4000" dirty="0"/>
              <a:t>  Grafico comparativo – </a:t>
            </a:r>
            <a:r>
              <a:rPr lang="it-IT" sz="4000" dirty="0" err="1"/>
              <a:t>memory</a:t>
            </a:r>
            <a:r>
              <a:rPr lang="it-IT" sz="4000" dirty="0"/>
              <a:t> </a:t>
            </a:r>
            <a:r>
              <a:rPr lang="it-IT" sz="4000" dirty="0" err="1"/>
              <a:t>usage</a:t>
            </a:r>
            <a:endParaRPr lang="it-IT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947BC7-3291-47B6-8F78-2AB5B6DCE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2392"/>
              </p:ext>
            </p:extLst>
          </p:nvPr>
        </p:nvGraphicFramePr>
        <p:xfrm>
          <a:off x="581192" y="5321621"/>
          <a:ext cx="11023200" cy="126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0400">
                  <a:extLst>
                    <a:ext uri="{9D8B030D-6E8A-4147-A177-3AD203B41FA5}">
                      <a16:colId xmlns:a16="http://schemas.microsoft.com/office/drawing/2014/main" val="790848411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964599420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1362196676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857004011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205537975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3484126097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1998324934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489675292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3144935931"/>
                    </a:ext>
                  </a:extLst>
                </a:gridCol>
              </a:tblGrid>
              <a:tr h="3738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</a:t>
                      </a:r>
                      <a:r>
                        <a:rPr lang="it-IT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it-IT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ex19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water_tank</a:t>
                      </a:r>
                      <a:endParaRPr lang="it-IT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cfd1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shallow_water1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torso1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PR02R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parabolic_fem</a:t>
                      </a:r>
                      <a:endParaRPr lang="it-IT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G3_circuit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88586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 R2017B - WINDOWS 10 HOME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0,2844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1,5958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5,0718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0,3634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2,291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68346540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OCTAVE 4.4.0 - WINDOWS 10 HOME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1,7222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0,2849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NC***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0,4582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2,2278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4604692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 R2017B - UBUNTU 16.04 LTS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0,3097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0,0104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1,771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2,7896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0,2849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2,21144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60897821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OCTAVE 4.4.0 - UBUNTU 16.04 LTS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0,0062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1,452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0,3619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1,4861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NC***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0,4019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2,0975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323913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88CE01-D4C2-4752-B84E-6094338781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96795"/>
              </p:ext>
            </p:extLst>
          </p:nvPr>
        </p:nvGraphicFramePr>
        <p:xfrm>
          <a:off x="581192" y="1882618"/>
          <a:ext cx="11030400" cy="32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817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just"/>
            <a:r>
              <a:rPr lang="it-IT" sz="4000" dirty="0"/>
              <a:t>  Grafico comparativo – relative </a:t>
            </a:r>
            <a:r>
              <a:rPr lang="it-IT" sz="4000" dirty="0" err="1"/>
              <a:t>error</a:t>
            </a:r>
            <a:endParaRPr lang="it-IT" sz="4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C712BC-E1A0-4BFD-B75C-BCC0CD32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46295"/>
              </p:ext>
            </p:extLst>
          </p:nvPr>
        </p:nvGraphicFramePr>
        <p:xfrm>
          <a:off x="581192" y="5321621"/>
          <a:ext cx="11023200" cy="126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0400">
                  <a:extLst>
                    <a:ext uri="{9D8B030D-6E8A-4147-A177-3AD203B41FA5}">
                      <a16:colId xmlns:a16="http://schemas.microsoft.com/office/drawing/2014/main" val="790848411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964599420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1362196676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857004011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205537975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3484126097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1998324934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489675292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3144935931"/>
                    </a:ext>
                  </a:extLst>
                </a:gridCol>
              </a:tblGrid>
              <a:tr h="3738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</a:t>
                      </a:r>
                      <a:r>
                        <a:rPr lang="it-IT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it-IT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ex19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water_tank</a:t>
                      </a:r>
                      <a:endParaRPr lang="it-IT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cfd1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shallow_water1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torso1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PR02R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parabolic_fem</a:t>
                      </a:r>
                      <a:endParaRPr lang="it-IT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G3_circuit</a:t>
                      </a:r>
                    </a:p>
                  </a:txBody>
                  <a:tcPr marL="3810" marR="3810" marT="381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88586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 R2017B - WINDOWS 10 HOME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1,213E-08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4,8123E-13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1,2527E-13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2,381E-16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7,7926E-08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7,6393E-09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1,0572E-12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3,2311E-12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68346540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OCTAVE 4.4.0 - WINDOWS 10 HOME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1,15926E-08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1,5004E-12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4,41776E-14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2,05012E-16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0,000147214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NC***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8,23914E-13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4,90661E-12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4604692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 R2017B - UBUNTU 16.04 LTS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1,213E-08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4,8123E-13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1,2527E-13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2,381E-16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7,7926E-08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7,6393E-09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1,0572E-12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3,2311E-12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60897821"/>
                  </a:ext>
                </a:extLst>
              </a:tr>
              <a:tr h="22153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OCTAVE 4.4.0 - UBUNTU 16.04 LTS</a:t>
                      </a:r>
                    </a:p>
                  </a:txBody>
                  <a:tcPr marL="3810" marR="3810" marT="381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1,34063E-08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4,08668E-13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8,33296E-14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2,01554E-16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1,78544E-06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NC***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6,97774E-13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4,89426E-12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323913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048D96-BEFB-4840-B218-767AF3801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355905"/>
              </p:ext>
            </p:extLst>
          </p:nvPr>
        </p:nvGraphicFramePr>
        <p:xfrm>
          <a:off x="581192" y="1890777"/>
          <a:ext cx="11030400" cy="32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05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678303"/>
          </a:xfrm>
        </p:spPr>
        <p:txBody>
          <a:bodyPr>
            <a:normAutofit/>
          </a:bodyPr>
          <a:lstStyle/>
          <a:p>
            <a:r>
              <a:rPr lang="it-IT" sz="2000" dirty="0"/>
              <a:t>A livello aziendale e di ricerca, una delle sfide principali nella risoluzione di problemi dal costo computazionale elevato è la scelta dello strumento ottimale</a:t>
            </a:r>
          </a:p>
          <a:p>
            <a:r>
              <a:rPr lang="it-IT" sz="2000" dirty="0"/>
              <a:t>Dal punto di vista informatico la domanda diventa: software </a:t>
            </a:r>
            <a:r>
              <a:rPr lang="it-IT" sz="2000" i="1" dirty="0"/>
              <a:t>«open source»</a:t>
            </a:r>
            <a:r>
              <a:rPr lang="it-IT" sz="2000" dirty="0"/>
              <a:t> o software </a:t>
            </a:r>
            <a:r>
              <a:rPr lang="it-IT" sz="2000" i="1" dirty="0"/>
              <a:t>«proprietario»</a:t>
            </a:r>
            <a:r>
              <a:rPr lang="it-IT" sz="2000" dirty="0"/>
              <a:t>?</a:t>
            </a:r>
          </a:p>
          <a:p>
            <a:pPr lvl="1"/>
            <a:r>
              <a:rPr lang="it-IT" sz="2000" dirty="0"/>
              <a:t>Esistono differenze rilevanti tra le due categorie?</a:t>
            </a:r>
          </a:p>
          <a:p>
            <a:pPr lvl="1"/>
            <a:r>
              <a:rPr lang="it-IT" sz="2000" dirty="0"/>
              <a:t>Vale la pena pagare per un servizio? Se sì, quando? </a:t>
            </a:r>
          </a:p>
          <a:p>
            <a:r>
              <a:rPr lang="it-IT" sz="2000" dirty="0"/>
              <a:t>Lo scopo principale di questo progetto è quello di confrontare le prestazioni di software open source e proprietario,  al fine di ottenere le informazioni necessarie per decidere consapevolmente quale sia la scelta migliore nella risoluzione di sistemi lineari per matrici sparse</a:t>
            </a:r>
          </a:p>
        </p:txBody>
      </p:sp>
    </p:spTree>
    <p:extLst>
      <p:ext uri="{BB962C8B-B14F-4D97-AF65-F5344CB8AC3E}">
        <p14:creationId xmlns:p14="http://schemas.microsoft.com/office/powerpoint/2010/main" val="57974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Analisi dei risultati – Osservazioni generali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1A9FA-2A84-4207-8412-C4E918951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37371"/>
              </p:ext>
            </p:extLst>
          </p:nvPr>
        </p:nvGraphicFramePr>
        <p:xfrm>
          <a:off x="581193" y="2087880"/>
          <a:ext cx="11029614" cy="431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538">
                  <a:extLst>
                    <a:ext uri="{9D8B030D-6E8A-4147-A177-3AD203B41FA5}">
                      <a16:colId xmlns:a16="http://schemas.microsoft.com/office/drawing/2014/main" val="361057450"/>
                    </a:ext>
                  </a:extLst>
                </a:gridCol>
                <a:gridCol w="3676538">
                  <a:extLst>
                    <a:ext uri="{9D8B030D-6E8A-4147-A177-3AD203B41FA5}">
                      <a16:colId xmlns:a16="http://schemas.microsoft.com/office/drawing/2014/main" val="959566346"/>
                    </a:ext>
                  </a:extLst>
                </a:gridCol>
                <a:gridCol w="3676538">
                  <a:extLst>
                    <a:ext uri="{9D8B030D-6E8A-4147-A177-3AD203B41FA5}">
                      <a16:colId xmlns:a16="http://schemas.microsoft.com/office/drawing/2014/main" val="76241804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 err="1"/>
                        <a:t>Matlab</a:t>
                      </a:r>
                      <a:endParaRPr lang="it-IT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 err="1"/>
                        <a:t>Octave</a:t>
                      </a:r>
                      <a:endParaRPr lang="it-IT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631374"/>
                  </a:ext>
                </a:extLst>
              </a:tr>
              <a:tr h="72155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Software gratuito?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325002"/>
                  </a:ext>
                </a:extLst>
              </a:tr>
              <a:tr h="75672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 documentazione è esaustiva?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90459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 documentazione è ben strutturata?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321714"/>
                  </a:ext>
                </a:extLst>
              </a:tr>
              <a:tr h="7600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Tutorial ed esempi online?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026408"/>
                  </a:ext>
                </a:extLst>
              </a:tr>
              <a:tr h="76392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Tutorial ed esempi online sufficienti?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97901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EB0F2C7-6388-4E7D-807F-D700605A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3" y="2664000"/>
            <a:ext cx="721353" cy="61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71DCA7-12F7-4369-9103-B03469E6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32" y="4203897"/>
            <a:ext cx="721353" cy="61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AAA631-B109-4041-B120-46A32136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29" y="5695795"/>
            <a:ext cx="721353" cy="61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5E6369-5C75-4564-89BE-62FF6B126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5735322" y="3374067"/>
            <a:ext cx="721353" cy="683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E9AAD0-2B28-4F7F-8020-A6F976061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5735321" y="4149582"/>
            <a:ext cx="721353" cy="6835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869CCA-F68A-4027-9493-F8241FB67E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5735320" y="4925097"/>
            <a:ext cx="721353" cy="683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DC108E-C6E2-43AF-AAE7-8EFB9494A1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5735320" y="5674844"/>
            <a:ext cx="721353" cy="6835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B555B7-3C30-4D47-BB94-06CC92BF21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9406831" y="2628208"/>
            <a:ext cx="721353" cy="6835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F52403-4ECE-4000-88E1-33C445F5D2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9406830" y="3372169"/>
            <a:ext cx="721353" cy="6835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4EEB4-9CCF-4478-9BBF-AF942E49E4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9406829" y="4925097"/>
            <a:ext cx="721353" cy="6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007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Analisi dei risultati – SW &amp; 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96FC3B-03CD-4D51-95B4-497930D59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41770"/>
              </p:ext>
            </p:extLst>
          </p:nvPr>
        </p:nvGraphicFramePr>
        <p:xfrm>
          <a:off x="696000" y="2058468"/>
          <a:ext cx="10800000" cy="42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7881054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673418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9291663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2130971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0595267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dirty="0" err="1"/>
                        <a:t>Matlab</a:t>
                      </a:r>
                      <a:endParaRPr lang="it-IT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it-IT" sz="20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dirty="0" err="1"/>
                        <a:t>Octave</a:t>
                      </a:r>
                      <a:endParaRPr lang="it-IT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6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Ubuntu</a:t>
                      </a:r>
                      <a:endParaRPr lang="it-IT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Ubuntu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573548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Il software permette di calcolare tutte le matrici senza problemi?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94589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D112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6C9A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Miglior tempo di esecuzione?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6C9A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solidFill>
                      <a:srgbClr val="D112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596629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D112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6C9A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Miglior utilizzo della memoria?</a:t>
                      </a:r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D112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6C9A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51552"/>
                  </a:ext>
                </a:extLst>
              </a:tr>
              <a:tr h="75600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6C9A2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Errore relativo?</a:t>
                      </a:r>
                      <a:endParaRPr lang="it-I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solidFill>
                      <a:srgbClr val="D112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solidFill>
                      <a:srgbClr val="6C9A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7688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22F013-702B-4FBB-8AAA-CF7B50EE8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1259218" y="3374960"/>
            <a:ext cx="721353" cy="683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F6C2B-9D5B-4141-9330-26688B4411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 b="4622"/>
          <a:stretch/>
        </p:blipFill>
        <p:spPr>
          <a:xfrm>
            <a:off x="3080398" y="3374960"/>
            <a:ext cx="721353" cy="683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77C07-247B-44A9-AC6B-FDB100AA6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943" y="3374960"/>
            <a:ext cx="721353" cy="61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8AF7B-D89B-48A1-AC69-BEEC84E3F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74" y="3410752"/>
            <a:ext cx="72135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5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Conclusioni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43AE294-0EB3-4484-B210-EB455A79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5580"/>
          </a:xfrm>
        </p:spPr>
        <p:txBody>
          <a:bodyPr>
            <a:noAutofit/>
          </a:bodyPr>
          <a:lstStyle/>
          <a:p>
            <a:r>
              <a:rPr lang="it-IT" sz="2000" dirty="0"/>
              <a:t>Tra le configurazioni analizzate, </a:t>
            </a:r>
            <a:r>
              <a:rPr lang="it-IT" sz="2000" dirty="0" err="1"/>
              <a:t>Matlab</a:t>
            </a:r>
            <a:r>
              <a:rPr lang="it-IT" sz="2000" dirty="0"/>
              <a:t> su </a:t>
            </a:r>
            <a:r>
              <a:rPr lang="it-IT" sz="2000" dirty="0" err="1"/>
              <a:t>Ubuntu</a:t>
            </a:r>
            <a:r>
              <a:rPr lang="it-IT" sz="2000" dirty="0"/>
              <a:t> risulta quella con le performance migliori. </a:t>
            </a:r>
            <a:br>
              <a:rPr lang="it-IT" sz="2000" dirty="0"/>
            </a:br>
            <a:r>
              <a:rPr lang="it-IT" sz="2000" dirty="0" err="1"/>
              <a:t>Matlab</a:t>
            </a:r>
            <a:r>
              <a:rPr lang="it-IT" sz="2000" dirty="0"/>
              <a:t>, inoltre, garantisce una miglior esperienza d’uso grazie ad un’ottima documentazione e la presenza di una grandissima quantità di guide e tutorial online. In conclusione, </a:t>
            </a:r>
            <a:r>
              <a:rPr lang="it-IT" sz="2000" dirty="0" err="1"/>
              <a:t>Matlab</a:t>
            </a:r>
            <a:r>
              <a:rPr lang="it-IT" sz="2000" dirty="0"/>
              <a:t> offre un servizio per il quale vale la pena pagare</a:t>
            </a:r>
          </a:p>
          <a:p>
            <a:endParaRPr lang="it-IT" sz="1100" dirty="0"/>
          </a:p>
          <a:p>
            <a:r>
              <a:rPr lang="it-IT" sz="2000" dirty="0"/>
              <a:t>Per quanto riguarda problemi con matrici di dimensioni ridotte, ovvero quelle che necessitano di una mole computazionale limitata, </a:t>
            </a:r>
            <a:r>
              <a:rPr lang="it-IT" sz="2000" dirty="0" err="1"/>
              <a:t>Octave</a:t>
            </a:r>
            <a:r>
              <a:rPr lang="it-IT" sz="2000" dirty="0"/>
              <a:t> rappresenta un’alternativa con performance che si discostano di poco da quelle di </a:t>
            </a:r>
            <a:r>
              <a:rPr lang="it-IT" sz="2000" dirty="0" err="1"/>
              <a:t>Matlab</a:t>
            </a:r>
            <a:r>
              <a:rPr lang="it-IT" sz="2000" dirty="0"/>
              <a:t> (riguardo tutti i parametri). Se, però, le dimensioni della matrice aumentano,  </a:t>
            </a:r>
            <a:r>
              <a:rPr lang="it-IT" sz="2000" dirty="0" err="1"/>
              <a:t>Octave</a:t>
            </a:r>
            <a:r>
              <a:rPr lang="it-IT" sz="2000" dirty="0"/>
              <a:t> non è in grado di terminare la computazione, rendendo </a:t>
            </a:r>
            <a:r>
              <a:rPr lang="it-IT" sz="2000" dirty="0" err="1"/>
              <a:t>Matlab</a:t>
            </a:r>
            <a:r>
              <a:rPr lang="it-IT" sz="2000" dirty="0"/>
              <a:t> l’unica soluzione</a:t>
            </a:r>
          </a:p>
          <a:p>
            <a:endParaRPr lang="it-IT" sz="1100" dirty="0"/>
          </a:p>
          <a:p>
            <a:r>
              <a:rPr lang="it-IT" sz="2000" dirty="0"/>
              <a:t>La scelta del software (e più in generale della configurazione) dipende quindi dal tipo di problema da affrontare e dalla disponibilità economica</a:t>
            </a:r>
          </a:p>
        </p:txBody>
      </p:sp>
    </p:spTree>
    <p:extLst>
      <p:ext uri="{BB962C8B-B14F-4D97-AF65-F5344CB8AC3E}">
        <p14:creationId xmlns:p14="http://schemas.microsoft.com/office/powerpoint/2010/main" val="11432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6DDB56-7D46-4D0D-9113-104517A07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3" y="619245"/>
            <a:ext cx="11240870" cy="60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Bibliografia </a:t>
            </a:r>
            <a:r>
              <a:rPr lang="it-IT" sz="4000"/>
              <a:t>- 1</a:t>
            </a:r>
            <a:endParaRPr lang="it-IT" sz="400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43AE294-0EB3-4484-B210-EB455A79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[1] Timothy A. Davis, </a:t>
            </a:r>
            <a:r>
              <a:rPr lang="en-US" sz="2000" dirty="0" err="1"/>
              <a:t>Yifan</a:t>
            </a:r>
            <a:r>
              <a:rPr lang="en-US" sz="2000" dirty="0"/>
              <a:t> Hu,  “The university of Florida sparse matrix collection”,  ACM Trans. Math. </a:t>
            </a:r>
            <a:r>
              <a:rPr lang="en-US" sz="2000" dirty="0" err="1"/>
              <a:t>Softw</a:t>
            </a:r>
            <a:r>
              <a:rPr lang="en-US" sz="2000" dirty="0"/>
              <a:t>. 38, 1, Article 1, 25 pages (2011)</a:t>
            </a:r>
          </a:p>
          <a:p>
            <a:r>
              <a:rPr lang="en-US" sz="2000" dirty="0"/>
              <a:t>[2] MATLAB and Statistics Toolbox Release 2017b The </a:t>
            </a:r>
            <a:r>
              <a:rPr lang="en-US" sz="2000" dirty="0" err="1"/>
              <a:t>MathWorks</a:t>
            </a:r>
            <a:r>
              <a:rPr lang="en-US" sz="2000" dirty="0"/>
              <a:t>, Inc., Natick, Massachusetts, United States, </a:t>
            </a:r>
            <a:r>
              <a:rPr lang="en-US" sz="2000" dirty="0">
                <a:hlinkClick r:id="rId2"/>
              </a:rPr>
              <a:t>https://it.mathworks.com/help/matlab/</a:t>
            </a:r>
            <a:endParaRPr lang="en-US" sz="2000" dirty="0"/>
          </a:p>
          <a:p>
            <a:r>
              <a:rPr lang="en-US" sz="2000" dirty="0"/>
              <a:t>[3] </a:t>
            </a:r>
            <a:r>
              <a:rPr lang="it-IT" sz="2000" dirty="0"/>
              <a:t>John W. </a:t>
            </a:r>
            <a:r>
              <a:rPr lang="it-IT" sz="2000" dirty="0" err="1"/>
              <a:t>Eaton</a:t>
            </a:r>
            <a:r>
              <a:rPr lang="it-IT" sz="2000" dirty="0"/>
              <a:t>, David </a:t>
            </a:r>
            <a:r>
              <a:rPr lang="it-IT" sz="2000" dirty="0" err="1"/>
              <a:t>Bateman</a:t>
            </a:r>
            <a:r>
              <a:rPr lang="it-IT" sz="2000" dirty="0"/>
              <a:t>, Søren </a:t>
            </a:r>
            <a:r>
              <a:rPr lang="it-IT" sz="2000" dirty="0" err="1"/>
              <a:t>Hauberg</a:t>
            </a:r>
            <a:r>
              <a:rPr lang="it-IT" sz="2000" dirty="0"/>
              <a:t>, </a:t>
            </a:r>
            <a:r>
              <a:rPr lang="it-IT" sz="2000" dirty="0" err="1"/>
              <a:t>Rik</a:t>
            </a:r>
            <a:r>
              <a:rPr lang="it-IT" sz="2000" dirty="0"/>
              <a:t> </a:t>
            </a:r>
            <a:r>
              <a:rPr lang="it-IT" sz="2000" dirty="0" err="1"/>
              <a:t>Wehbring</a:t>
            </a:r>
            <a:r>
              <a:rPr lang="it-IT" sz="2000" dirty="0"/>
              <a:t> (2017) GNU </a:t>
            </a:r>
            <a:r>
              <a:rPr lang="it-IT" sz="2000" dirty="0" err="1"/>
              <a:t>Octave</a:t>
            </a:r>
            <a:r>
              <a:rPr lang="it-IT" sz="2000" dirty="0"/>
              <a:t> </a:t>
            </a:r>
            <a:r>
              <a:rPr lang="it-IT" sz="2000" dirty="0" err="1"/>
              <a:t>version</a:t>
            </a:r>
            <a:r>
              <a:rPr lang="it-IT" sz="2000" dirty="0"/>
              <a:t> 4.4.0 </a:t>
            </a:r>
            <a:r>
              <a:rPr lang="it-IT" sz="2000" dirty="0" err="1"/>
              <a:t>manual</a:t>
            </a:r>
            <a:r>
              <a:rPr lang="it-IT" sz="2000" dirty="0"/>
              <a:t>: a high-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interactive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 for </a:t>
            </a:r>
            <a:r>
              <a:rPr lang="it-IT" sz="2000" dirty="0" err="1"/>
              <a:t>numerical</a:t>
            </a:r>
            <a:r>
              <a:rPr lang="it-IT" sz="2000" dirty="0"/>
              <a:t> </a:t>
            </a:r>
            <a:r>
              <a:rPr lang="it-IT" sz="2000" dirty="0" err="1"/>
              <a:t>computations</a:t>
            </a:r>
            <a:r>
              <a:rPr lang="it-IT" sz="2000" dirty="0"/>
              <a:t>, </a:t>
            </a:r>
            <a:r>
              <a:rPr lang="it-IT" sz="2000" dirty="0">
                <a:hlinkClick r:id="rId3"/>
              </a:rPr>
              <a:t>https://www.gnu.org/software/octave/doc/v4.4.0/</a:t>
            </a:r>
            <a:endParaRPr lang="it-IT" sz="2000" dirty="0"/>
          </a:p>
          <a:p>
            <a:r>
              <a:rPr lang="en-US" sz="2000" dirty="0"/>
              <a:t>[4] Davis, Timothy A. Direct methods for sparse linear systems. Vol. 2, pp. 141-143, Siam, 2006</a:t>
            </a:r>
          </a:p>
          <a:p>
            <a:r>
              <a:rPr lang="it-IT" sz="2000" dirty="0"/>
              <a:t>[5] </a:t>
            </a:r>
            <a:r>
              <a:rPr lang="it-IT" sz="2000" dirty="0">
                <a:hlinkClick r:id="rId4"/>
              </a:rPr>
              <a:t>https</a:t>
            </a:r>
            <a:r>
              <a:rPr lang="it-IT" sz="2000" dirty="0"/>
              <a:t>://it.mathworks.com/help/matlab/ref/mldivide.html, 29/05/2018</a:t>
            </a:r>
          </a:p>
        </p:txBody>
      </p:sp>
    </p:spTree>
    <p:extLst>
      <p:ext uri="{BB962C8B-B14F-4D97-AF65-F5344CB8AC3E}">
        <p14:creationId xmlns:p14="http://schemas.microsoft.com/office/powerpoint/2010/main" val="25633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Bibliografia - 2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43AE294-0EB3-4484-B210-EB455A79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[6] </a:t>
            </a:r>
            <a:r>
              <a:rPr lang="en-US" sz="2000" dirty="0"/>
              <a:t>Davis Timothy A,. "Algorithm 832".  </a:t>
            </a:r>
            <a:r>
              <a:rPr lang="en-US" sz="2000" i="1" dirty="0"/>
              <a:t>ACM Transactions on Mathematical Software</a:t>
            </a:r>
            <a:r>
              <a:rPr lang="en-US" sz="2000" dirty="0"/>
              <a:t>. </a:t>
            </a:r>
            <a:r>
              <a:rPr lang="en-US" sz="2000" b="1" dirty="0"/>
              <a:t>30</a:t>
            </a:r>
            <a:r>
              <a:rPr lang="en-US" sz="2000" dirty="0"/>
              <a:t> (2), pp.196–199 (2004)</a:t>
            </a:r>
            <a:endParaRPr lang="it-IT" sz="2000" dirty="0"/>
          </a:p>
          <a:p>
            <a:r>
              <a:rPr lang="it-IT" sz="2000" dirty="0"/>
              <a:t>[7] Chen </a:t>
            </a:r>
            <a:r>
              <a:rPr lang="it-IT" sz="2000" dirty="0" err="1"/>
              <a:t>Yanqing</a:t>
            </a:r>
            <a:r>
              <a:rPr lang="it-IT" sz="2000" dirty="0"/>
              <a:t>, et al. "</a:t>
            </a:r>
            <a:r>
              <a:rPr lang="it-IT" sz="2000" dirty="0" err="1"/>
              <a:t>Algorithm</a:t>
            </a:r>
            <a:r>
              <a:rPr lang="it-IT" sz="2000" dirty="0"/>
              <a:t> 887: CHOLMOD, </a:t>
            </a:r>
            <a:r>
              <a:rPr lang="it-IT" sz="2000" dirty="0" err="1"/>
              <a:t>supernodal</a:t>
            </a:r>
            <a:r>
              <a:rPr lang="it-IT" sz="2000" dirty="0"/>
              <a:t> sparse </a:t>
            </a:r>
            <a:r>
              <a:rPr lang="it-IT" sz="2000" dirty="0" err="1"/>
              <a:t>Cholesky</a:t>
            </a:r>
            <a:r>
              <a:rPr lang="it-IT" sz="2000" dirty="0"/>
              <a:t> </a:t>
            </a:r>
            <a:r>
              <a:rPr lang="it-IT" sz="2000" dirty="0" err="1"/>
              <a:t>factorization</a:t>
            </a:r>
            <a:r>
              <a:rPr lang="it-IT" sz="2000" dirty="0"/>
              <a:t> and update/</a:t>
            </a:r>
            <a:r>
              <a:rPr lang="it-IT" sz="2000" dirty="0" err="1"/>
              <a:t>downdate</a:t>
            </a:r>
            <a:r>
              <a:rPr lang="it-IT" sz="2000" dirty="0"/>
              <a:t>." ACM </a:t>
            </a:r>
            <a:r>
              <a:rPr lang="it-IT" sz="2000" dirty="0" err="1"/>
              <a:t>Transactions</a:t>
            </a:r>
            <a:r>
              <a:rPr lang="it-IT" sz="2000" dirty="0"/>
              <a:t> on Mathematical Software (TOMS) 35.3 (2008): 22</a:t>
            </a:r>
          </a:p>
          <a:p>
            <a:r>
              <a:rPr lang="it-IT" sz="2000" dirty="0"/>
              <a:t>[8] </a:t>
            </a:r>
            <a:r>
              <a:rPr lang="it-IT" sz="2000" dirty="0">
                <a:hlinkClick r:id="rId2"/>
              </a:rPr>
              <a:t>https://github.com/NexMirror/Octave</a:t>
            </a:r>
            <a:r>
              <a:rPr lang="it-IT" sz="2000" dirty="0"/>
              <a:t>, 29/05/2018</a:t>
            </a:r>
          </a:p>
          <a:p>
            <a:r>
              <a:rPr lang="it-IT" sz="2000" dirty="0"/>
              <a:t>[9] </a:t>
            </a:r>
            <a:r>
              <a:rPr lang="it-IT" sz="2000" dirty="0">
                <a:hlinkClick r:id="rId3"/>
              </a:rPr>
              <a:t>https://octave.org/doc/v4.0.0/Sparse-Linear-Algebra.html</a:t>
            </a:r>
            <a:r>
              <a:rPr lang="it-IT" sz="2000" dirty="0"/>
              <a:t>, 29/05/2018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8219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Sistemi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Un sistema lineare è un sistema composto da più equazioni di primo grado che devono essere verificate tutte contemporaneamente</a:t>
            </a:r>
          </a:p>
          <a:p>
            <a:endParaRPr lang="it-IT" sz="2000" dirty="0"/>
          </a:p>
          <a:p>
            <a:r>
              <a:rPr lang="it-IT" sz="2000" dirty="0"/>
              <a:t>Queste strutture sono molto ricorrenti in ambiti ingegneristici e fisici (termodinamica,  elettromagnetismo..), ma anche informatici (teoria dei grafi, computer </a:t>
            </a:r>
            <a:r>
              <a:rPr lang="it-IT" sz="2000" dirty="0" err="1"/>
              <a:t>vision</a:t>
            </a:r>
            <a:r>
              <a:rPr lang="it-IT" sz="2000" dirty="0"/>
              <a:t>..)</a:t>
            </a:r>
          </a:p>
          <a:p>
            <a:endParaRPr lang="it-IT" sz="2000" dirty="0"/>
          </a:p>
          <a:p>
            <a:r>
              <a:rPr lang="it-IT" sz="2000" dirty="0"/>
              <a:t>Trovare strumenti efficienti ed efficaci per la risoluzione di questo tipo di sistemi è quindi fondamentale</a:t>
            </a:r>
          </a:p>
        </p:txBody>
      </p:sp>
    </p:spTree>
    <p:extLst>
      <p:ext uri="{BB962C8B-B14F-4D97-AF65-F5344CB8AC3E}">
        <p14:creationId xmlns:p14="http://schemas.microsoft.com/office/powerpoint/2010/main" val="424015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Matrice associata al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sz="2000" dirty="0"/>
          </a:p>
          <a:p>
            <a:r>
              <a:rPr lang="it-IT" sz="2200" dirty="0"/>
              <a:t>Nella letteratura sono quindi state trovate diverse strategie risolutive per questo tipo di problemi e, le principali, operano sulla matrice associata al sistema</a:t>
            </a:r>
          </a:p>
          <a:p>
            <a:pPr marL="0" indent="0">
              <a:buNone/>
            </a:pPr>
            <a:endParaRPr lang="it-IT" sz="2200" dirty="0"/>
          </a:p>
          <a:p>
            <a:r>
              <a:rPr lang="it-IT" sz="2200" dirty="0"/>
              <a:t>La matrice associata al sistema è quella matrice che si ricavava dalla giustapposizione di due matrici:</a:t>
            </a:r>
          </a:p>
          <a:p>
            <a:pPr lvl="1"/>
            <a:r>
              <a:rPr lang="it-IT" sz="1900" dirty="0"/>
              <a:t>la matrice dei coefficienti</a:t>
            </a:r>
          </a:p>
          <a:p>
            <a:pPr lvl="1"/>
            <a:r>
              <a:rPr lang="it-IT" sz="1900" dirty="0"/>
              <a:t>il vettore dei termini noti del sistema</a:t>
            </a:r>
          </a:p>
          <a:p>
            <a:endParaRPr lang="it-IT" sz="2200" dirty="0"/>
          </a:p>
          <a:p>
            <a:r>
              <a:rPr lang="it-IT" sz="2200" dirty="0"/>
              <a:t>Noi ci concentreremo principalmente sulla matrice dei coefficienti che, come ogni altra matrice, può essere </a:t>
            </a:r>
            <a:r>
              <a:rPr lang="it-IT" sz="2200" i="1" dirty="0"/>
              <a:t>«densa» </a:t>
            </a:r>
            <a:r>
              <a:rPr lang="it-IT" sz="2200" dirty="0"/>
              <a:t>o</a:t>
            </a:r>
            <a:r>
              <a:rPr lang="it-IT" sz="2200" i="1" dirty="0"/>
              <a:t> «sparsa»</a:t>
            </a:r>
            <a:endParaRPr lang="it-IT" sz="22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228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Matrici sparse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Una matrice si dice sparsa se quasi tutti i suoi elementi sono uguali a zero</a:t>
            </a:r>
          </a:p>
          <a:p>
            <a:endParaRPr lang="it-IT" sz="2000" dirty="0"/>
          </a:p>
          <a:p>
            <a:r>
              <a:rPr lang="it-IT" sz="2000" dirty="0"/>
              <a:t>Questa particolarità permette di memorizzare e gestire con metodi efficienti questo tipo di matrici, grazie a strutture dati che ne comprimono la quantità di spazio utilizzato per la memorizzazione</a:t>
            </a:r>
          </a:p>
          <a:p>
            <a:endParaRPr lang="it-IT" sz="2000" dirty="0"/>
          </a:p>
          <a:p>
            <a:r>
              <a:rPr lang="it-IT" sz="2000" dirty="0"/>
              <a:t>Questo permette di utilizzare matrici sparse molto più grandi rispetto a quelle dense, creando però grossi problemi computazionali.  Per questo motivo, per le finalità di questo lavoro, abbiamo deciso di utilizzare alcune matrici sparse di varie dimensioni relative a problemi reali</a:t>
            </a:r>
          </a:p>
        </p:txBody>
      </p:sp>
    </p:spTree>
    <p:extLst>
      <p:ext uri="{BB962C8B-B14F-4D97-AF65-F5344CB8AC3E}">
        <p14:creationId xmlns:p14="http://schemas.microsoft.com/office/powerpoint/2010/main" val="5728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Dataset</a:t>
            </a:r>
            <a:r>
              <a:rPr lang="it-IT" sz="4000" baseline="30000" dirty="0">
                <a:solidFill>
                  <a:srgbClr val="FF0000"/>
                </a:solidFill>
              </a:rPr>
              <a:t> [1]</a:t>
            </a:r>
            <a:r>
              <a:rPr lang="it-IT" sz="4000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299"/>
          </a:xfrm>
        </p:spPr>
        <p:txBody>
          <a:bodyPr>
            <a:normAutofit/>
          </a:bodyPr>
          <a:lstStyle/>
          <a:p>
            <a:r>
              <a:rPr lang="it-IT" sz="2000" dirty="0"/>
              <a:t>In particolare verranno considerate le seguenti matrici: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424DD-12AD-4D79-AF60-0E515248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02" y="3281347"/>
            <a:ext cx="9772195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Software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 software scelti per il confronto sono </a:t>
            </a:r>
            <a:r>
              <a:rPr lang="it-IT" sz="2000" dirty="0" err="1"/>
              <a:t>Matlab</a:t>
            </a:r>
            <a:r>
              <a:rPr lang="it-IT" sz="2000" baseline="30000" dirty="0">
                <a:solidFill>
                  <a:srgbClr val="FF0000"/>
                </a:solidFill>
              </a:rPr>
              <a:t> [2]</a:t>
            </a:r>
            <a:r>
              <a:rPr lang="it-IT" sz="2000" dirty="0"/>
              <a:t> e GNU </a:t>
            </a:r>
            <a:r>
              <a:rPr lang="it-IT" sz="2000" dirty="0" err="1"/>
              <a:t>Octave</a:t>
            </a:r>
            <a:r>
              <a:rPr lang="it-IT" sz="2000" baseline="30000" dirty="0">
                <a:solidFill>
                  <a:srgbClr val="FF0000"/>
                </a:solidFill>
              </a:rPr>
              <a:t> [3]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Questa scelta è stata presa dopo aver confrontato alcuni software e librerie che implementano diverse strategie risolutive (Lu, </a:t>
            </a:r>
            <a:r>
              <a:rPr lang="it-IT" sz="2000" dirty="0" err="1"/>
              <a:t>Cholesky</a:t>
            </a:r>
            <a:r>
              <a:rPr lang="it-IT" sz="2000" dirty="0"/>
              <a:t>…) per i sistemi lineari basandoci sul lavoro di analisi comparativa svolto da T. Davis </a:t>
            </a:r>
            <a:r>
              <a:rPr lang="it-IT" sz="2000" baseline="30000" dirty="0">
                <a:solidFill>
                  <a:srgbClr val="FF0000"/>
                </a:solidFill>
              </a:rPr>
              <a:t>[4]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816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/>
              <a:t>matlab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1CA7B-6C8A-43BA-A75B-39845C4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200" dirty="0" err="1"/>
              <a:t>Matlab</a:t>
            </a:r>
            <a:r>
              <a:rPr lang="it-IT" sz="2200" dirty="0"/>
              <a:t> (</a:t>
            </a:r>
            <a:r>
              <a:rPr lang="it-IT" sz="2200" b="1" dirty="0"/>
              <a:t>Mat</a:t>
            </a:r>
            <a:r>
              <a:rPr lang="it-IT" sz="2200" dirty="0"/>
              <a:t>rix </a:t>
            </a:r>
            <a:r>
              <a:rPr lang="it-IT" sz="2200" b="1" dirty="0" err="1"/>
              <a:t>Lab</a:t>
            </a:r>
            <a:r>
              <a:rPr lang="it-IT" sz="2200" dirty="0" err="1"/>
              <a:t>oratory</a:t>
            </a:r>
            <a:r>
              <a:rPr lang="it-IT" sz="2200" dirty="0"/>
              <a:t>) è un ambiente di sviluppo per l’omonimo linguaggio, creato dalla </a:t>
            </a:r>
            <a:r>
              <a:rPr lang="it-IT" sz="2200" dirty="0" err="1"/>
              <a:t>MathWorks</a:t>
            </a:r>
            <a:r>
              <a:rPr lang="it-IT" sz="2200" dirty="0"/>
              <a:t> nel 1984 disponibile ad oggi per </a:t>
            </a:r>
            <a:r>
              <a:rPr lang="pt-BR" sz="2200" dirty="0"/>
              <a:t>Windows, Mac OS, GNU/Linux e Unix</a:t>
            </a:r>
          </a:p>
          <a:p>
            <a:endParaRPr lang="pt-BR" sz="2200" dirty="0"/>
          </a:p>
          <a:p>
            <a:r>
              <a:rPr lang="it-IT" sz="2200" dirty="0" err="1"/>
              <a:t>Matlab</a:t>
            </a:r>
            <a:r>
              <a:rPr lang="it-IT" sz="2200" dirty="0"/>
              <a:t> è tuttora manutenuto, aggiornato e documentato dalla </a:t>
            </a:r>
            <a:r>
              <a:rPr lang="it-IT" sz="2200" dirty="0" err="1"/>
              <a:t>MathWorks</a:t>
            </a:r>
            <a:r>
              <a:rPr lang="it-IT" sz="2200" dirty="0"/>
              <a:t> che ne pubblica una nuova versione due volte all’anno</a:t>
            </a:r>
          </a:p>
          <a:p>
            <a:endParaRPr lang="it-IT" sz="2200" dirty="0"/>
          </a:p>
          <a:p>
            <a:r>
              <a:rPr lang="it-IT" sz="2200" dirty="0" err="1"/>
              <a:t>Matlab</a:t>
            </a:r>
            <a:r>
              <a:rPr lang="it-IT" sz="2200" dirty="0"/>
              <a:t> implementa, per la risoluzione di sistemi lineari per matrici sparse (e non), la funzione </a:t>
            </a:r>
            <a:br>
              <a:rPr lang="it-IT" sz="2200" dirty="0"/>
            </a:br>
            <a:r>
              <a:rPr lang="it-IT" sz="2200" i="1" dirty="0"/>
              <a:t>«</a:t>
            </a:r>
            <a:r>
              <a:rPr lang="it-IT" sz="2200" i="1" dirty="0" err="1"/>
              <a:t>mldivide</a:t>
            </a:r>
            <a:r>
              <a:rPr lang="it-IT" sz="2200" i="1" dirty="0"/>
              <a:t>»</a:t>
            </a:r>
            <a:r>
              <a:rPr lang="it-IT" sz="2200" baseline="30000" dirty="0">
                <a:solidFill>
                  <a:srgbClr val="FF0000"/>
                </a:solidFill>
              </a:rPr>
              <a:t> [5]</a:t>
            </a:r>
            <a:r>
              <a:rPr lang="it-IT" sz="2200" dirty="0"/>
              <a:t> che sceglie il miglior risolutore in base alla matrice in input. In particolare:</a:t>
            </a:r>
          </a:p>
          <a:p>
            <a:pPr lvl="1"/>
            <a:r>
              <a:rPr lang="it-IT" sz="1900" dirty="0"/>
              <a:t>La decomposizione LU (tramite la libreria UMFPACK</a:t>
            </a:r>
            <a:r>
              <a:rPr lang="it-IT" sz="1800" baseline="30000" dirty="0">
                <a:solidFill>
                  <a:srgbClr val="FF0000"/>
                </a:solidFill>
              </a:rPr>
              <a:t> [6]</a:t>
            </a:r>
            <a:r>
              <a:rPr lang="it-IT" sz="1900" dirty="0"/>
              <a:t>) per matrici non definite positive</a:t>
            </a:r>
          </a:p>
          <a:p>
            <a:pPr lvl="1"/>
            <a:r>
              <a:rPr lang="it-IT" sz="1900" dirty="0"/>
              <a:t>La decomposizione di </a:t>
            </a:r>
            <a:r>
              <a:rPr lang="it-IT" sz="1900" dirty="0" err="1"/>
              <a:t>Cholesky</a:t>
            </a:r>
            <a:r>
              <a:rPr lang="it-IT" sz="1900" dirty="0"/>
              <a:t> (tramite la libreria CHOLMOD</a:t>
            </a:r>
            <a:r>
              <a:rPr lang="it-IT" sz="1800" baseline="30000" dirty="0">
                <a:solidFill>
                  <a:srgbClr val="FF0000"/>
                </a:solidFill>
              </a:rPr>
              <a:t> [7]</a:t>
            </a:r>
            <a:r>
              <a:rPr lang="it-IT" sz="1900" dirty="0"/>
              <a:t>) per matrici definite positive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21D47E28-DF52-4402-9200-8F10C06A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702156"/>
            <a:ext cx="1151282" cy="105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0005-F2B6-45E8-9C8E-068EAE3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4000" dirty="0"/>
              <a:t>Osservazioni sulla scelta dei 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73F75D-D47A-4355-B129-A1DF961E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Nella scelta di un software da confrontare a </a:t>
            </a:r>
            <a:r>
              <a:rPr lang="it-IT" sz="2000" dirty="0" err="1"/>
              <a:t>Matlab</a:t>
            </a:r>
            <a:r>
              <a:rPr lang="it-IT" sz="2000" dirty="0"/>
              <a:t> sono stati considerati i seguenti fattori:</a:t>
            </a:r>
          </a:p>
          <a:p>
            <a:pPr lvl="1"/>
            <a:r>
              <a:rPr lang="it-IT" sz="1800" dirty="0"/>
              <a:t>Abilità del SW nel riconoscere le proprietà di una matrice in modo da poter scegliere e applicare strategie di risoluzione diverse</a:t>
            </a:r>
          </a:p>
          <a:p>
            <a:pPr lvl="1"/>
            <a:r>
              <a:rPr lang="it-IT" sz="1800" dirty="0"/>
              <a:t>Abilità del SW di utilizzare le stesse strategie di fattorizzazione di </a:t>
            </a:r>
            <a:r>
              <a:rPr lang="it-IT" sz="1800" dirty="0" err="1"/>
              <a:t>Matlab</a:t>
            </a:r>
            <a:r>
              <a:rPr lang="it-IT" sz="1800" dirty="0"/>
              <a:t> (almeno LU e </a:t>
            </a:r>
            <a:r>
              <a:rPr lang="it-IT" sz="1800" dirty="0" err="1"/>
              <a:t>Choleski</a:t>
            </a:r>
            <a:r>
              <a:rPr lang="it-IT" sz="1800" dirty="0"/>
              <a:t>)</a:t>
            </a:r>
          </a:p>
          <a:p>
            <a:r>
              <a:rPr lang="it-IT" sz="2000" dirty="0"/>
              <a:t>Abbiamo considerato svariati software e librerie, ma sono stati esclusi quelli non conformi alle specifiche sopra riportate (ad esempio la libreria </a:t>
            </a:r>
            <a:r>
              <a:rPr lang="it-IT" sz="2000" dirty="0" err="1"/>
              <a:t>Scipy</a:t>
            </a:r>
            <a:r>
              <a:rPr lang="it-IT" sz="2000" dirty="0"/>
              <a:t> di </a:t>
            </a:r>
            <a:r>
              <a:rPr lang="it-IT" sz="2000" dirty="0" err="1"/>
              <a:t>Python</a:t>
            </a:r>
            <a:r>
              <a:rPr lang="it-IT" sz="2000" dirty="0"/>
              <a:t>, che permette di utilizzare solamente la fattorizzazione LU)</a:t>
            </a:r>
          </a:p>
          <a:p>
            <a:r>
              <a:rPr lang="it-IT" sz="2000" dirty="0"/>
              <a:t>Dopo vari confronti, abbiamo dedotto che le alternative migliori erano quelle «</a:t>
            </a:r>
            <a:r>
              <a:rPr lang="it-IT" sz="2000" dirty="0" err="1"/>
              <a:t>Matlab-like</a:t>
            </a:r>
            <a:r>
              <a:rPr lang="it-IT" sz="2000" dirty="0"/>
              <a:t>», ovvero ambienti di sviluppo integrati ingegneristico-matematici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29790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3968</TotalTime>
  <Words>2126</Words>
  <Application>Microsoft Office PowerPoint</Application>
  <PresentationFormat>Widescreen</PresentationFormat>
  <Paragraphs>340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Gill Sans MT</vt:lpstr>
      <vt:lpstr>Wingdings 2</vt:lpstr>
      <vt:lpstr>HDOfficeLightV0</vt:lpstr>
      <vt:lpstr>Dividendi</vt:lpstr>
      <vt:lpstr>Algebra lineare numerica - metodi diretti per matrici sparse</vt:lpstr>
      <vt:lpstr>introduzione</vt:lpstr>
      <vt:lpstr>Sistemi lineari</vt:lpstr>
      <vt:lpstr>Matrice associata al sistema</vt:lpstr>
      <vt:lpstr>Matrici sparse</vt:lpstr>
      <vt:lpstr>Dataset [1] </vt:lpstr>
      <vt:lpstr>Software utilizzati</vt:lpstr>
      <vt:lpstr>matlab</vt:lpstr>
      <vt:lpstr>Osservazioni sulla scelta dei software</vt:lpstr>
      <vt:lpstr>octave</vt:lpstr>
      <vt:lpstr>Criteri di valutazione</vt:lpstr>
      <vt:lpstr>Presentazione dei risultati</vt:lpstr>
      <vt:lpstr>Risultati MATLAB - UBUNTU</vt:lpstr>
      <vt:lpstr>RISULTATI MATLAB - WINDOWS</vt:lpstr>
      <vt:lpstr>Risultati OCTAVE - UBUNTU</vt:lpstr>
      <vt:lpstr>Risultati OCTAVE - WINDOWS</vt:lpstr>
      <vt:lpstr>  Grafico comparativo – Execution time</vt:lpstr>
      <vt:lpstr>  Grafico comparativo – memory usage</vt:lpstr>
      <vt:lpstr>  Grafico comparativo – relative error</vt:lpstr>
      <vt:lpstr>Analisi dei risultati – Osservazioni generali</vt:lpstr>
      <vt:lpstr>Analisi dei risultati – SW &amp; OS</vt:lpstr>
      <vt:lpstr>Conclusioni</vt:lpstr>
      <vt:lpstr>PowerPoint Presentation</vt:lpstr>
      <vt:lpstr>Bibliografia - 1</vt:lpstr>
      <vt:lpstr>Bibliografia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lineare numerica - metodi diretti per matrici sparse</dc:title>
  <dc:creator>Francesco</dc:creator>
  <cp:lastModifiedBy>Andrea Spreafico</cp:lastModifiedBy>
  <cp:revision>126</cp:revision>
  <dcterms:created xsi:type="dcterms:W3CDTF">2018-05-22T12:39:28Z</dcterms:created>
  <dcterms:modified xsi:type="dcterms:W3CDTF">2018-06-07T13:28:22Z</dcterms:modified>
</cp:coreProperties>
</file>