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3" r:id="rId1"/>
  </p:sldMasterIdLst>
  <p:sldIdLst>
    <p:sldId id="256" r:id="rId2"/>
    <p:sldId id="271" r:id="rId3"/>
    <p:sldId id="276" r:id="rId4"/>
    <p:sldId id="275" r:id="rId5"/>
    <p:sldId id="270" r:id="rId6"/>
    <p:sldId id="274" r:id="rId7"/>
    <p:sldId id="259" r:id="rId8"/>
    <p:sldId id="277" r:id="rId9"/>
    <p:sldId id="272" r:id="rId10"/>
    <p:sldId id="260" r:id="rId11"/>
    <p:sldId id="268" r:id="rId12"/>
    <p:sldId id="278" r:id="rId13"/>
    <p:sldId id="267" r:id="rId14"/>
    <p:sldId id="28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FDA"/>
    <a:srgbClr val="274D3D"/>
    <a:srgbClr val="224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53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06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96775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79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22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4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65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6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54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DF5E60-9974-AC48-9591-99C2BB44B7CF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39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47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702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9366A8-05D8-49F6-A0A2-2AD827E80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266" y="803716"/>
            <a:ext cx="10424159" cy="1869146"/>
          </a:xfrm>
        </p:spPr>
        <p:txBody>
          <a:bodyPr>
            <a:normAutofit/>
          </a:bodyPr>
          <a:lstStyle/>
          <a:p>
            <a:pPr algn="ctr"/>
            <a:r>
              <a:rPr lang="it-IT" sz="5500" dirty="0">
                <a:solidFill>
                  <a:srgbClr val="274D3D"/>
                </a:solidFill>
              </a:rPr>
              <a:t>Naive bayes on TRIPADVISOR hotel REVIEWS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2F8A8D9-F3F2-40F0-B603-15E34FD49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266" y="3404382"/>
            <a:ext cx="10424160" cy="2574388"/>
          </a:xfrm>
        </p:spPr>
        <p:txBody>
          <a:bodyPr>
            <a:normAutofit lnSpcReduction="10000"/>
          </a:bodyPr>
          <a:lstStyle/>
          <a:p>
            <a:r>
              <a:rPr lang="it-IT" sz="2900" dirty="0">
                <a:solidFill>
                  <a:schemeClr val="bg1"/>
                </a:solidFill>
              </a:rPr>
              <a:t>Modelli Probabilistici per le Decisioni </a:t>
            </a: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pPr algn="r"/>
            <a:endParaRPr lang="it-IT" sz="1400" dirty="0">
              <a:solidFill>
                <a:schemeClr val="bg1"/>
              </a:solidFill>
            </a:endParaRPr>
          </a:p>
          <a:p>
            <a:pPr algn="r"/>
            <a:r>
              <a:rPr lang="it-IT" sz="1700" dirty="0">
                <a:solidFill>
                  <a:schemeClr val="bg1"/>
                </a:solidFill>
              </a:rPr>
              <a:t>				</a:t>
            </a:r>
            <a:r>
              <a:rPr lang="it-IT" sz="2000" dirty="0">
                <a:solidFill>
                  <a:schemeClr val="bg1"/>
                </a:solidFill>
              </a:rPr>
              <a:t>Andrea Spreafico      793317</a:t>
            </a:r>
          </a:p>
          <a:p>
            <a:pPr algn="r"/>
            <a:r>
              <a:rPr lang="it-IT" sz="2000" dirty="0">
                <a:solidFill>
                  <a:schemeClr val="bg1"/>
                </a:solidFill>
              </a:rPr>
              <a:t>Mirko Rima                   793435</a:t>
            </a:r>
          </a:p>
          <a:p>
            <a:pPr algn="r"/>
            <a:r>
              <a:rPr lang="it-IT" sz="2000" dirty="0">
                <a:solidFill>
                  <a:schemeClr val="bg1"/>
                </a:solidFill>
              </a:rPr>
              <a:t>Francesco Prete        793389</a:t>
            </a:r>
          </a:p>
          <a:p>
            <a:pPr algn="l"/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100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103680-F932-4A71-98FF-B95CF855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00" y="742071"/>
            <a:ext cx="10800000" cy="861646"/>
          </a:xfrm>
        </p:spPr>
        <p:txBody>
          <a:bodyPr>
            <a:normAutofit fontScale="90000"/>
          </a:bodyPr>
          <a:lstStyle/>
          <a:p>
            <a:pPr algn="ctr"/>
            <a:r>
              <a:rPr lang="it-IT" sz="5400" dirty="0"/>
              <a:t>Performance EVALUATION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E19CCE-0AC9-487C-B45F-C4FC31069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0296" y="2915478"/>
            <a:ext cx="6645704" cy="3064463"/>
          </a:xfrm>
        </p:spPr>
        <p:txBody>
          <a:bodyPr>
            <a:normAutofit/>
          </a:bodyPr>
          <a:lstStyle/>
          <a:p>
            <a:r>
              <a:rPr lang="it-IT" sz="2200" dirty="0"/>
              <a:t>Come si può notare dai risultati, l’accuratezza del modello non è particolarmente alta, principalmente a causa della natura del problema: l’overall value inserito da un recensore non è un dato oggettivo ma una percezione generale dell’esperienza vissuta in un hotel </a:t>
            </a:r>
          </a:p>
          <a:p>
            <a:endParaRPr lang="it-IT" sz="700" dirty="0"/>
          </a:p>
          <a:p>
            <a:r>
              <a:rPr lang="it-IT" sz="2200" dirty="0"/>
              <a:t>Una valutazione del genere è legittima, ma rischia di rendere non oggettivo la valutazione di una struttura </a:t>
            </a:r>
          </a:p>
          <a:p>
            <a:endParaRPr lang="it-IT" sz="900" dirty="0"/>
          </a:p>
        </p:txBody>
      </p:sp>
      <p:graphicFrame>
        <p:nvGraphicFramePr>
          <p:cNvPr id="9" name="Oggetto 8">
            <a:extLst>
              <a:ext uri="{FF2B5EF4-FFF2-40B4-BE49-F238E27FC236}">
                <a16:creationId xmlns:a16="http://schemas.microsoft.com/office/drawing/2014/main" id="{42D13E15-B763-454B-945C-11E06D403E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931226"/>
              </p:ext>
            </p:extLst>
          </p:nvPr>
        </p:nvGraphicFramePr>
        <p:xfrm>
          <a:off x="1093565" y="3230969"/>
          <a:ext cx="3280647" cy="243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Worksheet" r:id="rId3" imgW="1419237" imgH="962060" progId="Excel.Sheet.12">
                  <p:embed/>
                </p:oleObj>
              </mc:Choice>
              <mc:Fallback>
                <p:oleObj name="Worksheet" r:id="rId3" imgW="1419237" imgH="9620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3565" y="3230969"/>
                        <a:ext cx="3280647" cy="2433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44E8EDEF-1DF9-460D-BE95-1E62959A4CE2}"/>
              </a:ext>
            </a:extLst>
          </p:cNvPr>
          <p:cNvSpPr txBox="1">
            <a:spLocks/>
          </p:cNvSpPr>
          <p:nvPr/>
        </p:nvSpPr>
        <p:spPr>
          <a:xfrm>
            <a:off x="696000" y="2080591"/>
            <a:ext cx="10800000" cy="766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200" dirty="0"/>
              <a:t>Testando il task di inferenza della rete sulle istanze del test set sono stati ottenuti i seguenti risultati: </a:t>
            </a:r>
          </a:p>
        </p:txBody>
      </p:sp>
    </p:spTree>
    <p:extLst>
      <p:ext uri="{BB962C8B-B14F-4D97-AF65-F5344CB8AC3E}">
        <p14:creationId xmlns:p14="http://schemas.microsoft.com/office/powerpoint/2010/main" val="4246068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103680-F932-4A71-98FF-B95CF855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00" y="742071"/>
            <a:ext cx="10800000" cy="861646"/>
          </a:xfrm>
        </p:spPr>
        <p:txBody>
          <a:bodyPr>
            <a:normAutofit fontScale="90000"/>
          </a:bodyPr>
          <a:lstStyle/>
          <a:p>
            <a:pPr algn="ctr"/>
            <a:r>
              <a:rPr lang="it-IT" sz="5400" dirty="0"/>
              <a:t>Analisi dei risultati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E19CCE-0AC9-487C-B45F-C4FC31069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0" y="2082018"/>
            <a:ext cx="10800000" cy="3897923"/>
          </a:xfrm>
        </p:spPr>
        <p:txBody>
          <a:bodyPr>
            <a:normAutofit/>
          </a:bodyPr>
          <a:lstStyle/>
          <a:p>
            <a:r>
              <a:rPr lang="it-IT" sz="2200" dirty="0"/>
              <a:t>Questo ci ha spinto a procedere con la seconda parte del progetto.  Abbiamo testato l’inferenza utilizzando non solo la classe considerata più probabile dal modello, ma anche la seconda scelta (2-Labels classification)</a:t>
            </a:r>
          </a:p>
          <a:p>
            <a:endParaRPr lang="it-IT" sz="2200" dirty="0"/>
          </a:p>
          <a:p>
            <a:r>
              <a:rPr lang="it-IT" sz="2200" dirty="0"/>
              <a:t>Questo procedimento si pone l’obiettivo di ovviare parzialmente alle scelte soggettive del recensore che in molti casi potrebbero risultare troppo emozionali</a:t>
            </a:r>
          </a:p>
          <a:p>
            <a:endParaRPr lang="it-IT" sz="2200" dirty="0"/>
          </a:p>
          <a:p>
            <a:r>
              <a:rPr lang="it-IT" sz="2200" dirty="0"/>
              <a:t>Con questa modifica, la percentuale di accuratezza cresce fino ad </a:t>
            </a:r>
            <a:r>
              <a:rPr lang="it-IT" sz="2400" b="1" dirty="0"/>
              <a:t>91,5%</a:t>
            </a:r>
            <a:endParaRPr lang="it-IT" sz="2200" b="1" dirty="0"/>
          </a:p>
        </p:txBody>
      </p:sp>
    </p:spTree>
    <p:extLst>
      <p:ext uri="{BB962C8B-B14F-4D97-AF65-F5344CB8AC3E}">
        <p14:creationId xmlns:p14="http://schemas.microsoft.com/office/powerpoint/2010/main" val="343580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103680-F932-4A71-98FF-B95CF855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00" y="742071"/>
            <a:ext cx="10800000" cy="861646"/>
          </a:xfrm>
        </p:spPr>
        <p:txBody>
          <a:bodyPr>
            <a:normAutofit fontScale="90000"/>
          </a:bodyPr>
          <a:lstStyle/>
          <a:p>
            <a:pPr algn="ctr"/>
            <a:r>
              <a:rPr lang="it-IT" sz="5400" dirty="0"/>
              <a:t>Analisi dei risultati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E19CCE-0AC9-487C-B45F-C4FC31069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0" y="2082018"/>
            <a:ext cx="10800000" cy="3897923"/>
          </a:xfrm>
        </p:spPr>
        <p:txBody>
          <a:bodyPr>
            <a:normAutofit lnSpcReduction="10000"/>
          </a:bodyPr>
          <a:lstStyle/>
          <a:p>
            <a:r>
              <a:rPr lang="it-IT" sz="2200" dirty="0"/>
              <a:t>Analizzando il restante 8.5% del test set, è possibile vedere che esso è diviso in due parti:</a:t>
            </a:r>
          </a:p>
          <a:p>
            <a:pPr lvl="1"/>
            <a:r>
              <a:rPr lang="it-IT" sz="1800" dirty="0"/>
              <a:t>errori di predizione della rete</a:t>
            </a:r>
          </a:p>
          <a:p>
            <a:pPr lvl="1"/>
            <a:r>
              <a:rPr lang="it-IT" sz="1800" dirty="0"/>
              <a:t>recensioni il cui overall value è incoerente con testo e metadati (quindi un valore non predicibile e oggettivo)</a:t>
            </a:r>
          </a:p>
          <a:p>
            <a:endParaRPr lang="it-IT" sz="800" dirty="0">
              <a:solidFill>
                <a:srgbClr val="FF0000"/>
              </a:solidFill>
            </a:endParaRPr>
          </a:p>
          <a:p>
            <a:r>
              <a:rPr lang="it-IT" sz="2200" dirty="0"/>
              <a:t>Si è constatato che approssimativamente 1/3 degli errori di valutazione delle recensioni sono causati dalla rete, mentre i 2/3 sono imputabili ad incoerenze (valutando la media dei metadati e l’overall della recensione).</a:t>
            </a:r>
            <a:br>
              <a:rPr lang="it-IT" sz="2200" dirty="0"/>
            </a:br>
            <a:r>
              <a:rPr lang="it-IT" sz="2200" dirty="0"/>
              <a:t>Trascurando queste ultime istanze, l’accuratezza stimata per la rete a 2 labels è del </a:t>
            </a:r>
            <a:r>
              <a:rPr lang="it-IT" sz="2400" b="1" dirty="0"/>
              <a:t>97%</a:t>
            </a:r>
            <a:endParaRPr lang="it-IT" sz="2200" b="1" dirty="0"/>
          </a:p>
          <a:p>
            <a:endParaRPr lang="it-IT" sz="800" dirty="0"/>
          </a:p>
          <a:p>
            <a:r>
              <a:rPr lang="it-IT" sz="2200" dirty="0"/>
              <a:t>Nella slide successiva, saranno riportate alcune recensione per ognuna di queste categorie</a:t>
            </a:r>
          </a:p>
        </p:txBody>
      </p:sp>
    </p:spTree>
    <p:extLst>
      <p:ext uri="{BB962C8B-B14F-4D97-AF65-F5344CB8AC3E}">
        <p14:creationId xmlns:p14="http://schemas.microsoft.com/office/powerpoint/2010/main" val="2948819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Oggetto 42">
            <a:extLst>
              <a:ext uri="{FF2B5EF4-FFF2-40B4-BE49-F238E27FC236}">
                <a16:creationId xmlns:a16="http://schemas.microsoft.com/office/drawing/2014/main" id="{90803754-5BCC-4510-ACCB-506393E211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131809"/>
              </p:ext>
            </p:extLst>
          </p:nvPr>
        </p:nvGraphicFramePr>
        <p:xfrm>
          <a:off x="424070" y="437322"/>
          <a:ext cx="11330608" cy="6122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Worksheet" r:id="rId3" imgW="8448810" imgH="4648034" progId="Excel.Sheet.12">
                  <p:embed/>
                </p:oleObj>
              </mc:Choice>
              <mc:Fallback>
                <p:oleObj name="Worksheet" r:id="rId3" imgW="8448810" imgH="464803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4070" y="437322"/>
                        <a:ext cx="11330608" cy="6122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ttangolo 34">
            <a:extLst>
              <a:ext uri="{FF2B5EF4-FFF2-40B4-BE49-F238E27FC236}">
                <a16:creationId xmlns:a16="http://schemas.microsoft.com/office/drawing/2014/main" id="{9DB9E0D4-3512-438A-9B0F-6D5B5297B583}"/>
              </a:ext>
            </a:extLst>
          </p:cNvPr>
          <p:cNvSpPr/>
          <p:nvPr/>
        </p:nvSpPr>
        <p:spPr>
          <a:xfrm>
            <a:off x="3240157" y="5950212"/>
            <a:ext cx="261731" cy="25179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7BAECD39-22A2-4517-824A-C9912A5FACD5}"/>
              </a:ext>
            </a:extLst>
          </p:cNvPr>
          <p:cNvSpPr/>
          <p:nvPr/>
        </p:nvSpPr>
        <p:spPr>
          <a:xfrm>
            <a:off x="3240157" y="6281527"/>
            <a:ext cx="278296" cy="238540"/>
          </a:xfrm>
          <a:prstGeom prst="rect">
            <a:avLst/>
          </a:prstGeom>
          <a:solidFill>
            <a:srgbClr val="E2EFDA"/>
          </a:solidFill>
          <a:ln>
            <a:solidFill>
              <a:srgbClr val="E2EFD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19AD63A8-422D-4C50-9E2D-222FD1D0C2A3}"/>
              </a:ext>
            </a:extLst>
          </p:cNvPr>
          <p:cNvSpPr/>
          <p:nvPr/>
        </p:nvSpPr>
        <p:spPr>
          <a:xfrm>
            <a:off x="5705061" y="5963467"/>
            <a:ext cx="278296" cy="2385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C4AE95FD-4BB2-4C31-B0FB-2365A7918785}"/>
              </a:ext>
            </a:extLst>
          </p:cNvPr>
          <p:cNvSpPr/>
          <p:nvPr/>
        </p:nvSpPr>
        <p:spPr>
          <a:xfrm>
            <a:off x="5721626" y="6321283"/>
            <a:ext cx="261731" cy="159028"/>
          </a:xfrm>
          <a:prstGeom prst="rect">
            <a:avLst/>
          </a:prstGeom>
          <a:solidFill>
            <a:srgbClr val="E2EFDA"/>
          </a:solidFill>
          <a:ln>
            <a:solidFill>
              <a:srgbClr val="E2EFD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DA2E8CB4-7087-4D8A-980B-F0B2A130B295}"/>
              </a:ext>
            </a:extLst>
          </p:cNvPr>
          <p:cNvSpPr/>
          <p:nvPr/>
        </p:nvSpPr>
        <p:spPr>
          <a:xfrm>
            <a:off x="9273209" y="5976723"/>
            <a:ext cx="278296" cy="2252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E6737B98-030A-455F-A257-A76CCFC5B35A}"/>
              </a:ext>
            </a:extLst>
          </p:cNvPr>
          <p:cNvSpPr/>
          <p:nvPr/>
        </p:nvSpPr>
        <p:spPr>
          <a:xfrm>
            <a:off x="9273209" y="6294778"/>
            <a:ext cx="278296" cy="185533"/>
          </a:xfrm>
          <a:prstGeom prst="rect">
            <a:avLst/>
          </a:prstGeom>
          <a:solidFill>
            <a:srgbClr val="E2EFDA"/>
          </a:solidFill>
          <a:ln>
            <a:solidFill>
              <a:srgbClr val="E2EFD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820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103680-F932-4A71-98FF-B95CF855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00" y="742071"/>
            <a:ext cx="10800000" cy="861646"/>
          </a:xfrm>
        </p:spPr>
        <p:txBody>
          <a:bodyPr>
            <a:normAutofit fontScale="90000"/>
          </a:bodyPr>
          <a:lstStyle/>
          <a:p>
            <a:pPr algn="ctr"/>
            <a:r>
              <a:rPr lang="it-IT" sz="5400" dirty="0"/>
              <a:t>conclusione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E19CCE-0AC9-487C-B45F-C4FC31069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0" y="2082018"/>
            <a:ext cx="10800000" cy="3897923"/>
          </a:xfrm>
        </p:spPr>
        <p:txBody>
          <a:bodyPr>
            <a:normAutofit/>
          </a:bodyPr>
          <a:lstStyle/>
          <a:p>
            <a:r>
              <a:rPr lang="it-IT" sz="2200" dirty="0"/>
              <a:t>Il modello </a:t>
            </a:r>
            <a:r>
              <a:rPr lang="it-IT" sz="2200" dirty="0" err="1"/>
              <a:t>Naive</a:t>
            </a:r>
            <a:r>
              <a:rPr lang="it-IT" sz="2200" dirty="0"/>
              <a:t> </a:t>
            </a:r>
            <a:r>
              <a:rPr lang="it-IT" sz="2200" dirty="0" err="1"/>
              <a:t>Bayes</a:t>
            </a:r>
            <a:r>
              <a:rPr lang="it-IT" sz="2200" dirty="0"/>
              <a:t> implementato permette di ottenere discreti risultati per quanto riguarda la predizione della valutazione complessiva di una recensione. L’accuratezza aumenta significativamente utilizzando due </a:t>
            </a:r>
            <a:r>
              <a:rPr lang="it-IT" sz="2200" dirty="0" err="1"/>
              <a:t>labels</a:t>
            </a:r>
            <a:r>
              <a:rPr lang="it-IT" sz="2200" dirty="0"/>
              <a:t> e/o considerando solamente dati oggettivi e coerenti tra di loro.</a:t>
            </a:r>
          </a:p>
          <a:p>
            <a:endParaRPr lang="it-IT" sz="800" dirty="0"/>
          </a:p>
          <a:p>
            <a:r>
              <a:rPr lang="it-IT" sz="2200" dirty="0"/>
              <a:t>Questo software, inoltre, può essere utilizzato per supportare il lavoro di controllo sull’affidabilità e credibilità delle recensioni pubblicate online, segnalando le possibili recensioni non coerenti con lo scopo di rendere la collezione di valutazioni riguardante un hotel il più oggettiva possibile</a:t>
            </a:r>
          </a:p>
        </p:txBody>
      </p:sp>
    </p:spTree>
    <p:extLst>
      <p:ext uri="{BB962C8B-B14F-4D97-AF65-F5344CB8AC3E}">
        <p14:creationId xmlns:p14="http://schemas.microsoft.com/office/powerpoint/2010/main" val="3587374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E19CCE-0AC9-487C-B45F-C4FC3106911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82663" y="1480344"/>
            <a:ext cx="10226675" cy="3897313"/>
          </a:xfrm>
        </p:spPr>
        <p:txBody>
          <a:bodyPr>
            <a:normAutofit fontScale="92500" lnSpcReduction="20000"/>
          </a:bodyPr>
          <a:lstStyle/>
          <a:p>
            <a:pPr marL="0" indent="0" algn="r">
              <a:buNone/>
            </a:pPr>
            <a:endParaRPr lang="it-IT" sz="2200" dirty="0"/>
          </a:p>
          <a:p>
            <a:pPr marL="0" indent="0" algn="r">
              <a:buNone/>
            </a:pPr>
            <a:endParaRPr lang="it-IT" sz="2200" dirty="0"/>
          </a:p>
          <a:p>
            <a:pPr marL="0" indent="0" algn="r">
              <a:buNone/>
            </a:pPr>
            <a:endParaRPr lang="it-IT" sz="2200" dirty="0"/>
          </a:p>
          <a:p>
            <a:pPr marL="0" indent="0" algn="r">
              <a:buNone/>
            </a:pPr>
            <a:endParaRPr lang="it-IT" sz="2200" i="1" dirty="0"/>
          </a:p>
          <a:p>
            <a:pPr marL="0" indent="0" algn="r">
              <a:buNone/>
            </a:pPr>
            <a:r>
              <a:rPr lang="it-IT" sz="2600" i="1" dirty="0"/>
              <a:t>Di tutto conosciamo il prezzo, di niente il valore</a:t>
            </a:r>
          </a:p>
          <a:p>
            <a:pPr marL="0" indent="0" algn="r">
              <a:buNone/>
            </a:pPr>
            <a:endParaRPr lang="it-IT" sz="2600" dirty="0"/>
          </a:p>
          <a:p>
            <a:pPr marL="0" indent="0" algn="r">
              <a:buNone/>
            </a:pPr>
            <a:endParaRPr lang="it-IT" sz="2600" dirty="0"/>
          </a:p>
          <a:p>
            <a:pPr marL="0" indent="0" algn="r">
              <a:buNone/>
            </a:pPr>
            <a:endParaRPr lang="it-IT" sz="2600" dirty="0"/>
          </a:p>
          <a:p>
            <a:pPr marL="0" indent="0" algn="r">
              <a:buNone/>
            </a:pPr>
            <a:r>
              <a:rPr lang="it-IT" sz="2600" dirty="0"/>
              <a:t>Friedrich Nietzsche </a:t>
            </a:r>
          </a:p>
          <a:p>
            <a:pPr marL="0" indent="0">
              <a:buNone/>
            </a:pP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780569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103680-F932-4A71-98FF-B95CF855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00" y="742071"/>
            <a:ext cx="10800000" cy="861646"/>
          </a:xfrm>
        </p:spPr>
        <p:txBody>
          <a:bodyPr>
            <a:normAutofit fontScale="90000"/>
          </a:bodyPr>
          <a:lstStyle/>
          <a:p>
            <a:pPr algn="ctr"/>
            <a:r>
              <a:rPr lang="it-IT" sz="5400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E19CCE-0AC9-487C-B45F-C4FC31069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0" y="2082018"/>
            <a:ext cx="10800000" cy="3897923"/>
          </a:xfrm>
        </p:spPr>
        <p:txBody>
          <a:bodyPr>
            <a:normAutofit/>
          </a:bodyPr>
          <a:lstStyle/>
          <a:p>
            <a:r>
              <a:rPr lang="it-IT" sz="2200" dirty="0"/>
              <a:t>Chiunque prima di acquistare un prodotto o usufruire di un servizio cerca di ottenere più informazioni possibili su di esso. Il principale metodo per informarsi consiste nel leggere le recensioni di altri utenti</a:t>
            </a:r>
          </a:p>
          <a:p>
            <a:endParaRPr lang="it-IT" sz="800" dirty="0"/>
          </a:p>
          <a:p>
            <a:r>
              <a:rPr lang="it-IT" sz="2200" dirty="0"/>
              <a:t>Purtroppo le recensioni non sempre risultano coerenti con il voto finale e, per questo motivo possono portare ad un’errata valutazione sia chi fornisce il servizio, sia chi ne usufruisce </a:t>
            </a:r>
          </a:p>
          <a:p>
            <a:endParaRPr lang="it-IT" sz="800" dirty="0"/>
          </a:p>
          <a:p>
            <a:r>
              <a:rPr lang="it-IT" sz="2200" dirty="0"/>
              <a:t>Proprio per l’importanza di questo ambito, abbiamo deciso di effettuare un’analisi relativa alle recensioni di hotel effettuate su TripAdvisor 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BCA3DBD3-02C1-4B1A-9B14-4B18512AF387}"/>
              </a:ext>
            </a:extLst>
          </p:cNvPr>
          <p:cNvSpPr txBox="1">
            <a:spLocks/>
          </p:cNvSpPr>
          <p:nvPr/>
        </p:nvSpPr>
        <p:spPr>
          <a:xfrm>
            <a:off x="696000" y="2234418"/>
            <a:ext cx="10800000" cy="3897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421569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103680-F932-4A71-98FF-B95CF855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00" y="742071"/>
            <a:ext cx="10800000" cy="861646"/>
          </a:xfrm>
        </p:spPr>
        <p:txBody>
          <a:bodyPr>
            <a:normAutofit fontScale="90000"/>
          </a:bodyPr>
          <a:lstStyle/>
          <a:p>
            <a:pPr algn="ctr"/>
            <a:r>
              <a:rPr lang="it-IT" sz="5400" dirty="0"/>
              <a:t>Scopo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E19CCE-0AC9-487C-B45F-C4FC31069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0" y="2082018"/>
            <a:ext cx="10800000" cy="3897923"/>
          </a:xfrm>
        </p:spPr>
        <p:txBody>
          <a:bodyPr>
            <a:normAutofit/>
          </a:bodyPr>
          <a:lstStyle/>
          <a:p>
            <a:r>
              <a:rPr lang="it-IT" sz="2200" dirty="0"/>
              <a:t>Questo progetto si pone principalmente due obiettivi:</a:t>
            </a:r>
          </a:p>
          <a:p>
            <a:pPr lvl="1"/>
            <a:r>
              <a:rPr lang="it-IT" sz="1800" dirty="0"/>
              <a:t>Dati il testo e i metadati di una nuova recensione, inferire l’overall value più probabile</a:t>
            </a:r>
          </a:p>
          <a:p>
            <a:pPr lvl="1"/>
            <a:r>
              <a:rPr lang="it-IT" sz="1800" dirty="0"/>
              <a:t>Stimare la coerenza di una recensione</a:t>
            </a:r>
          </a:p>
          <a:p>
            <a:pPr marL="324000" lvl="1" indent="0">
              <a:buNone/>
            </a:pPr>
            <a:r>
              <a:rPr lang="it-IT" sz="800" dirty="0"/>
              <a:t>	</a:t>
            </a:r>
          </a:p>
          <a:p>
            <a:r>
              <a:rPr lang="it-IT" sz="2200" dirty="0"/>
              <a:t>Per fare questo è stato implementato un software che permette di inserire nuove recensioni con testo e metadati (ovvero valutazioni relative ad alcuni aspetti dell’hotel preso in considerazione) per poi analizzarle</a:t>
            </a:r>
          </a:p>
          <a:p>
            <a:endParaRPr lang="it-IT" sz="800" dirty="0"/>
          </a:p>
          <a:p>
            <a:r>
              <a:rPr lang="it-IT" sz="2200" dirty="0"/>
              <a:t>Una recensione è considerata non coerente, se esiste una differenza significativa tra l’overall value assegnato da un valutatore esterno e quello assegnato dal recensore</a:t>
            </a:r>
          </a:p>
        </p:txBody>
      </p:sp>
    </p:spTree>
    <p:extLst>
      <p:ext uri="{BB962C8B-B14F-4D97-AF65-F5344CB8AC3E}">
        <p14:creationId xmlns:p14="http://schemas.microsoft.com/office/powerpoint/2010/main" val="101241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103680-F932-4A71-98FF-B95CF855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00" y="742071"/>
            <a:ext cx="10800000" cy="861646"/>
          </a:xfrm>
        </p:spPr>
        <p:txBody>
          <a:bodyPr>
            <a:normAutofit fontScale="90000"/>
          </a:bodyPr>
          <a:lstStyle/>
          <a:p>
            <a:pPr algn="ctr"/>
            <a:r>
              <a:rPr lang="it-IT" sz="5400" dirty="0"/>
              <a:t>Scelte implementative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E19CCE-0AC9-487C-B45F-C4FC31069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0" y="2082018"/>
            <a:ext cx="10800000" cy="3897923"/>
          </a:xfrm>
        </p:spPr>
        <p:txBody>
          <a:bodyPr>
            <a:normAutofit lnSpcReduction="10000"/>
          </a:bodyPr>
          <a:lstStyle/>
          <a:p>
            <a:r>
              <a:rPr lang="it-IT" sz="2200" dirty="0"/>
              <a:t>Il programma è stato implementato in Python (v 3.6) e, in particolare, sono state utilizzate principalmente cinque librerie per le altrettanti fasi progettuali:</a:t>
            </a:r>
          </a:p>
          <a:p>
            <a:pPr lvl="1"/>
            <a:r>
              <a:rPr lang="it-IT" sz="1800" dirty="0"/>
              <a:t>pandas - per l’analisi dei dati e la creazione dei dataset </a:t>
            </a:r>
          </a:p>
          <a:p>
            <a:pPr lvl="1"/>
            <a:r>
              <a:rPr lang="it-IT" sz="1800" dirty="0"/>
              <a:t>nltk - per il preprocessing del contenuto testuale delle recensioni</a:t>
            </a:r>
          </a:p>
          <a:p>
            <a:pPr lvl="1"/>
            <a:r>
              <a:rPr lang="it-IT" sz="1800" dirty="0"/>
              <a:t>pgmpy - per la generazione della rete bayesiana e l’inferenza</a:t>
            </a:r>
          </a:p>
          <a:p>
            <a:pPr lvl="1"/>
            <a:r>
              <a:rPr lang="it-IT" sz="1800" dirty="0"/>
              <a:t>scikit-learn - per la valutazione delle performance del modello </a:t>
            </a:r>
          </a:p>
          <a:p>
            <a:pPr lvl="1"/>
            <a:r>
              <a:rPr lang="it-IT" sz="1800" dirty="0"/>
              <a:t>tkinter - per la gestione dell’interfaccia grafica </a:t>
            </a:r>
          </a:p>
          <a:p>
            <a:endParaRPr lang="it-IT" sz="800" dirty="0"/>
          </a:p>
          <a:p>
            <a:r>
              <a:rPr lang="it-IT" sz="2200" dirty="0"/>
              <a:t>Grazie a questo software è possibile testare entrambi gli obiettivi del progetto: inserendo come input una nuova recensione, infatti, verrà stimato l’overall value (eseguendo il task di inferenza sulla rete) e sarà controllato che la recensione sia coerente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4846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103680-F932-4A71-98FF-B95CF855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00" y="742071"/>
            <a:ext cx="10800000" cy="861646"/>
          </a:xfrm>
        </p:spPr>
        <p:txBody>
          <a:bodyPr>
            <a:normAutofit fontScale="90000"/>
          </a:bodyPr>
          <a:lstStyle/>
          <a:p>
            <a:pPr algn="ctr"/>
            <a:r>
              <a:rPr lang="it-IT" sz="5400" dirty="0"/>
              <a:t>Descrizione del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E19CCE-0AC9-487C-B45F-C4FC31069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0" y="2082018"/>
            <a:ext cx="10800000" cy="4083255"/>
          </a:xfrm>
        </p:spPr>
        <p:txBody>
          <a:bodyPr>
            <a:normAutofit lnSpcReduction="10000"/>
          </a:bodyPr>
          <a:lstStyle/>
          <a:p>
            <a:r>
              <a:rPr lang="it-IT" sz="2200" dirty="0"/>
              <a:t>Dataset Iniziale:</a:t>
            </a:r>
            <a:endParaRPr lang="it-IT" sz="1900" dirty="0"/>
          </a:p>
          <a:p>
            <a:pPr lvl="1"/>
            <a:r>
              <a:rPr lang="it-IT" sz="1800" dirty="0"/>
              <a:t>Reviews.csv - contiene circa 135 mila recensioni di hotel. Per ogni recensione sono riportati alcuni dati generali (id, autore.. ) ed una serie di metadati</a:t>
            </a:r>
          </a:p>
          <a:p>
            <a:endParaRPr lang="it-IT" sz="900" dirty="0"/>
          </a:p>
          <a:p>
            <a:r>
              <a:rPr lang="it-IT" sz="2200" dirty="0"/>
              <a:t>Analizzando Reviews.csv si sono riscontrati tre problemi:</a:t>
            </a:r>
          </a:p>
          <a:p>
            <a:pPr lvl="1"/>
            <a:r>
              <a:rPr lang="it-IT" sz="1800" dirty="0"/>
              <a:t>Esistenza di colonne non rilevanti per lo scopo di questo progetto, che sono state eliminate</a:t>
            </a:r>
          </a:p>
          <a:p>
            <a:pPr lvl="1"/>
            <a:r>
              <a:rPr lang="it-IT" sz="1800" dirty="0"/>
              <a:t>Alta presenza di valori nulli nei metadati, risolto mantenendo solo le istanze con al più 3 valori nulli</a:t>
            </a:r>
          </a:p>
          <a:p>
            <a:pPr lvl="1"/>
            <a:r>
              <a:rPr lang="it-IT" sz="1800" dirty="0"/>
              <a:t>Uno squilibrio nella distribuzione delle classi risolto con una tecnica di under-sampling per bilanciare il dataset</a:t>
            </a:r>
          </a:p>
          <a:p>
            <a:endParaRPr lang="it-IT" sz="800" dirty="0">
              <a:solidFill>
                <a:schemeClr val="tx1"/>
              </a:solidFill>
            </a:endParaRPr>
          </a:p>
          <a:p>
            <a:r>
              <a:rPr lang="it-IT" sz="2200" dirty="0"/>
              <a:t>Successivamente sono state selezionate 6500 istanze random per ogni classe e il dataset è stato diviso in Trainig e Test (70% e 30% rispettivamente), mantenendoli entrambi bilanciati</a:t>
            </a:r>
          </a:p>
        </p:txBody>
      </p:sp>
    </p:spTree>
    <p:extLst>
      <p:ext uri="{BB962C8B-B14F-4D97-AF65-F5344CB8AC3E}">
        <p14:creationId xmlns:p14="http://schemas.microsoft.com/office/powerpoint/2010/main" val="3837693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103680-F932-4A71-98FF-B95CF855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5400" dirty="0"/>
              <a:t>Descrizione del modello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16886D80-DC76-4164-BCB5-15789D0385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3" y="2023072"/>
            <a:ext cx="5349240" cy="4320000"/>
          </a:xfrm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45D20CB-3E69-4109-9D8F-E7380138B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366549"/>
            <a:ext cx="5422392" cy="3633047"/>
          </a:xfrm>
        </p:spPr>
        <p:txBody>
          <a:bodyPr>
            <a:normAutofit/>
          </a:bodyPr>
          <a:lstStyle/>
          <a:p>
            <a:r>
              <a:rPr lang="it-IT" sz="2200" dirty="0"/>
              <a:t>Il modello scelto per questo problema è una rete Naive Bayes</a:t>
            </a:r>
          </a:p>
          <a:p>
            <a:endParaRPr lang="it-IT" sz="800" dirty="0"/>
          </a:p>
          <a:p>
            <a:r>
              <a:rPr lang="it-IT" sz="2200" dirty="0"/>
              <a:t>Il nodo padre all’interno della rete è la variabile target (overall value) e i figli sono i 7 metadati più una serie di valori booleani che indicano la presenza (o l’assenza) di alcune parole specifiche derivanti dall’analisi testuale delle recensioni</a:t>
            </a:r>
          </a:p>
        </p:txBody>
      </p:sp>
    </p:spTree>
    <p:extLst>
      <p:ext uri="{BB962C8B-B14F-4D97-AF65-F5344CB8AC3E}">
        <p14:creationId xmlns:p14="http://schemas.microsoft.com/office/powerpoint/2010/main" val="267163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103680-F932-4A71-98FF-B95CF855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00" y="742071"/>
            <a:ext cx="10800000" cy="861646"/>
          </a:xfrm>
        </p:spPr>
        <p:txBody>
          <a:bodyPr>
            <a:normAutofit fontScale="90000"/>
          </a:bodyPr>
          <a:lstStyle/>
          <a:p>
            <a:pPr algn="ctr"/>
            <a:r>
              <a:rPr lang="it-IT" sz="5400" dirty="0"/>
              <a:t>ANALISI del testo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E19CCE-0AC9-487C-B45F-C4FC31069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0" y="2082018"/>
            <a:ext cx="10800000" cy="4083255"/>
          </a:xfrm>
        </p:spPr>
        <p:txBody>
          <a:bodyPr>
            <a:normAutofit/>
          </a:bodyPr>
          <a:lstStyle/>
          <a:p>
            <a:pPr lvl="1"/>
            <a:r>
              <a:rPr lang="it-IT" sz="2200" dirty="0"/>
              <a:t>Sulla base del contenuto testuale delle recensioni nel training set sono state ottenute le parole significative utilizzate per la fase di training del modello</a:t>
            </a:r>
          </a:p>
          <a:p>
            <a:pPr lvl="1"/>
            <a:endParaRPr lang="it-IT" sz="800" dirty="0"/>
          </a:p>
          <a:p>
            <a:pPr lvl="1"/>
            <a:r>
              <a:rPr lang="it-IT" sz="2200" dirty="0"/>
              <a:t>In particolare dopo una breve fase di processing (rimozione di punteggiatura, numeri e stopwords e stemming) sono state prese in considerazione le 500 parole più frequenti nella collezione e filtrate tramite un’analisi della polarità (grado si positività o negatività di una parola) considerando solo quelle con polarità (in modulo) superiore ad una certa soglia</a:t>
            </a:r>
          </a:p>
          <a:p>
            <a:pPr lvl="1"/>
            <a:endParaRPr lang="it-IT" sz="800" dirty="0"/>
          </a:p>
          <a:p>
            <a:pPr lvl="1"/>
            <a:r>
              <a:rPr lang="it-IT" sz="2200" dirty="0"/>
              <a:t>I termini risultanti sono circa 70 e sono principalmente aggettivi come «horrible», «good» o «dirty» ma sono presenti anche sostantivi come «party» o «problem»</a:t>
            </a:r>
          </a:p>
        </p:txBody>
      </p:sp>
    </p:spTree>
    <p:extLst>
      <p:ext uri="{BB962C8B-B14F-4D97-AF65-F5344CB8AC3E}">
        <p14:creationId xmlns:p14="http://schemas.microsoft.com/office/powerpoint/2010/main" val="3828593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6020D4B6-266B-4830-B004-B7EE4C6F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74" y="606471"/>
            <a:ext cx="11290853" cy="5655364"/>
          </a:xfrm>
          <a:prstGeom prst="rect">
            <a:avLst/>
          </a:prstGeom>
        </p:spPr>
      </p:pic>
      <p:sp>
        <p:nvSpPr>
          <p:cNvPr id="44" name="Freccia a destra 43">
            <a:extLst>
              <a:ext uri="{FF2B5EF4-FFF2-40B4-BE49-F238E27FC236}">
                <a16:creationId xmlns:a16="http://schemas.microsoft.com/office/drawing/2014/main" id="{EB6A1511-624D-4E1E-A250-FAB1A84F92F7}"/>
              </a:ext>
            </a:extLst>
          </p:cNvPr>
          <p:cNvSpPr/>
          <p:nvPr/>
        </p:nvSpPr>
        <p:spPr>
          <a:xfrm rot="16200000">
            <a:off x="1727948" y="4565942"/>
            <a:ext cx="954922" cy="375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6BAE8A9D-0B0C-4147-8C57-5BD6BBD4837E}"/>
              </a:ext>
            </a:extLst>
          </p:cNvPr>
          <p:cNvSpPr/>
          <p:nvPr/>
        </p:nvSpPr>
        <p:spPr>
          <a:xfrm>
            <a:off x="9921608" y="5804635"/>
            <a:ext cx="1569492" cy="9144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Risultati predetti da Naive Bayes</a:t>
            </a:r>
          </a:p>
        </p:txBody>
      </p:sp>
      <p:sp>
        <p:nvSpPr>
          <p:cNvPr id="40" name="Freccia curva 39">
            <a:extLst>
              <a:ext uri="{FF2B5EF4-FFF2-40B4-BE49-F238E27FC236}">
                <a16:creationId xmlns:a16="http://schemas.microsoft.com/office/drawing/2014/main" id="{3D59FEDD-F618-4EC4-80C8-6DDE9A0D59DB}"/>
              </a:ext>
            </a:extLst>
          </p:cNvPr>
          <p:cNvSpPr/>
          <p:nvPr/>
        </p:nvSpPr>
        <p:spPr>
          <a:xfrm flipH="1">
            <a:off x="10025103" y="4691271"/>
            <a:ext cx="682654" cy="111336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9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86D632C3-6AEC-4262-846A-2C863908960A}"/>
              </a:ext>
            </a:extLst>
          </p:cNvPr>
          <p:cNvSpPr/>
          <p:nvPr/>
        </p:nvSpPr>
        <p:spPr>
          <a:xfrm>
            <a:off x="1246494" y="5056675"/>
            <a:ext cx="1917827" cy="7465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Metadati della  nuova recensione</a:t>
            </a: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2472A48B-E98B-4943-A51D-293E9656A5D8}"/>
              </a:ext>
            </a:extLst>
          </p:cNvPr>
          <p:cNvSpPr/>
          <p:nvPr/>
        </p:nvSpPr>
        <p:spPr>
          <a:xfrm>
            <a:off x="10073441" y="3152407"/>
            <a:ext cx="1880802" cy="9144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Testo della nuova recensione</a:t>
            </a:r>
          </a:p>
        </p:txBody>
      </p:sp>
      <p:sp>
        <p:nvSpPr>
          <p:cNvPr id="49" name="Freccia curva 48">
            <a:extLst>
              <a:ext uri="{FF2B5EF4-FFF2-40B4-BE49-F238E27FC236}">
                <a16:creationId xmlns:a16="http://schemas.microsoft.com/office/drawing/2014/main" id="{6F0A40C5-26C0-4B9D-9761-CF73AD7D1517}"/>
              </a:ext>
            </a:extLst>
          </p:cNvPr>
          <p:cNvSpPr/>
          <p:nvPr/>
        </p:nvSpPr>
        <p:spPr>
          <a:xfrm>
            <a:off x="6350070" y="2574626"/>
            <a:ext cx="1947078" cy="1003461"/>
          </a:xfrm>
          <a:prstGeom prst="bentArrow">
            <a:avLst>
              <a:gd name="adj1" fmla="val 15552"/>
              <a:gd name="adj2" fmla="val 16228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0" name="Rettangolo con angoli arrotondati 49">
            <a:extLst>
              <a:ext uri="{FF2B5EF4-FFF2-40B4-BE49-F238E27FC236}">
                <a16:creationId xmlns:a16="http://schemas.microsoft.com/office/drawing/2014/main" id="{8EB11032-FB98-49A8-A6A2-1377D95DBBA5}"/>
              </a:ext>
            </a:extLst>
          </p:cNvPr>
          <p:cNvSpPr/>
          <p:nvPr/>
        </p:nvSpPr>
        <p:spPr>
          <a:xfrm>
            <a:off x="5405666" y="3578087"/>
            <a:ext cx="1969829" cy="87765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Bottone per l’invio della nuova recensione</a:t>
            </a:r>
          </a:p>
        </p:txBody>
      </p:sp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3B5BAF13-34D6-4DB7-8CF8-32D37CB3CF88}"/>
              </a:ext>
            </a:extLst>
          </p:cNvPr>
          <p:cNvSpPr/>
          <p:nvPr/>
        </p:nvSpPr>
        <p:spPr>
          <a:xfrm rot="16200000">
            <a:off x="10641417" y="2592167"/>
            <a:ext cx="744850" cy="375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397719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i">
  <a:themeElements>
    <a:clrScheme name="Personalizzato 3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2604B"/>
      </a:accent1>
      <a:accent2>
        <a:srgbClr val="599442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i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i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Dividendi</Template>
  <TotalTime>3201</TotalTime>
  <Words>914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Gill Sans MT</vt:lpstr>
      <vt:lpstr>Wingdings 2</vt:lpstr>
      <vt:lpstr>Dividendi</vt:lpstr>
      <vt:lpstr>Worksheet</vt:lpstr>
      <vt:lpstr>Foglio di lavoro di Microsoft Excel</vt:lpstr>
      <vt:lpstr>Naive bayes on TRIPADVISOR hotel REVIEWS</vt:lpstr>
      <vt:lpstr>Presentazione standard di PowerPoint</vt:lpstr>
      <vt:lpstr>Introduzione</vt:lpstr>
      <vt:lpstr>Scopo del progetto</vt:lpstr>
      <vt:lpstr>Scelte implementative</vt:lpstr>
      <vt:lpstr>Descrizione del dataset</vt:lpstr>
      <vt:lpstr>Descrizione del modello</vt:lpstr>
      <vt:lpstr>ANALISI del testo</vt:lpstr>
      <vt:lpstr>Presentazione standard di PowerPoint</vt:lpstr>
      <vt:lpstr>Performance EVALUATION</vt:lpstr>
      <vt:lpstr>Analisi dei risultati</vt:lpstr>
      <vt:lpstr>Analisi dei risultati</vt:lpstr>
      <vt:lpstr>Presentazione standard di PowerPoint</vt:lpstr>
      <vt:lpstr>conclusione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TRIPADVISOR REVIEWS CLASSIFICATION</dc:title>
  <dc:creator>Francesco</dc:creator>
  <cp:lastModifiedBy>Francesco</cp:lastModifiedBy>
  <cp:revision>118</cp:revision>
  <dcterms:created xsi:type="dcterms:W3CDTF">2018-06-12T12:24:30Z</dcterms:created>
  <dcterms:modified xsi:type="dcterms:W3CDTF">2018-06-15T15:53:25Z</dcterms:modified>
</cp:coreProperties>
</file>