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panko.shidler.hawaii.edu/HumanErr/Basic.htm" TargetMode="External"/><Relationship Id="rId4" Type="http://schemas.openxmlformats.org/officeDocument/2006/relationships/hyperlink" Target="https://www.experian.com/assets/decision-analytics/white-papers/the%20state%20of%20data%20quality.pdf" TargetMode="External"/><Relationship Id="rId5" Type="http://schemas.openxmlformats.org/officeDocument/2006/relationships/hyperlink" Target="https://bmjopen.bmj.com/content/3/5/e00240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aphSAGE"/>
          <p:cNvSpPr txBox="1"/>
          <p:nvPr>
            <p:ph type="ctrTitle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GraphSAGE</a:t>
            </a:r>
          </a:p>
        </p:txBody>
      </p:sp>
      <p:sp>
        <p:nvSpPr>
          <p:cNvPr id="120" name="Results and Trends"/>
          <p:cNvSpPr txBox="1"/>
          <p:nvPr>
            <p:ph type="subTitle" sz="quarter" idx="1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Results and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ollution Rates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Pollution Rates</a:t>
            </a:r>
          </a:p>
        </p:txBody>
      </p:sp>
      <p:sp>
        <p:nvSpPr>
          <p:cNvPr id="123" name="Used a Wide Range to capture trends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Used a Wide Range to capture trends</a:t>
            </a:r>
          </a:p>
          <a:p>
            <a:pPr marL="24892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Real-life error rate largely dependent on context</a:t>
            </a:r>
          </a:p>
          <a:p>
            <a:pPr marL="248920" indent="-248920" defTabSz="327152">
              <a:spcBef>
                <a:spcPts val="1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Sources:</a:t>
            </a:r>
          </a:p>
          <a:p>
            <a:pPr lvl="1" marL="497840" indent="-248920" defTabSz="327152">
              <a:spcBef>
                <a:spcPts val="1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“Basic Error Rates”</a:t>
            </a:r>
          </a:p>
          <a:p>
            <a:pPr lvl="2" marL="746759" indent="-248920" defTabSz="327152">
              <a:spcBef>
                <a:spcPts val="1300"/>
              </a:spcBef>
              <a:defRPr sz="1344">
                <a:solidFill>
                  <a:schemeClr val="accent1">
                    <a:lumOff val="-13575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hlinkClick r:id="rId3" invalidUrl="" action="" tgtFrame="" tooltip="" history="1" highlightClick="0" endSnd="0"/>
              </a:rPr>
              <a:t>http://panko.shidler.hawaii.edu/HumanErr/Basic.htm</a:t>
            </a:r>
          </a:p>
          <a:p>
            <a:pPr lvl="1" marL="497840" indent="-248920" defTabSz="327152">
              <a:spcBef>
                <a:spcPts val="1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“The State of Data Quality”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lvl="2" marL="746759" indent="-248920" defTabSz="327152">
              <a:spcBef>
                <a:spcPts val="1300"/>
              </a:spcBef>
              <a:defRPr sz="1344">
                <a:solidFill>
                  <a:schemeClr val="accent1">
                    <a:lumOff val="-13575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https://www.experian.com/assets/decision-analytics/white-papers/the%20state%20of%20data%20quality.pdf</a:t>
            </a:r>
          </a:p>
          <a:p>
            <a:pPr lvl="1" marL="497840" indent="-248920" defTabSz="327152">
              <a:spcBef>
                <a:spcPts val="1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"Error rates in a clinical data repository: lessons from the transition to electronic data transfer—a descriptive study"</a:t>
            </a:r>
          </a:p>
          <a:p>
            <a:pPr lvl="2" marL="746759" indent="-248920" defTabSz="327152">
              <a:spcBef>
                <a:spcPts val="1300"/>
              </a:spcBef>
              <a:defRPr sz="1344">
                <a:solidFill>
                  <a:schemeClr val="accent1">
                    <a:lumOff val="-13575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https://bmjopen.bmj.com/content/3/5/e002406</a:t>
            </a:r>
          </a:p>
          <a:p>
            <a:pPr marL="248919" indent="-248919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The error rate for individual fields appears to run between 0.5-6.0%, with text fields on the higher end.</a:t>
            </a:r>
          </a:p>
          <a:p>
            <a:pPr marL="248919" indent="-248919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However, according to “The State of Data Quality,” companies believe approximately 25% of their data to be inaccurate, 60% of which is attributed to human error, the rest of which is attributed to technological issues.</a:t>
            </a:r>
          </a:p>
          <a:p>
            <a:pPr marL="248920" indent="-248920" defTabSz="327152">
              <a:spcBef>
                <a:spcPts val="1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“Error rates in a clinical data repository” records an “outright accuracy” of 76% in manually entered fields.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sults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450" y="1276350"/>
            <a:ext cx="11899900" cy="72771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1257300"/>
            <a:ext cx="10972800" cy="73152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1257300"/>
            <a:ext cx="10972800" cy="73152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350" y="1270000"/>
            <a:ext cx="10960100" cy="72898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1270000"/>
            <a:ext cx="10972800" cy="72898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 Note on the Datasets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 Note on the Datasets</a:t>
            </a:r>
          </a:p>
        </p:txBody>
      </p:sp>
      <p:sp>
        <p:nvSpPr>
          <p:cNvPr id="138" name="Toy-PPI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Toy-PPI</a:t>
            </a:r>
          </a:p>
          <a:p>
            <a:pPr lvl="1" marL="497840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Protein-Protein Interactions</a:t>
            </a:r>
          </a:p>
          <a:p>
            <a:pPr lvl="1" marL="497840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Each node is a protein</a:t>
            </a:r>
          </a:p>
          <a:p>
            <a:pPr lvl="1" marL="497840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Features are positional gene sets, motif gene sets and immunological signatures.</a:t>
            </a:r>
          </a:p>
          <a:p>
            <a:pPr marL="24892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Reddit</a:t>
            </a:r>
          </a:p>
          <a:p>
            <a:pPr lvl="1" marL="49784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Each node is a post</a:t>
            </a:r>
          </a:p>
          <a:p>
            <a:pPr lvl="1" marL="497840" indent="-248920" defTabSz="327152">
              <a:spcBef>
                <a:spcPts val="2300"/>
              </a:spcBef>
              <a:defRPr sz="1792">
                <a:latin typeface="Georgia"/>
                <a:ea typeface="Georgia"/>
                <a:cs typeface="Georgia"/>
                <a:sym typeface="Georgia"/>
              </a:defRPr>
            </a:pPr>
            <a:r>
              <a:t>Features:</a:t>
            </a:r>
          </a:p>
          <a:p>
            <a:pPr lvl="2" marL="746759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Title</a:t>
            </a:r>
          </a:p>
          <a:p>
            <a:pPr lvl="2" marL="746759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Comments averaged together</a:t>
            </a:r>
          </a:p>
          <a:p>
            <a:pPr lvl="2" marL="746759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Number of comments</a:t>
            </a:r>
          </a:p>
          <a:p>
            <a:pPr lvl="2" marL="746759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Score (upvotes)</a:t>
            </a:r>
          </a:p>
          <a:p>
            <a:pPr lvl="2" marL="746759" indent="-248920" defTabSz="327152">
              <a:spcBef>
                <a:spcPts val="2300"/>
              </a:spcBef>
              <a:defRPr sz="1568">
                <a:latin typeface="Georgia"/>
                <a:ea typeface="Georgia"/>
                <a:cs typeface="Georgia"/>
                <a:sym typeface="Georgia"/>
              </a:defRPr>
            </a:pPr>
            <a:r>
              <a:t>Concatenated together, text embedded with GloVe: Global Vectors for Word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