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8"/>
  </p:notesMasterIdLst>
  <p:sldIdLst>
    <p:sldId id="256" r:id="rId2"/>
    <p:sldId id="257" r:id="rId3"/>
    <p:sldId id="258" r:id="rId4"/>
    <p:sldId id="266" r:id="rId5"/>
    <p:sldId id="267" r:id="rId6"/>
    <p:sldId id="260" r:id="rId7"/>
    <p:sldId id="272" r:id="rId8"/>
    <p:sldId id="273" r:id="rId9"/>
    <p:sldId id="270" r:id="rId10"/>
    <p:sldId id="274" r:id="rId11"/>
    <p:sldId id="275" r:id="rId12"/>
    <p:sldId id="27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5775" autoAdjust="0"/>
  </p:normalViewPr>
  <p:slideViewPr>
    <p:cSldViewPr snapToGrid="0">
      <p:cViewPr>
        <p:scale>
          <a:sx n="110" d="100"/>
          <a:sy n="110" d="100"/>
        </p:scale>
        <p:origin x="384" y="-2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Kylie</a:t>
            </a:r>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Miki</a:t>
            </a:r>
          </a:p>
          <a:p>
            <a:endParaRPr lang="en-AU" dirty="0"/>
          </a:p>
          <a:p>
            <a:r>
              <a:rPr lang="en-AU" dirty="0"/>
              <a:t>Missing 2016 -2017 chart</a:t>
            </a:r>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1682390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4053908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a:p>
            <a:r>
              <a:rPr lang="en-US" dirty="0"/>
              <a:t>Potentially just show one graph</a:t>
            </a:r>
          </a:p>
          <a:p>
            <a:endParaRPr lang="en-US" dirty="0"/>
          </a:p>
          <a:p>
            <a:r>
              <a:rPr lang="en-US" dirty="0"/>
              <a:t>Weak correlation due to out data cleaning process of dropping all </a:t>
            </a:r>
            <a:r>
              <a:rPr lang="en-US" dirty="0" err="1"/>
              <a:t>NaN</a:t>
            </a: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12</a:t>
            </a:fld>
            <a:endParaRPr lang="en-US"/>
          </a:p>
        </p:txBody>
      </p:sp>
    </p:spTree>
    <p:extLst>
      <p:ext uri="{BB962C8B-B14F-4D97-AF65-F5344CB8AC3E}">
        <p14:creationId xmlns:p14="http://schemas.microsoft.com/office/powerpoint/2010/main" val="424654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Presit</a:t>
            </a:r>
            <a:r>
              <a:rPr lang="en-US" dirty="0"/>
              <a:t> – Challenges </a:t>
            </a:r>
          </a:p>
          <a:p>
            <a:r>
              <a:rPr lang="en-US" dirty="0"/>
              <a:t>Nick – Additional project time</a:t>
            </a:r>
          </a:p>
        </p:txBody>
      </p:sp>
      <p:sp>
        <p:nvSpPr>
          <p:cNvPr id="4" name="Slide Number Placeholder 3"/>
          <p:cNvSpPr>
            <a:spLocks noGrp="1"/>
          </p:cNvSpPr>
          <p:nvPr>
            <p:ph type="sldNum" sz="quarter" idx="5"/>
          </p:nvPr>
        </p:nvSpPr>
        <p:spPr/>
        <p:txBody>
          <a:bodyPr/>
          <a:lstStyle/>
          <a:p>
            <a:fld id="{4F2AAB9E-B1B6-7347-AEB9-3DE8A4E8C48F}" type="slidenum">
              <a:rPr lang="en-US" smtClean="0"/>
              <a:t>13</a:t>
            </a:fld>
            <a:endParaRPr lang="en-US"/>
          </a:p>
        </p:txBody>
      </p:sp>
    </p:spTree>
    <p:extLst>
      <p:ext uri="{BB962C8B-B14F-4D97-AF65-F5344CB8AC3E}">
        <p14:creationId xmlns:p14="http://schemas.microsoft.com/office/powerpoint/2010/main" val="4063722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14</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highlight>
                  <a:srgbClr val="FFFF00"/>
                </a:highlight>
              </a:rPr>
              <a:t>Kylie</a:t>
            </a:r>
          </a:p>
          <a:p>
            <a:pPr marL="0" indent="0">
              <a:buNone/>
            </a:pPr>
            <a:endParaRPr lang="en-US" dirty="0">
              <a:highlight>
                <a:srgbClr val="FFFF00"/>
              </a:highlight>
            </a:endParaRPr>
          </a:p>
          <a:p>
            <a:pPr marL="0" indent="0">
              <a:buNone/>
            </a:pPr>
            <a:r>
              <a:rPr lang="en-US" dirty="0">
                <a:highlight>
                  <a:srgbClr val="FFFF00"/>
                </a:highlight>
              </a:rPr>
              <a:t>Describe the questions you asked, and </a:t>
            </a:r>
            <a:r>
              <a:rPr lang="en-US" i="1" dirty="0">
                <a:highlight>
                  <a:srgbClr val="FFFF00"/>
                </a:highlight>
              </a:rPr>
              <a:t>why</a:t>
            </a:r>
            <a:r>
              <a:rPr lang="en-US" dirty="0">
                <a:highlight>
                  <a:srgbClr val="FFFF00"/>
                </a:highlight>
              </a:rPr>
              <a:t> you asked them</a:t>
            </a:r>
          </a:p>
          <a:p>
            <a:pPr marL="0" indent="0">
              <a:buNone/>
            </a:pPr>
            <a:endParaRPr lang="en-US" dirty="0">
              <a:highlight>
                <a:srgbClr val="FFFF00"/>
              </a:highlight>
            </a:endParaRPr>
          </a:p>
          <a:p>
            <a:pPr marL="0" indent="0">
              <a:buNone/>
            </a:pPr>
            <a:r>
              <a:rPr lang="en-US" dirty="0"/>
              <a:t>Will Crime rates will be higher for suburbs with lower median property prices</a:t>
            </a:r>
          </a:p>
          <a:p>
            <a:pPr marL="0" indent="0">
              <a:buNone/>
            </a:pPr>
            <a:r>
              <a:rPr lang="en-US" dirty="0"/>
              <a:t>Will Crime rates will be lower for suburbs with higher median property prices</a:t>
            </a:r>
          </a:p>
          <a:p>
            <a:pPr marL="0" indent="0">
              <a:buNone/>
            </a:pPr>
            <a:r>
              <a:rPr lang="en-US" dirty="0"/>
              <a:t>Will theft have the highest rate</a:t>
            </a:r>
          </a:p>
          <a:p>
            <a:pPr marL="0" indent="0">
              <a:buNone/>
            </a:pPr>
            <a:endParaRPr lang="en-US" dirty="0">
              <a:highlight>
                <a:srgbClr val="FFFF00"/>
              </a:highlight>
            </a:endParaRPr>
          </a:p>
          <a:p>
            <a:pPr marL="0" indent="0">
              <a:buNone/>
            </a:pPr>
            <a:endParaRPr lang="en-US" dirty="0">
              <a:highlight>
                <a:srgbClr val="FFFF00"/>
              </a:highlight>
            </a:endParaRPr>
          </a:p>
          <a:p>
            <a:pPr marL="0" indent="0">
              <a:buNone/>
            </a:pPr>
            <a:r>
              <a:rPr lang="en-US" dirty="0">
                <a:highlight>
                  <a:srgbClr val="FFFF00"/>
                </a:highlight>
              </a:rPr>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229227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Kylie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126443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Kylie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360038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Presit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 (</a:t>
            </a:r>
            <a:r>
              <a:rPr lang="en-US" dirty="0" err="1"/>
              <a:t>concat</a:t>
            </a:r>
            <a:r>
              <a:rPr lang="en-US" dirty="0"/>
              <a:t> vs merge)</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42815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Annabel</a:t>
            </a:r>
          </a:p>
          <a:p>
            <a:endParaRPr lang="en-AU" dirty="0"/>
          </a:p>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88877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p:txBody>
      </p:sp>
      <p:sp>
        <p:nvSpPr>
          <p:cNvPr id="4" name="Slide Number Placeholder 3"/>
          <p:cNvSpPr>
            <a:spLocks noGrp="1"/>
          </p:cNvSpPr>
          <p:nvPr>
            <p:ph type="sldNum" sz="quarter" idx="5"/>
          </p:nvPr>
        </p:nvSpPr>
        <p:spPr/>
        <p:txBody>
          <a:bodyPr/>
          <a:lstStyle/>
          <a:p>
            <a:fld id="{4F2AAB9E-B1B6-7347-AEB9-3DE8A4E8C48F}" type="slidenum">
              <a:rPr lang="en-US" smtClean="0"/>
              <a:t>7</a:t>
            </a:fld>
            <a:endParaRPr lang="en-US"/>
          </a:p>
        </p:txBody>
      </p:sp>
    </p:spTree>
    <p:extLst>
      <p:ext uri="{BB962C8B-B14F-4D97-AF65-F5344CB8AC3E}">
        <p14:creationId xmlns:p14="http://schemas.microsoft.com/office/powerpoint/2010/main" val="24953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p:txBody>
      </p:sp>
      <p:sp>
        <p:nvSpPr>
          <p:cNvPr id="4" name="Slide Number Placeholder 3"/>
          <p:cNvSpPr>
            <a:spLocks noGrp="1"/>
          </p:cNvSpPr>
          <p:nvPr>
            <p:ph type="sldNum" sz="quarter" idx="5"/>
          </p:nvPr>
        </p:nvSpPr>
        <p:spPr/>
        <p:txBody>
          <a:bodyPr/>
          <a:lstStyle/>
          <a:p>
            <a:fld id="{4F2AAB9E-B1B6-7347-AEB9-3DE8A4E8C48F}" type="slidenum">
              <a:rPr lang="en-US" smtClean="0"/>
              <a:t>8</a:t>
            </a:fld>
            <a:endParaRPr lang="en-US"/>
          </a:p>
        </p:txBody>
      </p:sp>
    </p:spTree>
    <p:extLst>
      <p:ext uri="{BB962C8B-B14F-4D97-AF65-F5344CB8AC3E}">
        <p14:creationId xmlns:p14="http://schemas.microsoft.com/office/powerpoint/2010/main" val="25468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Miki</a:t>
            </a:r>
          </a:p>
          <a:p>
            <a:endParaRPr lang="en-AU" dirty="0">
              <a:solidFill>
                <a:srgbClr val="FF0000"/>
              </a:solidFill>
            </a:endParaRPr>
          </a:p>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107405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4/2/21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4/2/21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4/2/21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4/2/21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4/2/21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4/2/21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2015 -2021</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B77-23C6-4C9A-92CD-4ACB88F9C9FF}"/>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PROPERTY PRICE</a:t>
            </a:r>
            <a:endParaRPr lang="en-AU" dirty="0"/>
          </a:p>
        </p:txBody>
      </p:sp>
      <p:pic>
        <p:nvPicPr>
          <p:cNvPr id="6" name="Picture 5" descr="Icon&#10;&#10;Description automatically generated">
            <a:extLst>
              <a:ext uri="{FF2B5EF4-FFF2-40B4-BE49-F238E27FC236}">
                <a16:creationId xmlns:a16="http://schemas.microsoft.com/office/drawing/2014/main" id="{560F708A-7AF5-4618-9AB2-126896953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199" y="2795470"/>
            <a:ext cx="4542503" cy="3097838"/>
          </a:xfrm>
          <a:prstGeom prst="rect">
            <a:avLst/>
          </a:prstGeom>
        </p:spPr>
      </p:pic>
    </p:spTree>
    <p:extLst>
      <p:ext uri="{BB962C8B-B14F-4D97-AF65-F5344CB8AC3E}">
        <p14:creationId xmlns:p14="http://schemas.microsoft.com/office/powerpoint/2010/main" val="6788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PROPERTY PRICE</a:t>
            </a:r>
            <a:endParaRPr lang="en-AU" dirty="0"/>
          </a:p>
        </p:txBody>
      </p:sp>
      <p:pic>
        <p:nvPicPr>
          <p:cNvPr id="5" name="Content Placeholder 4" descr="Icon&#10;&#10;Description automatically generated">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3694" y="2791332"/>
            <a:ext cx="4593309" cy="3101975"/>
          </a:xfrm>
        </p:spPr>
      </p:pic>
      <p:pic>
        <p:nvPicPr>
          <p:cNvPr id="6" name="Content Placeholder 4" descr="Icon&#10;&#10;Description automatically generated">
            <a:extLst>
              <a:ext uri="{FF2B5EF4-FFF2-40B4-BE49-F238E27FC236}">
                <a16:creationId xmlns:a16="http://schemas.microsoft.com/office/drawing/2014/main" id="{1389C4C6-FAF5-47AD-A090-87965B0B2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8237" y="2791333"/>
            <a:ext cx="4593309" cy="3101975"/>
          </a:xfrm>
          <a:prstGeom prst="rect">
            <a:avLst/>
          </a:prstGeom>
        </p:spPr>
      </p:pic>
    </p:spTree>
    <p:extLst>
      <p:ext uri="{BB962C8B-B14F-4D97-AF65-F5344CB8AC3E}">
        <p14:creationId xmlns:p14="http://schemas.microsoft.com/office/powerpoint/2010/main" val="334373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101983"/>
          </a:xfrm>
        </p:spPr>
        <p:txBody>
          <a:bodyPr>
            <a:normAutofit/>
          </a:bodyPr>
          <a:lstStyle/>
          <a:p>
            <a:r>
              <a:rPr lang="en-AU" dirty="0">
                <a:solidFill>
                  <a:srgbClr val="FF0000"/>
                </a:solidFill>
              </a:rPr>
              <a:t>Needs R value</a:t>
            </a:r>
          </a:p>
          <a:p>
            <a:r>
              <a:rPr lang="en-AU" dirty="0">
                <a:solidFill>
                  <a:srgbClr val="FF0000"/>
                </a:solidFill>
              </a:rPr>
              <a:t>Summarise correlation findings </a:t>
            </a:r>
          </a:p>
          <a:p>
            <a:r>
              <a:rPr lang="en-AU" dirty="0">
                <a:solidFill>
                  <a:srgbClr val="FF0000"/>
                </a:solidFill>
              </a:rPr>
              <a:t>The weak correlation is due to these reasons:</a:t>
            </a:r>
          </a:p>
          <a:p>
            <a:pPr lvl="1"/>
            <a:r>
              <a:rPr lang="en-AU" dirty="0">
                <a:solidFill>
                  <a:srgbClr val="FF0000"/>
                </a:solidFill>
              </a:rPr>
              <a:t>Other variables affecting property price (not solely crime counts)</a:t>
            </a:r>
          </a:p>
          <a:p>
            <a:pPr lvl="1"/>
            <a:r>
              <a:rPr lang="en-AU" dirty="0">
                <a:solidFill>
                  <a:srgbClr val="FF0000"/>
                </a:solidFill>
              </a:rPr>
              <a:t>Need for per capita data (population density)</a:t>
            </a: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9" y="2687181"/>
            <a:ext cx="3963628" cy="2661567"/>
          </a:xfrm>
          <a:prstGeom prst="rect">
            <a:avLst/>
          </a:prstGeom>
        </p:spPr>
      </p:pic>
    </p:spTree>
    <p:extLst>
      <p:ext uri="{BB962C8B-B14F-4D97-AF65-F5344CB8AC3E}">
        <p14:creationId xmlns:p14="http://schemas.microsoft.com/office/powerpoint/2010/main" val="3027296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WA Data is not </a:t>
            </a:r>
            <a:r>
              <a:rPr lang="en-US" dirty="0" err="1"/>
              <a:t>categorised</a:t>
            </a:r>
            <a:r>
              <a:rPr lang="en-US" dirty="0"/>
              <a:t> by suburb</a:t>
            </a:r>
          </a:p>
          <a:p>
            <a:pPr>
              <a:buFont typeface="Arial" panose="020B0604020202020204" pitchFamily="34" charset="0"/>
              <a:buChar char="•"/>
            </a:pPr>
            <a:r>
              <a:rPr lang="en-US" dirty="0"/>
              <a:t>Binning each crime entry by financial year</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Dropped all rows with data that was not available (</a:t>
            </a:r>
            <a:r>
              <a:rPr lang="en-US" dirty="0" err="1"/>
              <a:t>NaN</a:t>
            </a:r>
            <a:r>
              <a:rPr lang="en-US" dirty="0"/>
              <a:t>)</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131347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
        <p:nvSpPr>
          <p:cNvPr id="3" name="Content Placeholder 2">
            <a:extLst>
              <a:ext uri="{FF2B5EF4-FFF2-40B4-BE49-F238E27FC236}">
                <a16:creationId xmlns:a16="http://schemas.microsoft.com/office/drawing/2014/main" id="{498E87A0-0BC5-434B-930D-C2DB78772A44}"/>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305552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2231136" y="2413262"/>
            <a:ext cx="5922264" cy="3480046"/>
          </a:xfrm>
        </p:spPr>
        <p:txBody>
          <a:bodyPr>
            <a:normAutofit fontScale="850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endParaRPr lang="en-US" dirty="0"/>
          </a:p>
          <a:p>
            <a:pPr marL="0" indent="0">
              <a:buNone/>
            </a:pPr>
            <a:r>
              <a:rPr lang="en-US" b="1" dirty="0"/>
              <a:t>Motivation</a:t>
            </a:r>
            <a:r>
              <a:rPr lang="en-US" dirty="0"/>
              <a:t>:</a:t>
            </a:r>
          </a:p>
          <a:p>
            <a:r>
              <a:rPr lang="en-US" dirty="0"/>
              <a:t>Relevant to our Australian audience</a:t>
            </a:r>
          </a:p>
          <a:p>
            <a:pPr lvl="1"/>
            <a:r>
              <a:rPr lang="en-US" dirty="0"/>
              <a:t>In terms of crime and property owners</a:t>
            </a:r>
            <a:endParaRPr lang="en-AU" dirty="0"/>
          </a:p>
          <a:p>
            <a:pPr marL="0" indent="0">
              <a:buNone/>
            </a:pPr>
            <a:r>
              <a:rPr lang="en-AU" b="1" dirty="0"/>
              <a:t>Analysis:</a:t>
            </a:r>
          </a:p>
          <a:p>
            <a:pPr marL="0" indent="0">
              <a:buNone/>
            </a:pPr>
            <a:r>
              <a:rPr lang="en-AU" dirty="0"/>
              <a:t>Analysis was based on:</a:t>
            </a:r>
          </a:p>
          <a:p>
            <a:r>
              <a:rPr lang="en-AU" dirty="0"/>
              <a:t>South Australian Suburbs</a:t>
            </a:r>
            <a:endParaRPr lang="en-US" dirty="0">
              <a:solidFill>
                <a:srgbClr val="FF0000"/>
              </a:solidFill>
            </a:endParaRP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268053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2115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638044"/>
            <a:ext cx="10100441" cy="4219956"/>
          </a:xfrm>
        </p:spPr>
        <p:txBody>
          <a:bodyPr>
            <a:normAutofit/>
          </a:bodyPr>
          <a:lstStyle/>
          <a:p>
            <a:r>
              <a:rPr lang="en-US" dirty="0">
                <a:solidFill>
                  <a:schemeClr val="tx1"/>
                </a:solidFill>
              </a:rPr>
              <a:t>For the project analysis,  CSV files were imported into pandas to create </a:t>
            </a:r>
            <a:r>
              <a:rPr lang="en-US" dirty="0" err="1">
                <a:solidFill>
                  <a:schemeClr val="tx1"/>
                </a:solidFill>
              </a:rPr>
              <a:t>DataFrames</a:t>
            </a:r>
            <a:r>
              <a:rPr lang="en-US" dirty="0">
                <a:solidFill>
                  <a:schemeClr val="tx1"/>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Description: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SCT – Residence.</a:t>
            </a:r>
          </a:p>
          <a:p>
            <a:pPr marL="514350" lvl="1" indent="-285750">
              <a:buFont typeface="Courier New" panose="02070309020205020404" pitchFamily="49" charset="0"/>
              <a:buChar char="o"/>
            </a:pPr>
            <a:r>
              <a:rPr lang="en-US" dirty="0"/>
              <a:t>Theft/Illegal Use of MV</a:t>
            </a:r>
          </a:p>
          <a:p>
            <a:r>
              <a:rPr lang="en-US" dirty="0">
                <a:solidFill>
                  <a:srgbClr val="FF0000"/>
                </a:solidFill>
              </a:rPr>
              <a:t>Why did we select these 5 categories?</a:t>
            </a:r>
          </a:p>
          <a:p>
            <a:pPr lvl="1"/>
            <a:r>
              <a:rPr lang="en-AU" dirty="0"/>
              <a:t>These categories were believed to have the most impact on the hypothesis, directly affecting house price.  Categories overlooked were more related to commercial property and petty crime</a:t>
            </a:r>
          </a:p>
        </p:txBody>
      </p:sp>
    </p:spTree>
    <p:extLst>
      <p:ext uri="{BB962C8B-B14F-4D97-AF65-F5344CB8AC3E}">
        <p14:creationId xmlns:p14="http://schemas.microsoft.com/office/powerpoint/2010/main" val="296755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p:txBody>
          <a:bodyPr/>
          <a:lstStyle/>
          <a:p>
            <a:r>
              <a:rPr lang="en-US" dirty="0"/>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2231135" y="2638044"/>
            <a:ext cx="8161561" cy="3101983"/>
          </a:xfrm>
        </p:spPr>
        <p:txBody>
          <a:bodyPr>
            <a:normAutofit/>
          </a:bodyPr>
          <a:lstStyle/>
          <a:p>
            <a:r>
              <a:rPr lang="en-US" dirty="0">
                <a:solidFill>
                  <a:schemeClr val="tx1"/>
                </a:solidFill>
              </a:rPr>
              <a:t>For the project analysis,  raw data in excel was imported into a </a:t>
            </a:r>
            <a:r>
              <a:rPr lang="en-US" dirty="0" err="1">
                <a:solidFill>
                  <a:schemeClr val="tx1"/>
                </a:solidFill>
              </a:rPr>
              <a:t>Jupyter</a:t>
            </a:r>
            <a:r>
              <a:rPr lang="en-US" dirty="0">
                <a:solidFill>
                  <a:schemeClr val="tx1"/>
                </a:solidFill>
              </a:rPr>
              <a:t> Notebook for the creation of property-related Panda </a:t>
            </a:r>
            <a:r>
              <a:rPr lang="en-US" dirty="0" err="1">
                <a:solidFill>
                  <a:schemeClr val="tx1"/>
                </a:solidFill>
              </a:rPr>
              <a:t>DataFrames</a:t>
            </a:r>
            <a:r>
              <a:rPr lang="en-US" dirty="0">
                <a:solidFill>
                  <a:schemeClr val="tx1"/>
                </a:solidFill>
              </a:rPr>
              <a:t>. </a:t>
            </a:r>
          </a:p>
          <a:p>
            <a:pPr lvl="1"/>
            <a:r>
              <a:rPr lang="en-US" dirty="0">
                <a:solidFill>
                  <a:schemeClr val="tx1"/>
                </a:solidFill>
              </a:rPr>
              <a:t>The median price of the raw data is available for each quarter (for the past five financial years)</a:t>
            </a:r>
          </a:p>
          <a:p>
            <a:pPr lvl="1"/>
            <a:r>
              <a:rPr lang="en-US" dirty="0">
                <a:solidFill>
                  <a:schemeClr val="tx1"/>
                </a:solidFill>
              </a:rPr>
              <a:t>In order to determine if there is a correlation between crime counts and property prices,  one property price value was used for each financial year. This was the mean of the four quarterly prices of each financial year</a:t>
            </a:r>
          </a:p>
          <a:p>
            <a:pPr lvl="1"/>
            <a:r>
              <a:rPr lang="en-US" dirty="0">
                <a:solidFill>
                  <a:schemeClr val="tx1"/>
                </a:solidFill>
              </a:rPr>
              <a:t>The city and suburbs were provided for each property sale. Only the suburb column was used to merge between the crime </a:t>
            </a:r>
            <a:r>
              <a:rPr lang="en-US" dirty="0" err="1">
                <a:solidFill>
                  <a:schemeClr val="tx1"/>
                </a:solidFill>
              </a:rPr>
              <a:t>DataFrame</a:t>
            </a:r>
            <a:r>
              <a:rPr lang="en-US" dirty="0">
                <a:solidFill>
                  <a:schemeClr val="tx1"/>
                </a:solidFill>
              </a:rPr>
              <a:t> and the property price </a:t>
            </a:r>
            <a:r>
              <a:rPr lang="en-US" dirty="0" err="1">
                <a:solidFill>
                  <a:schemeClr val="tx1"/>
                </a:solidFill>
              </a:rPr>
              <a:t>DataFrame</a:t>
            </a:r>
            <a:endParaRPr lang="en-US" dirty="0">
              <a:solidFill>
                <a:schemeClr val="tx1"/>
              </a:solidFill>
            </a:endParaRPr>
          </a:p>
        </p:txBody>
      </p:sp>
    </p:spTree>
    <p:extLst>
      <p:ext uri="{BB962C8B-B14F-4D97-AF65-F5344CB8AC3E}">
        <p14:creationId xmlns:p14="http://schemas.microsoft.com/office/powerpoint/2010/main" val="47909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729022"/>
            <a:ext cx="7729728" cy="1188720"/>
          </a:xfrm>
        </p:spPr>
        <p:txBody>
          <a:bodyPr>
            <a:normAutofit fontScale="90000"/>
          </a:bodyPr>
          <a:lstStyle/>
          <a:p>
            <a:r>
              <a:rPr lang="en-US" dirty="0"/>
              <a:t>Data </a:t>
            </a:r>
            <a:r>
              <a:rPr lang="en-US" dirty="0" err="1"/>
              <a:t>AnalysiS</a:t>
            </a:r>
            <a:br>
              <a:rPr lang="en-US" dirty="0"/>
            </a:br>
            <a:r>
              <a:rPr lang="en-US" dirty="0"/>
              <a:t> TOP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294" y="3005444"/>
            <a:ext cx="4387706" cy="2288522"/>
          </a:xfrm>
          <a:prstGeom prst="rect">
            <a:avLst/>
          </a:prstGeom>
        </p:spPr>
      </p:pic>
      <p:sp>
        <p:nvSpPr>
          <p:cNvPr id="9" name="TextBox 8">
            <a:extLst>
              <a:ext uri="{FF2B5EF4-FFF2-40B4-BE49-F238E27FC236}">
                <a16:creationId xmlns:a16="http://schemas.microsoft.com/office/drawing/2014/main" id="{4848C587-EE55-458E-BEF6-0ABE7C5F9659}"/>
              </a:ext>
            </a:extLst>
          </p:cNvPr>
          <p:cNvSpPr txBox="1"/>
          <p:nvPr/>
        </p:nvSpPr>
        <p:spPr>
          <a:xfrm>
            <a:off x="7714895" y="2598715"/>
            <a:ext cx="2245969" cy="3416320"/>
          </a:xfrm>
          <a:prstGeom prst="rect">
            <a:avLst/>
          </a:prstGeom>
          <a:noFill/>
        </p:spPr>
        <p:txBody>
          <a:bodyPr wrap="square">
            <a:spAutoFit/>
          </a:bodyPr>
          <a:lstStyle/>
          <a:p>
            <a:r>
              <a:rPr lang="en-AU" dirty="0"/>
              <a:t>Adelaide </a:t>
            </a:r>
          </a:p>
          <a:p>
            <a:r>
              <a:rPr lang="en-AU" dirty="0"/>
              <a:t>Port Augusta </a:t>
            </a:r>
          </a:p>
          <a:p>
            <a:r>
              <a:rPr lang="en-AU" dirty="0"/>
              <a:t>Morphett Vale</a:t>
            </a:r>
          </a:p>
          <a:p>
            <a:r>
              <a:rPr lang="en-AU" dirty="0"/>
              <a:t>Mount Gambier </a:t>
            </a:r>
          </a:p>
          <a:p>
            <a:r>
              <a:rPr lang="en-AU" dirty="0"/>
              <a:t>Port Lincoln </a:t>
            </a:r>
          </a:p>
          <a:p>
            <a:r>
              <a:rPr lang="en-AU" dirty="0" err="1"/>
              <a:t>Salsibury</a:t>
            </a:r>
            <a:r>
              <a:rPr lang="en-AU" dirty="0"/>
              <a:t> </a:t>
            </a:r>
          </a:p>
          <a:p>
            <a:r>
              <a:rPr lang="en-AU" dirty="0"/>
              <a:t>Murray Bridge </a:t>
            </a:r>
          </a:p>
          <a:p>
            <a:r>
              <a:rPr lang="en-AU" dirty="0" err="1"/>
              <a:t>Davoren</a:t>
            </a:r>
            <a:r>
              <a:rPr lang="en-AU" dirty="0"/>
              <a:t> Park </a:t>
            </a:r>
          </a:p>
          <a:p>
            <a:r>
              <a:rPr lang="en-AU" dirty="0"/>
              <a:t>Mawson Lakes </a:t>
            </a:r>
          </a:p>
          <a:p>
            <a:r>
              <a:rPr lang="en-AU" dirty="0"/>
              <a:t>Parafield Gardens </a:t>
            </a:r>
          </a:p>
          <a:p>
            <a:r>
              <a:rPr lang="en-AU" dirty="0"/>
              <a:t>Whyalla Norrie </a:t>
            </a:r>
          </a:p>
          <a:p>
            <a:r>
              <a:rPr lang="en-AU" dirty="0"/>
              <a:t>Prospect</a:t>
            </a:r>
          </a:p>
        </p:txBody>
      </p:sp>
    </p:spTree>
    <p:extLst>
      <p:ext uri="{BB962C8B-B14F-4D97-AF65-F5344CB8AC3E}">
        <p14:creationId xmlns:p14="http://schemas.microsoft.com/office/powerpoint/2010/main" val="28628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C0D9-40F7-4DF7-B19D-39CC7A4CEDDB}"/>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5" name="Content Placeholder 4" descr="Chart, bar chart&#10;&#10;Description automatically generated">
            <a:extLst>
              <a:ext uri="{FF2B5EF4-FFF2-40B4-BE49-F238E27FC236}">
                <a16:creationId xmlns:a16="http://schemas.microsoft.com/office/drawing/2014/main" id="{393D0E56-F411-417B-A2E7-ED198E3957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3822" y="2910077"/>
            <a:ext cx="4659822" cy="2435020"/>
          </a:xfrm>
        </p:spPr>
      </p:pic>
      <p:pic>
        <p:nvPicPr>
          <p:cNvPr id="7" name="Picture 6" descr="Chart, bar chart&#10;&#10;Description automatically generated">
            <a:extLst>
              <a:ext uri="{FF2B5EF4-FFF2-40B4-BE49-F238E27FC236}">
                <a16:creationId xmlns:a16="http://schemas.microsoft.com/office/drawing/2014/main" id="{23FA6601-CDC8-4C8F-8E84-74BC21894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171" y="2910077"/>
            <a:ext cx="4647997" cy="2428840"/>
          </a:xfrm>
          <a:prstGeom prst="rect">
            <a:avLst/>
          </a:prstGeom>
        </p:spPr>
      </p:pic>
    </p:spTree>
    <p:extLst>
      <p:ext uri="{BB962C8B-B14F-4D97-AF65-F5344CB8AC3E}">
        <p14:creationId xmlns:p14="http://schemas.microsoft.com/office/powerpoint/2010/main" val="158767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76C-C690-4D34-B4F3-97A32A7F9C35}"/>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5" name="Content Placeholder 4" descr="Chart, bar chart&#10;&#10;Description automatically generated">
            <a:extLst>
              <a:ext uri="{FF2B5EF4-FFF2-40B4-BE49-F238E27FC236}">
                <a16:creationId xmlns:a16="http://schemas.microsoft.com/office/drawing/2014/main" id="{36AB36A0-FE81-4078-AE16-9F5CFDBB5F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2283" y="2972722"/>
            <a:ext cx="4986627" cy="2553007"/>
          </a:xfrm>
        </p:spPr>
      </p:pic>
      <p:pic>
        <p:nvPicPr>
          <p:cNvPr id="7" name="Picture 6" descr="Chart, bar chart, histogram&#10;&#10;Description automatically generated">
            <a:extLst>
              <a:ext uri="{FF2B5EF4-FFF2-40B4-BE49-F238E27FC236}">
                <a16:creationId xmlns:a16="http://schemas.microsoft.com/office/drawing/2014/main" id="{471EB2BD-1E0D-4A4C-B8E7-40E2A6B21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956" y="2972722"/>
            <a:ext cx="4730761" cy="2558660"/>
          </a:xfrm>
          <a:prstGeom prst="rect">
            <a:avLst/>
          </a:prstGeom>
        </p:spPr>
      </p:pic>
    </p:spTree>
    <p:extLst>
      <p:ext uri="{BB962C8B-B14F-4D97-AF65-F5344CB8AC3E}">
        <p14:creationId xmlns:p14="http://schemas.microsoft.com/office/powerpoint/2010/main" val="226235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TOP 10 SUBURBS BY PROPERTY PRICE</a:t>
            </a:r>
            <a:br>
              <a:rPr lang="en-US" dirty="0"/>
            </a:br>
            <a:endParaRPr lang="en-AU" dirty="0"/>
          </a:p>
        </p:txBody>
      </p:sp>
      <p:pic>
        <p:nvPicPr>
          <p:cNvPr id="5" name="Content Placeholder 4" descr="Icon&#10;&#10;Description automatically generated">
            <a:extLst>
              <a:ext uri="{FF2B5EF4-FFF2-40B4-BE49-F238E27FC236}">
                <a16:creationId xmlns:a16="http://schemas.microsoft.com/office/drawing/2014/main" id="{8C3E7055-D6FF-4E94-8DBD-D142F3407F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7510" y="2795469"/>
            <a:ext cx="4542500" cy="3097837"/>
          </a:xfrm>
        </p:spPr>
      </p:pic>
    </p:spTree>
    <p:extLst>
      <p:ext uri="{BB962C8B-B14F-4D97-AF65-F5344CB8AC3E}">
        <p14:creationId xmlns:p14="http://schemas.microsoft.com/office/powerpoint/2010/main" val="31506163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2658</TotalTime>
  <Words>1615</Words>
  <Application>Microsoft Macintosh PowerPoint</Application>
  <PresentationFormat>Widescreen</PresentationFormat>
  <Paragraphs>190</Paragraphs>
  <Slides>16</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Gill Sans MT</vt:lpstr>
      <vt:lpstr>Parcel</vt:lpstr>
      <vt:lpstr>South Australian Crime Rate effect on median House Price 2015 -2021</vt:lpstr>
      <vt:lpstr>Motivation &amp; PROJECT HYPOTHESIS </vt:lpstr>
      <vt:lpstr>Data SOURCES </vt:lpstr>
      <vt:lpstr>DATA SOURCE DEFINITIONS –  CRIME DATA</vt:lpstr>
      <vt:lpstr>DATA SOURCE DEFINITIONS – PROPERTY DATA</vt:lpstr>
      <vt:lpstr>Data AnalysiS  TOP 10 SUBURBS BY CRIME COUNT </vt:lpstr>
      <vt:lpstr>Data AnalysiS  TOP 10 SUBURBS BY CRIME COUNT</vt:lpstr>
      <vt:lpstr>Data AnalysiS  TOP 10 SUBURBS BY CRIME COUNT</vt:lpstr>
      <vt:lpstr>Data AnalysiS  TOP 10 SUBURBS BY PROPERTY PRICE </vt:lpstr>
      <vt:lpstr>Data AnalysiS  TOP 10 SUBURBS BY PROPERTY PRICE</vt:lpstr>
      <vt:lpstr>Data AnalysiS  TOP 10 SUBURBS BY PROPERTY PRICE</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Nick Sullivan</cp:lastModifiedBy>
  <cp:revision>31</cp:revision>
  <dcterms:created xsi:type="dcterms:W3CDTF">2021-01-28T11:27:32Z</dcterms:created>
  <dcterms:modified xsi:type="dcterms:W3CDTF">2021-02-04T11:37:05Z</dcterms:modified>
</cp:coreProperties>
</file>