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7" autoAdjust="0"/>
    <p:restoredTop sz="94660"/>
  </p:normalViewPr>
  <p:slideViewPr>
    <p:cSldViewPr snapToGrid="0">
      <p:cViewPr varScale="1">
        <p:scale>
          <a:sx n="91" d="100"/>
          <a:sy n="91" d="100"/>
        </p:scale>
        <p:origin x="63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F0C59-155F-456F-AF37-42023BB1C8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990EC7-2EC3-4941-BD90-73A6B1D3BB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17253-7D4B-43FC-A68B-9F1939432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5B985-76B1-472F-AE68-4120063CE451}" type="datetimeFigureOut">
              <a:rPr lang="en-AU" smtClean="0"/>
              <a:t>28/01/2021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9524A7-F6A4-4687-A363-7E4129BF4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895805-94C8-4413-AF41-C47B4E44F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886CB-C434-4B8A-A20B-5A6FEF3FE75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58942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C4F7C-752C-4F8C-A405-B99008E14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D29D42-A8E4-4FD4-A182-442FA3C226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68BB8-B1AF-4A2D-BDD0-239E97668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5B985-76B1-472F-AE68-4120063CE451}" type="datetimeFigureOut">
              <a:rPr lang="en-AU" smtClean="0"/>
              <a:t>28/01/2021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314493-9F79-4545-8848-6EC1724AE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7C97F-C95B-4BFA-BAD7-A4F0F3EDB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886CB-C434-4B8A-A20B-5A6FEF3FE75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11415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FE389E-1A92-4686-BF3F-1474BD7549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7B6A62-0BD8-4E55-9E18-D95ABE669B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8EA0BB-CC08-4869-919A-1E0604433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5B985-76B1-472F-AE68-4120063CE451}" type="datetimeFigureOut">
              <a:rPr lang="en-AU" smtClean="0"/>
              <a:t>28/01/2021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237C58-1A7C-49B8-8FCB-C21358B0F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CF54C-FF0C-4C22-B0FC-AD15267EE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886CB-C434-4B8A-A20B-5A6FEF3FE75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63792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B488F-51E7-40D7-B372-5A47E6D0D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DE36A-4A88-4F2D-B7F8-08E2BE72C6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477DA0-3083-4DDC-93E2-6FA01EDA6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5B985-76B1-472F-AE68-4120063CE451}" type="datetimeFigureOut">
              <a:rPr lang="en-AU" smtClean="0"/>
              <a:t>28/01/2021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E3ABE5-9F21-4376-8D3E-740DA1775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72A09A-1234-424D-8D1A-0FCC7A8C4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886CB-C434-4B8A-A20B-5A6FEF3FE75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93624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26ADE-D407-43C3-9735-8F86351C4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AD5EAC-0F58-4628-8823-82641A5CAC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0D0A61-3667-4FAD-B918-C019D9F05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5B985-76B1-472F-AE68-4120063CE451}" type="datetimeFigureOut">
              <a:rPr lang="en-AU" smtClean="0"/>
              <a:t>28/01/2021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706370-3F86-42C8-9947-399CD1B71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FF66EC-11EB-4F0A-9D71-D1A15143D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886CB-C434-4B8A-A20B-5A6FEF3FE75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8221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64678-8975-4266-9F54-BC8029E97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63C8A-D07A-4E36-938D-D72A42F6F3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74B01A-B128-4524-A330-A1E840D50C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AE411-6CD7-4521-AECF-C70E603B4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5B985-76B1-472F-AE68-4120063CE451}" type="datetimeFigureOut">
              <a:rPr lang="en-AU" smtClean="0"/>
              <a:t>28/01/2021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B9D2D1-862B-418A-BAE8-5AD55550A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8AE84A-BD9B-4CE6-8918-37A6E0C97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886CB-C434-4B8A-A20B-5A6FEF3FE75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78735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4769B-B0CB-47A8-B070-1334365C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DA304D-D77E-4C34-B83A-D9DEB9D8FB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6A2DB2-523E-4EC0-B25D-80628283FC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84C9BC-2730-43A0-9D8D-A2785A7923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693B16-8C37-46C0-86D2-C15D07590D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242EE-3225-4316-BF8B-B4F715398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5B985-76B1-472F-AE68-4120063CE451}" type="datetimeFigureOut">
              <a:rPr lang="en-AU" smtClean="0"/>
              <a:t>28/01/2021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D79DC8-C614-4637-B1BB-12315A893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45E425-2FAA-4D14-961B-51AFF7C62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886CB-C434-4B8A-A20B-5A6FEF3FE75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08321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DEBD3-C1ED-4F33-BFA1-D69FECAE2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EFCAA1-EF82-46FF-AA48-9E7677E69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5B985-76B1-472F-AE68-4120063CE451}" type="datetimeFigureOut">
              <a:rPr lang="en-AU" smtClean="0"/>
              <a:t>28/01/2021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AB5244-AD6B-4CDC-8939-D98A3061B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66789D-62D3-48D0-BB07-7A5F39DD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886CB-C434-4B8A-A20B-5A6FEF3FE75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10867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E9F289-4FD0-42E6-87C5-B5147E0B1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5B985-76B1-472F-AE68-4120063CE451}" type="datetimeFigureOut">
              <a:rPr lang="en-AU" smtClean="0"/>
              <a:t>28/01/2021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AA9578-6A41-4096-B5E9-8915B4580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A81987-CFB0-49B6-B7C4-CF3C6F8C7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886CB-C434-4B8A-A20B-5A6FEF3FE75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33028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93F0C-82D9-4751-87C8-364049BCC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6456F-9F19-4368-8DE5-A71AA94059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40417C-3A51-40D1-8620-D5312D4C0D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08843A-938C-43D9-927B-E050B7303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5B985-76B1-472F-AE68-4120063CE451}" type="datetimeFigureOut">
              <a:rPr lang="en-AU" smtClean="0"/>
              <a:t>28/01/2021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6D17C-DA09-4A4F-B7F1-13BA221AA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2434D2-12EC-443D-B828-81F960821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886CB-C434-4B8A-A20B-5A6FEF3FE75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93123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41A65-A333-4CD0-9422-5F9FB431A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17BEBF-AE13-403E-964C-A9ED47E2D5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12D31E-8AD1-4D67-A822-71B34E104A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871FDE-773D-45EB-B4A2-06CBF106C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5B985-76B1-472F-AE68-4120063CE451}" type="datetimeFigureOut">
              <a:rPr lang="en-AU" smtClean="0"/>
              <a:t>28/01/2021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8B2DB6-BFD8-4BA5-B1AC-B04CC0EAC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FAD4A3-DB37-473A-B203-4A19D3E5D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886CB-C434-4B8A-A20B-5A6FEF3FE75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96359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675839-0BAF-4689-A9AC-4B904C90D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C7856D-6DB9-42BF-A348-3241AB79B0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0E14CD-1DFD-479C-B537-70F605870B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85B985-76B1-472F-AE68-4120063CE451}" type="datetimeFigureOut">
              <a:rPr lang="en-AU" smtClean="0"/>
              <a:t>28/01/2021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F28019-D9DF-4544-AE27-EABCD5354B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5FE41F-4C98-4F61-B166-CF49E21394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E886CB-C434-4B8A-A20B-5A6FEF3FE75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43342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sa.gov.au/data/dataset/crime-statistics" TargetMode="External"/><Relationship Id="rId2" Type="http://schemas.openxmlformats.org/officeDocument/2006/relationships/hyperlink" Target="https://www.police.wa.gov.au/Crime/CrimeStatistics#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ata.sa.gov.au/data/dataset/metro-median-house-sales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A6F60-0315-43CE-BB9B-C4E2C3E3AF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South Australian Crime Rate effect on median House Price</a:t>
            </a:r>
            <a:br>
              <a:rPr lang="en-AU" dirty="0"/>
            </a:br>
            <a:r>
              <a:rPr lang="en-AU" dirty="0"/>
              <a:t>2015 -2021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D5DD07-82D2-4904-A0EC-216681D92F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Chevrolet Chillies</a:t>
            </a:r>
            <a:endParaRPr lang="en-AU" b="1" dirty="0">
              <a:effectLst/>
            </a:endParaRPr>
          </a:p>
          <a:p>
            <a:r>
              <a:rPr lang="en-AU" b="1" dirty="0" err="1">
                <a:effectLst/>
              </a:rPr>
              <a:t>Annabele</a:t>
            </a:r>
            <a:r>
              <a:rPr lang="en-AU" b="1" dirty="0">
                <a:effectLst/>
              </a:rPr>
              <a:t> Cheong, Kylie Burns, Miki </a:t>
            </a:r>
            <a:r>
              <a:rPr lang="en-AU" b="1" dirty="0" err="1">
                <a:effectLst/>
              </a:rPr>
              <a:t>cai</a:t>
            </a:r>
            <a:r>
              <a:rPr lang="en-AU" b="1" dirty="0">
                <a:effectLst/>
              </a:rPr>
              <a:t>, Nick Sullivan, </a:t>
            </a:r>
            <a:r>
              <a:rPr lang="en-AU" b="1" dirty="0" err="1">
                <a:effectLst/>
              </a:rPr>
              <a:t>Presit</a:t>
            </a:r>
            <a:r>
              <a:rPr lang="en-AU" b="1" dirty="0">
                <a:effectLst/>
              </a:rPr>
              <a:t> Kaur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063913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F2E32-EA5D-4D5A-9751-851D77B11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Must Complete for 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EBA7C-5C18-4A7B-85EF-BD711BBEF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The presentation requirements for Project 1 are as follows.</a:t>
            </a:r>
          </a:p>
          <a:p>
            <a:r>
              <a:rPr lang="en-US" dirty="0"/>
              <a:t>Your presentation must: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Be at least 8-10 min. long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Describe the core message or hypothesis for your project.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Describe the questions you and your group found interesting, and what motivated you to answer them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Summarize where and how you found the data you used to answer these questions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Describe the data exploration and cleanup process (accompanied by your </a:t>
            </a:r>
            <a:r>
              <a:rPr lang="en-US" dirty="0" err="1"/>
              <a:t>Jupyter</a:t>
            </a:r>
            <a:r>
              <a:rPr lang="en-US" dirty="0"/>
              <a:t> Notebook)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Describe the analysis process (accompanied by your </a:t>
            </a:r>
            <a:r>
              <a:rPr lang="en-US" dirty="0" err="1"/>
              <a:t>Jupyter</a:t>
            </a:r>
            <a:r>
              <a:rPr lang="en-US" dirty="0"/>
              <a:t> Notebook)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Summarize your conclusions. This should include a numerical summary (i.e., what data did your analysis yield), as well as visualizations of that summary (plots of the final analysis data)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Discuss the implications of your findings. This is where you get to have an open-ended discussion about what your findings "mean".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Tell a good story! Storytelling through data analysis is no different than in literature. Find your narrative and use your analysis and visualization skills to highlight conflict and resolution in your data.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0314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C4E62-AB44-44F4-83E5-12906A03C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&amp; Summary Slide</a:t>
            </a:r>
            <a:br>
              <a:rPr lang="en-US" dirty="0"/>
            </a:b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3247C-0A5E-45C5-A926-53BCC12D5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FFFF00"/>
                </a:highlight>
              </a:rPr>
              <a:t>Define the core message or hypothesis of your project.</a:t>
            </a:r>
          </a:p>
          <a:p>
            <a:r>
              <a:rPr lang="en-US" dirty="0"/>
              <a:t>Crime rates will be higher for lower median property prices and Crime rates will be lower for higher median property prices</a:t>
            </a:r>
            <a:endParaRPr lang="en-US" dirty="0">
              <a:highlight>
                <a:srgbClr val="FFFF00"/>
              </a:highlight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FFFF00"/>
                </a:highlight>
              </a:rPr>
              <a:t>Describe the questions you asked, and </a:t>
            </a:r>
            <a:r>
              <a:rPr lang="en-US" i="1" dirty="0">
                <a:highlight>
                  <a:srgbClr val="FFFF00"/>
                </a:highlight>
              </a:rPr>
              <a:t>why</a:t>
            </a:r>
            <a:r>
              <a:rPr lang="en-US" dirty="0">
                <a:highlight>
                  <a:srgbClr val="FFFF00"/>
                </a:highlight>
              </a:rPr>
              <a:t> you asked them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highlight>
                <a:srgbClr val="FFFF00"/>
              </a:highlight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FFFF00"/>
                </a:highlight>
              </a:rPr>
              <a:t>Describe whether you were able to answer these questions to your satisfaction, and briefly summarize your findings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80539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AB47B-2AFA-43F6-B890-53DDB4EFF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&amp; Data</a:t>
            </a:r>
            <a:br>
              <a:rPr lang="en-US" dirty="0"/>
            </a:b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02D13-7C6F-43DF-8F9D-104D6EBC47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FFFF00"/>
                </a:highlight>
              </a:rPr>
              <a:t>Elaborate on the questions you asked, describing what kinds of data you needed to answer them, and where you found it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Started looking at WA, found crime data from </a:t>
            </a:r>
            <a:r>
              <a:rPr lang="en-AU" dirty="0">
                <a:hlinkClick r:id="rId2"/>
              </a:rPr>
              <a:t>Crime Statistics | Western Australia Police Force</a:t>
            </a:r>
            <a:r>
              <a:rPr lang="en-AU" dirty="0"/>
              <a:t> was not broken down by location sufficiently to compare to the median house price with a commonality</a:t>
            </a:r>
            <a:br>
              <a:rPr lang="en-US" dirty="0"/>
            </a:b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crime data from – </a:t>
            </a:r>
            <a:r>
              <a:rPr lang="en-US" dirty="0">
                <a:hlinkClick r:id="rId3"/>
              </a:rPr>
              <a:t>https://data.sa.gov.au/data/dataset/crime-statistics</a:t>
            </a:r>
            <a:r>
              <a:rPr lang="en-US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median house data - </a:t>
            </a:r>
            <a:r>
              <a:rPr lang="en-US" dirty="0">
                <a:hlinkClick r:id="rId4"/>
              </a:rPr>
              <a:t>https://data.sa.gov.au/data/dataset/metro-median-house-sales</a:t>
            </a:r>
            <a:r>
              <a:rPr lang="en-US" dirty="0"/>
              <a:t>  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21155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3D695-20ED-40FE-8FD3-466448D95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Cleanup &amp; Exploration</a:t>
            </a:r>
            <a:br>
              <a:rPr lang="en-US" dirty="0"/>
            </a:b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1DC09-9CA8-4CD3-AEDD-8B312C201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FFFF00"/>
                </a:highlight>
              </a:rPr>
              <a:t>Describe the exploration and cleanup process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Crime data found in CSV by financial year, merged the data together for each year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FFFF00"/>
                </a:highlight>
              </a:rPr>
              <a:t>Discuss insights you had while exploring the data that you didn't anticipate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FFFF00"/>
                </a:highlight>
              </a:rPr>
              <a:t>Discuss any problems that arose after exploring the data, and how you resolved them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FFFF00"/>
                </a:highlight>
              </a:rPr>
              <a:t>Present and discuss interesting figures developed during exploration, ideally with the help of </a:t>
            </a:r>
            <a:r>
              <a:rPr lang="en-US" dirty="0" err="1">
                <a:highlight>
                  <a:srgbClr val="FFFF00"/>
                </a:highlight>
              </a:rPr>
              <a:t>Jupyter</a:t>
            </a:r>
            <a:r>
              <a:rPr lang="en-US" dirty="0">
                <a:highlight>
                  <a:srgbClr val="FFFF00"/>
                </a:highlight>
              </a:rPr>
              <a:t> Notebook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02822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12190-B47C-470F-9F25-6023D45B6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  <a:br>
              <a:rPr lang="en-US" dirty="0"/>
            </a:b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61BC1-0CFD-4085-B545-1FDE05105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FFFF00"/>
                </a:highlight>
              </a:rPr>
              <a:t>Discuss the steps you took to analyze the data and answer each question you asked in your proposal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FFFF00"/>
                </a:highlight>
              </a:rPr>
              <a:t>Present and discuss interesting figures developed during analysis, ideally with the help of </a:t>
            </a:r>
            <a:r>
              <a:rPr lang="en-US" dirty="0" err="1">
                <a:highlight>
                  <a:srgbClr val="FFFF00"/>
                </a:highlight>
              </a:rPr>
              <a:t>Jupyter</a:t>
            </a:r>
            <a:r>
              <a:rPr lang="en-US" dirty="0">
                <a:highlight>
                  <a:srgbClr val="FFFF00"/>
                </a:highlight>
              </a:rPr>
              <a:t> Notebook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62855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BBFAA-E443-4DE1-8484-848752CC7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  <a:br>
              <a:rPr lang="en-US" dirty="0"/>
            </a:b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338B2-A423-4B20-A5CB-0E7001094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FFFF00"/>
                </a:highlight>
              </a:rPr>
              <a:t>Discuss your findings. Did you find what you expected to find? If not, why not? What inferences or general conclusions can you draw from your analysis?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13076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DCECB-1016-4042-BFE3-761303E9E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Mortem</a:t>
            </a:r>
            <a:br>
              <a:rPr lang="en-US" dirty="0"/>
            </a:b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41EED-5A1F-4BA1-9880-478BF5621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FFFF00"/>
                </a:highlight>
              </a:rPr>
              <a:t>Discuss any difficulties that arose, and how you dealt with them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FFFF00"/>
                </a:highlight>
              </a:rPr>
              <a:t>Discuss any additional questions that came up, but which you didn't have time to answer: What would you research next, if you had two more weeks?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13478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E2EE8-FA75-4D9D-8908-3E5819AA8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  <a:br>
              <a:rPr lang="en-US" dirty="0"/>
            </a:b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E87A0-0BC5-434B-930D-C2DB78772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55528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F2B31-4E28-4186-BBDC-8AFDB2F1A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Must complete for the project: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96089-AACA-43E2-BDBC-69C95F8A9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 technical requirements for Project 1 are as follows.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 Pandas to clean and format your data set(s)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Create a </a:t>
            </a:r>
            <a:r>
              <a:rPr lang="en-US" dirty="0" err="1"/>
              <a:t>Jupyter</a:t>
            </a:r>
            <a:r>
              <a:rPr lang="en-US" dirty="0"/>
              <a:t> Notebook describing the </a:t>
            </a:r>
            <a:r>
              <a:rPr lang="en-US" b="1" dirty="0"/>
              <a:t>data exploration and cleanup</a:t>
            </a:r>
            <a:r>
              <a:rPr lang="en-US" dirty="0"/>
              <a:t> process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Create a </a:t>
            </a:r>
            <a:r>
              <a:rPr lang="en-US" dirty="0" err="1"/>
              <a:t>Jupyter</a:t>
            </a:r>
            <a:r>
              <a:rPr lang="en-US" dirty="0"/>
              <a:t> Notebook illustrating the </a:t>
            </a:r>
            <a:r>
              <a:rPr lang="en-US" b="1" dirty="0"/>
              <a:t>final data analysis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 Matplotlib to create a total of 6-8 visualizations of your data (ideally, at least 2 per "question" you ask of your data)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Save PNG images of your visualizations to distribute to the class and instructional team, and for inclusion in your presentation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Optionally, use at least one API, if you can find an API with data pertinent to your primary research questions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Create a write-up summarizing your major findings. This should include a heading for each "question" you asked of your data, and under each heading, a short description of what you found and any relevant plots.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11474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1357</TotalTime>
  <Words>727</Words>
  <Application>Microsoft Office PowerPoint</Application>
  <PresentationFormat>Widescreen</PresentationFormat>
  <Paragraphs>50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South Australian Crime Rate effect on median House Price 2015 -2021</vt:lpstr>
      <vt:lpstr>Motivation &amp; Summary Slide </vt:lpstr>
      <vt:lpstr>Questions &amp; Data </vt:lpstr>
      <vt:lpstr>Data Cleanup &amp; Exploration </vt:lpstr>
      <vt:lpstr>Data Analysis </vt:lpstr>
      <vt:lpstr>Discussion </vt:lpstr>
      <vt:lpstr>Post Mortem </vt:lpstr>
      <vt:lpstr>Questions </vt:lpstr>
      <vt:lpstr>Must complete for the project:</vt:lpstr>
      <vt:lpstr>Must Complete for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South Australian Crime Rate effect on median House Price</dc:title>
  <dc:creator>Kylie Burns</dc:creator>
  <cp:lastModifiedBy>Kylie Burns</cp:lastModifiedBy>
  <cp:revision>4</cp:revision>
  <dcterms:created xsi:type="dcterms:W3CDTF">2021-01-28T11:27:32Z</dcterms:created>
  <dcterms:modified xsi:type="dcterms:W3CDTF">2021-01-29T10:04:43Z</dcterms:modified>
</cp:coreProperties>
</file>