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9"/>
  </p:notesMasterIdLst>
  <p:sldIdLst>
    <p:sldId id="256" r:id="rId2"/>
    <p:sldId id="280" r:id="rId3"/>
    <p:sldId id="281" r:id="rId4"/>
    <p:sldId id="282" r:id="rId5"/>
    <p:sldId id="267" r:id="rId6"/>
    <p:sldId id="277" r:id="rId7"/>
    <p:sldId id="278" r:id="rId8"/>
    <p:sldId id="279" r:id="rId9"/>
    <p:sldId id="284" r:id="rId10"/>
    <p:sldId id="285" r:id="rId11"/>
    <p:sldId id="286" r:id="rId12"/>
    <p:sldId id="275" r:id="rId13"/>
    <p:sldId id="276" r:id="rId14"/>
    <p:sldId id="287"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7" autoAdjust="0"/>
    <p:restoredTop sz="96197" autoAdjust="0"/>
  </p:normalViewPr>
  <p:slideViewPr>
    <p:cSldViewPr snapToGrid="0">
      <p:cViewPr varScale="1">
        <p:scale>
          <a:sx n="111" d="100"/>
          <a:sy n="111" d="100"/>
        </p:scale>
        <p:origin x="224" y="5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Kylie</a:t>
            </a:r>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Miki</a:t>
            </a:r>
          </a:p>
          <a:p>
            <a:endParaRPr lang="en-AU" dirty="0"/>
          </a:p>
          <a:p>
            <a:r>
              <a:rPr lang="en-AU" dirty="0"/>
              <a:t>Missing 2016 -2017 chart</a:t>
            </a:r>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146118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1575001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12</a:t>
            </a:fld>
            <a:endParaRPr lang="en-US"/>
          </a:p>
        </p:txBody>
      </p:sp>
    </p:spTree>
    <p:extLst>
      <p:ext uri="{BB962C8B-B14F-4D97-AF65-F5344CB8AC3E}">
        <p14:creationId xmlns:p14="http://schemas.microsoft.com/office/powerpoint/2010/main" val="3934458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13</a:t>
            </a:fld>
            <a:endParaRPr lang="en-US"/>
          </a:p>
        </p:txBody>
      </p:sp>
    </p:spTree>
    <p:extLst>
      <p:ext uri="{BB962C8B-B14F-4D97-AF65-F5344CB8AC3E}">
        <p14:creationId xmlns:p14="http://schemas.microsoft.com/office/powerpoint/2010/main" val="33662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Presit</a:t>
            </a:r>
            <a:r>
              <a:rPr lang="en-US" dirty="0"/>
              <a:t> – Challenges </a:t>
            </a:r>
          </a:p>
          <a:p>
            <a:r>
              <a:rPr lang="en-US" dirty="0"/>
              <a:t>Nick – Additional project time</a:t>
            </a:r>
          </a:p>
        </p:txBody>
      </p:sp>
      <p:sp>
        <p:nvSpPr>
          <p:cNvPr id="4" name="Slide Number Placeholder 3"/>
          <p:cNvSpPr>
            <a:spLocks noGrp="1"/>
          </p:cNvSpPr>
          <p:nvPr>
            <p:ph type="sldNum" sz="quarter" idx="5"/>
          </p:nvPr>
        </p:nvSpPr>
        <p:spPr/>
        <p:txBody>
          <a:bodyPr/>
          <a:lstStyle/>
          <a:p>
            <a:fld id="{4F2AAB9E-B1B6-7347-AEB9-3DE8A4E8C48F}" type="slidenum">
              <a:rPr lang="en-US" smtClean="0"/>
              <a:t>14</a:t>
            </a:fld>
            <a:endParaRPr lang="en-US"/>
          </a:p>
        </p:txBody>
      </p:sp>
    </p:spTree>
    <p:extLst>
      <p:ext uri="{BB962C8B-B14F-4D97-AF65-F5344CB8AC3E}">
        <p14:creationId xmlns:p14="http://schemas.microsoft.com/office/powerpoint/2010/main" val="202377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15</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highlight>
                <a:srgbClr val="FFFF00"/>
              </a:highlight>
            </a:endParaRPr>
          </a:p>
          <a:p>
            <a:pPr marL="0" indent="0">
              <a:buNone/>
            </a:pPr>
            <a:r>
              <a:rPr lang="en-US" dirty="0"/>
              <a:t>Will Crime rates will be higher for suburbs with lower median property prices</a:t>
            </a:r>
          </a:p>
          <a:p>
            <a:pPr marL="0" indent="0">
              <a:buNone/>
            </a:pPr>
            <a:r>
              <a:rPr lang="en-US" dirty="0"/>
              <a:t>Will Crime rates will be lower for suburbs with higher median property prices</a:t>
            </a:r>
          </a:p>
          <a:p>
            <a:pPr marL="0" indent="0">
              <a:buNone/>
            </a:pPr>
            <a:r>
              <a:rPr lang="en-US" dirty="0"/>
              <a:t>Will theft have the highest rate</a:t>
            </a:r>
          </a:p>
          <a:p>
            <a:pPr marL="0" indent="0">
              <a:buNone/>
            </a:pPr>
            <a:endParaRPr lang="en-US" dirty="0">
              <a:highlight>
                <a:srgbClr val="FFFF00"/>
              </a:highlight>
            </a:endParaRPr>
          </a:p>
          <a:p>
            <a:pPr marL="0" indent="0">
              <a:buNone/>
            </a:pPr>
            <a:r>
              <a:rPr lang="en-US" b="0" i="0" dirty="0">
                <a:solidFill>
                  <a:srgbClr val="111111"/>
                </a:solidFill>
                <a:effectLst/>
                <a:latin typeface="SourceSansPro"/>
              </a:rPr>
              <a:t>Expect negative correlation with </a:t>
            </a:r>
            <a:r>
              <a:rPr lang="en-US" b="0" i="0" dirty="0" err="1">
                <a:solidFill>
                  <a:srgbClr val="111111"/>
                </a:solidFill>
                <a:effectLst/>
                <a:latin typeface="SourceSansPro"/>
              </a:rPr>
              <a:t>r-value</a:t>
            </a:r>
            <a:r>
              <a:rPr lang="en-US" b="0" i="0" dirty="0">
                <a:solidFill>
                  <a:srgbClr val="111111"/>
                </a:solidFill>
                <a:effectLst/>
                <a:latin typeface="SourceSansPro"/>
              </a:rPr>
              <a:t> of close to the value -1.0</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36088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Data from a reliable source, could have trust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210022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to complete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276288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Presit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 (</a:t>
            </a:r>
            <a:r>
              <a:rPr lang="en-US" dirty="0" err="1"/>
              <a:t>concat</a:t>
            </a:r>
            <a:r>
              <a:rPr lang="en-US" dirty="0"/>
              <a:t> vs merge)</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266320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Annabel</a:t>
            </a:r>
          </a:p>
          <a:p>
            <a:endParaRPr lang="en-AU" dirty="0"/>
          </a:p>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362759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p:txBody>
      </p:sp>
      <p:sp>
        <p:nvSpPr>
          <p:cNvPr id="4" name="Slide Number Placeholder 3"/>
          <p:cNvSpPr>
            <a:spLocks noGrp="1"/>
          </p:cNvSpPr>
          <p:nvPr>
            <p:ph type="sldNum" sz="quarter" idx="5"/>
          </p:nvPr>
        </p:nvSpPr>
        <p:spPr/>
        <p:txBody>
          <a:bodyPr/>
          <a:lstStyle/>
          <a:p>
            <a:fld id="{4F2AAB9E-B1B6-7347-AEB9-3DE8A4E8C48F}" type="slidenum">
              <a:rPr lang="en-US" smtClean="0"/>
              <a:t>7</a:t>
            </a:fld>
            <a:endParaRPr lang="en-US"/>
          </a:p>
        </p:txBody>
      </p:sp>
    </p:spTree>
    <p:extLst>
      <p:ext uri="{BB962C8B-B14F-4D97-AF65-F5344CB8AC3E}">
        <p14:creationId xmlns:p14="http://schemas.microsoft.com/office/powerpoint/2010/main" val="57775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a:p>
            <a:endParaRPr lang="en-US" dirty="0"/>
          </a:p>
          <a:p>
            <a:r>
              <a:rPr lang="en-US" dirty="0"/>
              <a:t>In this bar chart, 8 of these suburbs remain in the Top 10 Crime Count suburbs over the past 5 years. (</a:t>
            </a:r>
            <a:r>
              <a:rPr lang="en-US" dirty="0" err="1"/>
              <a:t>ie</a:t>
            </a:r>
            <a:r>
              <a:rPr lang="en-US" dirty="0"/>
              <a:t>. The Top 8 in 2019-2020 existed in the top 10 for the past 5 financial years)</a:t>
            </a:r>
          </a:p>
          <a:p>
            <a:pPr marL="228600" indent="-228600">
              <a:buAutoNum type="arabicParenR"/>
            </a:pPr>
            <a:r>
              <a:rPr lang="en-US" dirty="0"/>
              <a:t>Adelaide</a:t>
            </a:r>
          </a:p>
          <a:p>
            <a:pPr marL="228600" indent="-228600">
              <a:buAutoNum type="arabicParenR"/>
            </a:pPr>
            <a:r>
              <a:rPr lang="en-US" dirty="0" err="1"/>
              <a:t>Morphette</a:t>
            </a:r>
            <a:r>
              <a:rPr lang="en-US" dirty="0"/>
              <a:t> Vale</a:t>
            </a:r>
          </a:p>
          <a:p>
            <a:pPr marL="228600" indent="-228600">
              <a:buAutoNum type="arabicParenR"/>
            </a:pPr>
            <a:r>
              <a:rPr lang="en-US" dirty="0"/>
              <a:t>Port Lincoln</a:t>
            </a:r>
          </a:p>
          <a:p>
            <a:pPr marL="228600" indent="-228600">
              <a:buAutoNum type="arabicParenR"/>
            </a:pPr>
            <a:r>
              <a:rPr lang="en-US" dirty="0"/>
              <a:t>Mount Gambier</a:t>
            </a:r>
          </a:p>
          <a:p>
            <a:pPr marL="228600" indent="-228600">
              <a:buAutoNum type="arabicParenR"/>
            </a:pPr>
            <a:r>
              <a:rPr lang="en-US" dirty="0"/>
              <a:t>Murray Bridge</a:t>
            </a:r>
          </a:p>
          <a:p>
            <a:pPr marL="228600" indent="-228600">
              <a:buAutoNum type="arabicParenR"/>
            </a:pPr>
            <a:r>
              <a:rPr lang="en-US" dirty="0"/>
              <a:t>Salisbury</a:t>
            </a:r>
          </a:p>
          <a:p>
            <a:pPr marL="228600" indent="-228600">
              <a:buAutoNum type="arabicParenR"/>
            </a:pPr>
            <a:r>
              <a:rPr lang="en-US" dirty="0"/>
              <a:t>Mawson Lakes</a:t>
            </a:r>
          </a:p>
          <a:p>
            <a:pPr marL="228600" indent="-228600">
              <a:buAutoNum type="arabicParenR"/>
            </a:pPr>
            <a:r>
              <a:rPr lang="en-US" dirty="0"/>
              <a:t>Port Augusta	</a:t>
            </a:r>
          </a:p>
          <a:p>
            <a:pPr marL="228600" indent="-228600">
              <a:buAutoNum type="arabicParenR"/>
            </a:pPr>
            <a:endParaRPr lang="en-US" dirty="0"/>
          </a:p>
          <a:p>
            <a:pPr marL="0" indent="0">
              <a:buNone/>
            </a:pPr>
            <a:r>
              <a:rPr lang="en-US" dirty="0"/>
              <a:t>Of the top 3 crime count suburbs, based on our hypothesis, high crime rates correlates to low property prices, the highest committing crime suburbs should be the cheapest. (</a:t>
            </a:r>
            <a:r>
              <a:rPr lang="en-US" dirty="0" err="1"/>
              <a:t>ie</a:t>
            </a:r>
            <a:r>
              <a:rPr lang="en-US" dirty="0"/>
              <a:t>. Lowest ranking) (</a:t>
            </a:r>
            <a:r>
              <a:rPr lang="en-US" dirty="0" err="1"/>
              <a:t>eg.</a:t>
            </a:r>
            <a:r>
              <a:rPr lang="en-US" dirty="0"/>
              <a:t> 325</a:t>
            </a:r>
            <a:r>
              <a:rPr lang="en-US" baseline="30000" dirty="0"/>
              <a:t>th</a:t>
            </a:r>
            <a:r>
              <a:rPr lang="en-US" dirty="0"/>
              <a:t> ranking for Adelaide is what is expected from the hypothesis) </a:t>
            </a:r>
          </a:p>
          <a:p>
            <a:pPr marL="0" indent="0">
              <a:buNone/>
            </a:pP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8</a:t>
            </a:fld>
            <a:endParaRPr lang="en-US"/>
          </a:p>
        </p:txBody>
      </p:sp>
    </p:spTree>
    <p:extLst>
      <p:ext uri="{BB962C8B-B14F-4D97-AF65-F5344CB8AC3E}">
        <p14:creationId xmlns:p14="http://schemas.microsoft.com/office/powerpoint/2010/main" val="401046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Miki</a:t>
            </a:r>
          </a:p>
          <a:p>
            <a:endParaRPr lang="en-AU" dirty="0">
              <a:solidFill>
                <a:srgbClr val="FF0000"/>
              </a:solidFill>
            </a:endParaRPr>
          </a:p>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410171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5/2/21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5/2/21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5/2/21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5/2/21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5/2/21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5/2/21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5/2/21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5/2/21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5/2/21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2015 - 2020</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B77-23C6-4C9A-92CD-4ACB88F9C9FF}"/>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4" name="Picture 3" descr="Icon&#10;&#10;Description automatically generated">
            <a:extLst>
              <a:ext uri="{FF2B5EF4-FFF2-40B4-BE49-F238E27FC236}">
                <a16:creationId xmlns:a16="http://schemas.microsoft.com/office/drawing/2014/main" id="{CEA2BCB7-41BE-4E8F-A25B-CF7AA04DA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0" y="2744915"/>
            <a:ext cx="5061248" cy="3363488"/>
          </a:xfrm>
          <a:prstGeom prst="rect">
            <a:avLst/>
          </a:prstGeom>
        </p:spPr>
      </p:pic>
      <p:pic>
        <p:nvPicPr>
          <p:cNvPr id="8" name="Picture 7" descr="Icon&#10;&#10;Description automatically generated">
            <a:extLst>
              <a:ext uri="{FF2B5EF4-FFF2-40B4-BE49-F238E27FC236}">
                <a16:creationId xmlns:a16="http://schemas.microsoft.com/office/drawing/2014/main" id="{A5B96C2D-A48A-4E33-9BF7-447B4C992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580" y="2840608"/>
            <a:ext cx="4565266" cy="3172103"/>
          </a:xfrm>
          <a:prstGeom prst="rect">
            <a:avLst/>
          </a:prstGeom>
        </p:spPr>
      </p:pic>
    </p:spTree>
    <p:extLst>
      <p:ext uri="{BB962C8B-B14F-4D97-AF65-F5344CB8AC3E}">
        <p14:creationId xmlns:p14="http://schemas.microsoft.com/office/powerpoint/2010/main" val="53753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791175" y="2811755"/>
            <a:ext cx="4593309" cy="3052515"/>
          </a:xfrm>
        </p:spPr>
      </p:pic>
      <p:pic>
        <p:nvPicPr>
          <p:cNvPr id="6" name="Content Placeholder 4">
            <a:extLst>
              <a:ext uri="{FF2B5EF4-FFF2-40B4-BE49-F238E27FC236}">
                <a16:creationId xmlns:a16="http://schemas.microsoft.com/office/drawing/2014/main" id="{1389C4C6-FAF5-47AD-A090-87965B0B2E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6794" y="2811755"/>
            <a:ext cx="4593309" cy="3052515"/>
          </a:xfrm>
          <a:prstGeom prst="rect">
            <a:avLst/>
          </a:prstGeom>
        </p:spPr>
      </p:pic>
    </p:spTree>
    <p:extLst>
      <p:ext uri="{BB962C8B-B14F-4D97-AF65-F5344CB8AC3E}">
        <p14:creationId xmlns:p14="http://schemas.microsoft.com/office/powerpoint/2010/main" val="414160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a:bodyPr>
          <a:lstStyle/>
          <a:p>
            <a:r>
              <a:rPr lang="en-US" dirty="0"/>
              <a:t>Data </a:t>
            </a:r>
            <a:r>
              <a:rPr lang="en-US" dirty="0" err="1"/>
              <a:t>AnalysiS</a:t>
            </a:r>
            <a:br>
              <a:rPr lang="en-US" dirty="0"/>
            </a:br>
            <a:r>
              <a:rPr lang="en-US" dirty="0"/>
              <a:t> 2019-2020 TOP 3 PROPERTY RANKING</a:t>
            </a:r>
            <a:endParaRPr lang="en-AU" dirty="0"/>
          </a:p>
        </p:txBody>
      </p:sp>
      <p:graphicFrame>
        <p:nvGraphicFramePr>
          <p:cNvPr id="3" name="Table 2">
            <a:extLst>
              <a:ext uri="{FF2B5EF4-FFF2-40B4-BE49-F238E27FC236}">
                <a16:creationId xmlns:a16="http://schemas.microsoft.com/office/drawing/2014/main" id="{EB35012C-3851-BB42-8923-3C0D00274E71}"/>
              </a:ext>
            </a:extLst>
          </p:cNvPr>
          <p:cNvGraphicFramePr>
            <a:graphicFrameLocks noGrp="1"/>
          </p:cNvGraphicFramePr>
          <p:nvPr>
            <p:extLst>
              <p:ext uri="{D42A27DB-BD31-4B8C-83A1-F6EECF244321}">
                <p14:modId xmlns:p14="http://schemas.microsoft.com/office/powerpoint/2010/main" val="796000701"/>
              </p:ext>
            </p:extLst>
          </p:nvPr>
        </p:nvGraphicFramePr>
        <p:xfrm>
          <a:off x="2529744" y="2772985"/>
          <a:ext cx="7113019" cy="2503460"/>
        </p:xfrm>
        <a:graphic>
          <a:graphicData uri="http://schemas.openxmlformats.org/drawingml/2006/table">
            <a:tbl>
              <a:tblPr firstRow="1" firstCol="1">
                <a:tableStyleId>{00A15C55-8517-42AA-B614-E9B94910E393}</a:tableStyleId>
              </a:tblPr>
              <a:tblGrid>
                <a:gridCol w="2004221">
                  <a:extLst>
                    <a:ext uri="{9D8B030D-6E8A-4147-A177-3AD203B41FA5}">
                      <a16:colId xmlns:a16="http://schemas.microsoft.com/office/drawing/2014/main" val="2286635193"/>
                    </a:ext>
                  </a:extLst>
                </a:gridCol>
                <a:gridCol w="2554399">
                  <a:extLst>
                    <a:ext uri="{9D8B030D-6E8A-4147-A177-3AD203B41FA5}">
                      <a16:colId xmlns:a16="http://schemas.microsoft.com/office/drawing/2014/main" val="4109209908"/>
                    </a:ext>
                  </a:extLst>
                </a:gridCol>
                <a:gridCol w="2554399">
                  <a:extLst>
                    <a:ext uri="{9D8B030D-6E8A-4147-A177-3AD203B41FA5}">
                      <a16:colId xmlns:a16="http://schemas.microsoft.com/office/drawing/2014/main" val="1998260925"/>
                    </a:ext>
                  </a:extLst>
                </a:gridCol>
              </a:tblGrid>
              <a:tr h="408175">
                <a:tc gridSpan="3">
                  <a:txBody>
                    <a:bodyPr/>
                    <a:lstStyle/>
                    <a:p>
                      <a:pPr algn="l" fontAlgn="b"/>
                      <a:r>
                        <a:rPr lang="en-AU" sz="1200" u="none" strike="noStrike">
                          <a:effectLst/>
                        </a:rPr>
                        <a:t>2019-2020 Financial Year</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9980899"/>
                  </a:ext>
                </a:extLst>
              </a:tr>
              <a:tr h="462585">
                <a:tc>
                  <a:txBody>
                    <a:bodyPr/>
                    <a:lstStyle/>
                    <a:p>
                      <a:pPr algn="l" fontAlgn="t"/>
                      <a:r>
                        <a:rPr lang="en-AU" sz="1200" u="none" strike="noStrike">
                          <a:effectLst/>
                        </a:rPr>
                        <a:t>Suburb</a:t>
                      </a:r>
                      <a:endParaRPr lang="en-AU" sz="1200" b="1"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Crime Ranking        </a:t>
                      </a:r>
                    </a:p>
                    <a:p>
                      <a:pPr algn="ctr" fontAlgn="t"/>
                      <a:r>
                        <a:rPr lang="en-AU" sz="1200" u="none" strike="noStrike" dirty="0">
                          <a:effectLst/>
                        </a:rPr>
                        <a:t>   </a:t>
                      </a:r>
                      <a:r>
                        <a:rPr lang="en-AU" sz="1000" u="none" strike="noStrike" dirty="0">
                          <a:effectLst/>
                        </a:rPr>
                        <a:t>(Ranking 1: highest crime count)</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884608"/>
                  </a:ext>
                </a:extLst>
              </a:tr>
              <a:tr h="408175">
                <a:tc>
                  <a:txBody>
                    <a:bodyPr/>
                    <a:lstStyle/>
                    <a:p>
                      <a:pPr algn="l" fontAlgn="b"/>
                      <a:r>
                        <a:rPr lang="en-AU" sz="1200" u="none" strike="noStrike">
                          <a:effectLst/>
                        </a:rPr>
                        <a:t>Hyde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279</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452173"/>
                  </a:ext>
                </a:extLst>
              </a:tr>
              <a:tr h="408175">
                <a:tc>
                  <a:txBody>
                    <a:bodyPr/>
                    <a:lstStyle/>
                    <a:p>
                      <a:pPr algn="l" fontAlgn="b"/>
                      <a:r>
                        <a:rPr lang="en-AU" sz="1200" u="none" strike="noStrike">
                          <a:effectLst/>
                        </a:rPr>
                        <a:t>Unley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dirty="0">
                          <a:effectLst/>
                        </a:rPr>
                        <a:t>267</a:t>
                      </a:r>
                      <a:endParaRPr lang="en-AU"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149289"/>
                  </a:ext>
                </a:extLst>
              </a:tr>
              <a:tr h="408175">
                <a:tc>
                  <a:txBody>
                    <a:bodyPr/>
                    <a:lstStyle/>
                    <a:p>
                      <a:pPr algn="l" fontAlgn="b"/>
                      <a:r>
                        <a:rPr lang="en-AU" sz="1200" u="none" strike="noStrike">
                          <a:effectLst/>
                        </a:rPr>
                        <a:t>Toorak Gardens</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233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742404"/>
                  </a:ext>
                </a:extLst>
              </a:tr>
              <a:tr h="408175">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3851102"/>
                  </a:ext>
                </a:extLst>
              </a:tr>
            </a:tbl>
          </a:graphicData>
        </a:graphic>
      </p:graphicFrame>
    </p:spTree>
    <p:extLst>
      <p:ext uri="{BB962C8B-B14F-4D97-AF65-F5344CB8AC3E}">
        <p14:creationId xmlns:p14="http://schemas.microsoft.com/office/powerpoint/2010/main" val="185578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355210"/>
          </a:xfrm>
        </p:spPr>
        <p:txBody>
          <a:bodyPr>
            <a:normAutofit fontScale="77500" lnSpcReduction="20000"/>
          </a:bodyPr>
          <a:lstStyle/>
          <a:p>
            <a:r>
              <a:rPr lang="en-AU" dirty="0">
                <a:solidFill>
                  <a:schemeClr val="tx1"/>
                </a:solidFill>
              </a:rPr>
              <a:t>2019/20:</a:t>
            </a:r>
          </a:p>
          <a:p>
            <a:pPr lvl="1"/>
            <a:r>
              <a:rPr lang="en-AU" dirty="0">
                <a:solidFill>
                  <a:schemeClr val="tx1"/>
                </a:solidFill>
              </a:rPr>
              <a:t>Coefficient (Slope): -305.48</a:t>
            </a:r>
          </a:p>
          <a:p>
            <a:pPr lvl="1"/>
            <a:r>
              <a:rPr lang="en-AU" dirty="0">
                <a:solidFill>
                  <a:schemeClr val="tx1"/>
                </a:solidFill>
              </a:rPr>
              <a:t>R-squared value: 0.05</a:t>
            </a:r>
          </a:p>
          <a:p>
            <a:r>
              <a:rPr lang="en-AU" dirty="0">
                <a:solidFill>
                  <a:schemeClr val="tx1"/>
                </a:solidFill>
              </a:rPr>
              <a:t>Negative relationship between crime count and property price in all five financial years analysed</a:t>
            </a:r>
          </a:p>
          <a:p>
            <a:r>
              <a:rPr lang="en-AU" dirty="0">
                <a:solidFill>
                  <a:schemeClr val="tx1"/>
                </a:solidFill>
              </a:rPr>
              <a:t>Weak correlation as indicated by r-squared value</a:t>
            </a:r>
          </a:p>
          <a:p>
            <a:r>
              <a:rPr lang="en-AU" dirty="0">
                <a:solidFill>
                  <a:schemeClr val="tx1"/>
                </a:solidFill>
              </a:rPr>
              <a:t>Possible explanations for weak correlation:</a:t>
            </a:r>
          </a:p>
          <a:p>
            <a:pPr lvl="1"/>
            <a:r>
              <a:rPr lang="en-AU" dirty="0">
                <a:solidFill>
                  <a:schemeClr val="tx1"/>
                </a:solidFill>
              </a:rPr>
              <a:t>Other variables affecting property price</a:t>
            </a:r>
          </a:p>
          <a:p>
            <a:pPr lvl="1"/>
            <a:r>
              <a:rPr lang="en-AU" dirty="0">
                <a:solidFill>
                  <a:schemeClr val="tx1"/>
                </a:solidFill>
              </a:rPr>
              <a:t>Data not adjusted to account for variance in population between suburbs</a:t>
            </a:r>
          </a:p>
          <a:p>
            <a:r>
              <a:rPr lang="en-AU" dirty="0">
                <a:solidFill>
                  <a:schemeClr val="tx1"/>
                </a:solidFill>
              </a:rPr>
              <a:t>Reject hypothesis</a:t>
            </a: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8" y="2687181"/>
            <a:ext cx="4427997" cy="2973390"/>
          </a:xfrm>
          <a:prstGeom prst="rect">
            <a:avLst/>
          </a:prstGeom>
        </p:spPr>
      </p:pic>
    </p:spTree>
    <p:extLst>
      <p:ext uri="{BB962C8B-B14F-4D97-AF65-F5344CB8AC3E}">
        <p14:creationId xmlns:p14="http://schemas.microsoft.com/office/powerpoint/2010/main" val="147647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Initially data for Western Australia was considered however there was no common column to combine the two data frames on </a:t>
            </a:r>
          </a:p>
          <a:p>
            <a:pPr>
              <a:buFont typeface="Arial" panose="020B0604020202020204" pitchFamily="34" charset="0"/>
              <a:buChar char="•"/>
            </a:pPr>
            <a:r>
              <a:rPr lang="en-US" dirty="0"/>
              <a:t>Raw crime data was sorted by dates and not yearly quarters </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Spend more time cleaning data</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301707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Tree>
    <p:extLst>
      <p:ext uri="{BB962C8B-B14F-4D97-AF65-F5344CB8AC3E}">
        <p14:creationId xmlns:p14="http://schemas.microsoft.com/office/powerpoint/2010/main" val="3055528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1590113" y="2469822"/>
            <a:ext cx="5922264" cy="3817856"/>
          </a:xfrm>
        </p:spPr>
        <p:txBody>
          <a:bodyPr>
            <a:normAutofit fontScale="775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endParaRPr lang="en-US" dirty="0"/>
          </a:p>
          <a:p>
            <a:pPr marL="0" indent="0">
              <a:buNone/>
            </a:pPr>
            <a:r>
              <a:rPr lang="en-US" b="1" dirty="0"/>
              <a:t>Motivation</a:t>
            </a:r>
            <a:r>
              <a:rPr lang="en-US" dirty="0"/>
              <a:t>:</a:t>
            </a:r>
          </a:p>
          <a:p>
            <a:r>
              <a:rPr lang="en-US" dirty="0"/>
              <a:t>Relevant to Australian audience, in terms of crime and property ownership</a:t>
            </a:r>
          </a:p>
          <a:p>
            <a:r>
              <a:rPr lang="en-AU" dirty="0"/>
              <a:t>One of the determining factors when purchasing a house</a:t>
            </a:r>
          </a:p>
          <a:p>
            <a:pPr marL="0" indent="0">
              <a:buNone/>
            </a:pPr>
            <a:endParaRPr lang="en-AU" b="1" dirty="0"/>
          </a:p>
          <a:p>
            <a:pPr marL="0" indent="0">
              <a:buNone/>
            </a:pPr>
            <a:r>
              <a:rPr lang="en-AU" b="1" dirty="0"/>
              <a:t>Analysis:</a:t>
            </a:r>
          </a:p>
          <a:p>
            <a:pPr marL="0" indent="0">
              <a:buNone/>
            </a:pPr>
            <a:r>
              <a:rPr lang="en-AU" dirty="0"/>
              <a:t>Analysis was based on:</a:t>
            </a:r>
          </a:p>
          <a:p>
            <a:r>
              <a:rPr lang="en-AU" dirty="0"/>
              <a:t>South Australian Suburbs</a:t>
            </a:r>
            <a:endParaRPr lang="en-US" dirty="0">
              <a:solidFill>
                <a:srgbClr val="FF0000"/>
              </a:solidFill>
            </a:endParaRP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423650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a:xfrm>
            <a:off x="1634042" y="2977408"/>
            <a:ext cx="8923916" cy="3101983"/>
          </a:xfrm>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endParaRPr lang="en-US" dirty="0"/>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4495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309567"/>
            <a:ext cx="10100441" cy="4548433"/>
          </a:xfrm>
        </p:spPr>
        <p:txBody>
          <a:bodyPr>
            <a:normAutofit/>
          </a:bodyPr>
          <a:lstStyle/>
          <a:p>
            <a:r>
              <a:rPr lang="en-US" dirty="0">
                <a:solidFill>
                  <a:schemeClr val="tx1"/>
                </a:solidFill>
              </a:rPr>
              <a:t>For the project analysis,  CSV files were imported into pandas to create </a:t>
            </a:r>
            <a:r>
              <a:rPr lang="en-US" dirty="0" err="1">
                <a:solidFill>
                  <a:schemeClr val="tx1"/>
                </a:solidFill>
              </a:rPr>
              <a:t>DataFrames</a:t>
            </a:r>
            <a:r>
              <a:rPr lang="en-US" dirty="0">
                <a:solidFill>
                  <a:schemeClr val="tx1"/>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Serious Criminal Trespass – Residence</a:t>
            </a:r>
          </a:p>
          <a:p>
            <a:pPr marL="514350" lvl="1" indent="-285750">
              <a:buFont typeface="Courier New" panose="02070309020205020404" pitchFamily="49" charset="0"/>
              <a:buChar char="o"/>
            </a:pPr>
            <a:r>
              <a:rPr lang="en-US" dirty="0"/>
              <a:t>Theft/Illegal Use of Motor Vehicle</a:t>
            </a:r>
          </a:p>
          <a:p>
            <a:pPr marL="228600" lvl="1" indent="0">
              <a:buNone/>
            </a:pPr>
            <a:endParaRPr lang="en-US" dirty="0"/>
          </a:p>
          <a:p>
            <a:r>
              <a:rPr lang="en-US" dirty="0">
                <a:solidFill>
                  <a:schemeClr val="tx1"/>
                </a:solidFill>
              </a:rPr>
              <a:t>Why did we select these 5 categories?</a:t>
            </a:r>
          </a:p>
          <a:p>
            <a:pPr lvl="1"/>
            <a:r>
              <a:rPr lang="en-AU" dirty="0"/>
              <a:t>These categories were believed to have the most impact on the hypothesis, directly effecting house price.  The crime categories overlooked were more related to commercial property and petty crime.</a:t>
            </a:r>
          </a:p>
        </p:txBody>
      </p:sp>
    </p:spTree>
    <p:extLst>
      <p:ext uri="{BB962C8B-B14F-4D97-AF65-F5344CB8AC3E}">
        <p14:creationId xmlns:p14="http://schemas.microsoft.com/office/powerpoint/2010/main" val="225521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5591695" y="1402080"/>
            <a:ext cx="5320696" cy="4053840"/>
          </a:xfrm>
        </p:spPr>
        <p:txBody>
          <a:bodyPr anchor="ctr">
            <a:normAutofit/>
          </a:bodyPr>
          <a:lstStyle/>
          <a:p>
            <a:pPr lvl="1"/>
            <a:r>
              <a:rPr lang="en-US" dirty="0"/>
              <a:t>Raw data was collected from data.sa.gov.au</a:t>
            </a:r>
          </a:p>
          <a:p>
            <a:pPr lvl="1"/>
            <a:r>
              <a:rPr lang="en-US" dirty="0"/>
              <a:t>This data was provided as quarters for each financial year and contained irrelevant columns and cells with </a:t>
            </a:r>
            <a:r>
              <a:rPr lang="en-US" dirty="0" err="1"/>
              <a:t>NaN</a:t>
            </a:r>
            <a:r>
              <a:rPr lang="en-US" dirty="0"/>
              <a:t> values </a:t>
            </a:r>
          </a:p>
          <a:p>
            <a:pPr lvl="1"/>
            <a:r>
              <a:rPr lang="en-US" dirty="0"/>
              <a:t>Quarters were merged into financial years after irrelevant columns and </a:t>
            </a:r>
            <a:r>
              <a:rPr lang="en-US" dirty="0" err="1"/>
              <a:t>NaN</a:t>
            </a:r>
            <a:r>
              <a:rPr lang="en-US" dirty="0"/>
              <a:t> cells were removed</a:t>
            </a:r>
          </a:p>
          <a:p>
            <a:pPr lvl="1"/>
            <a:r>
              <a:rPr lang="en-US" dirty="0"/>
              <a:t>After respective financial year data frames were grouped by suburb using the “</a:t>
            </a:r>
            <a:r>
              <a:rPr lang="en-US" dirty="0" err="1"/>
              <a:t>groupby</a:t>
            </a:r>
            <a:r>
              <a:rPr lang="en-US" dirty="0"/>
              <a:t>” function for data frames </a:t>
            </a:r>
          </a:p>
        </p:txBody>
      </p:sp>
    </p:spTree>
    <p:extLst>
      <p:ext uri="{BB962C8B-B14F-4D97-AF65-F5344CB8AC3E}">
        <p14:creationId xmlns:p14="http://schemas.microsoft.com/office/powerpoint/2010/main" val="7643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55" y="2888274"/>
            <a:ext cx="5253494" cy="2740096"/>
          </a:xfrm>
          <a:prstGeom prst="rect">
            <a:avLst/>
          </a:prstGeom>
        </p:spPr>
      </p:pic>
      <p:pic>
        <p:nvPicPr>
          <p:cNvPr id="7" name="Content Placeholder 4" descr="Chart, bar chart&#10;&#10;Description automatically generated">
            <a:extLst>
              <a:ext uri="{FF2B5EF4-FFF2-40B4-BE49-F238E27FC236}">
                <a16:creationId xmlns:a16="http://schemas.microsoft.com/office/drawing/2014/main" id="{2253861C-0D5F-3B40-BFBA-8A1925B0D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2888274"/>
            <a:ext cx="5243636" cy="2740096"/>
          </a:xfrm>
          <a:prstGeom prst="rect">
            <a:avLst/>
          </a:prstGeom>
        </p:spPr>
      </p:pic>
      <p:sp>
        <p:nvSpPr>
          <p:cNvPr id="8" name="Title 1">
            <a:extLst>
              <a:ext uri="{FF2B5EF4-FFF2-40B4-BE49-F238E27FC236}">
                <a16:creationId xmlns:a16="http://schemas.microsoft.com/office/drawing/2014/main" id="{230D5CD1-01AF-0A45-BD73-9951D30287A9}"/>
              </a:ext>
            </a:extLst>
          </p:cNvPr>
          <p:cNvSpPr txBox="1">
            <a:spLocks/>
          </p:cNvSpPr>
          <p:nvPr/>
        </p:nvSpPr>
        <p:spPr bwMode="black">
          <a:xfrm>
            <a:off x="2215896" y="970550"/>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 </a:t>
            </a:r>
            <a:r>
              <a:rPr lang="en-US" dirty="0" err="1"/>
              <a:t>AnalysiS</a:t>
            </a:r>
            <a:br>
              <a:rPr lang="en-US" dirty="0"/>
            </a:br>
            <a:r>
              <a:rPr lang="en-US" dirty="0"/>
              <a:t> TOP 10 SUBURBS BY CRIME COUNT</a:t>
            </a:r>
            <a:endParaRPr lang="en-AU" dirty="0"/>
          </a:p>
        </p:txBody>
      </p:sp>
    </p:spTree>
    <p:extLst>
      <p:ext uri="{BB962C8B-B14F-4D97-AF65-F5344CB8AC3E}">
        <p14:creationId xmlns:p14="http://schemas.microsoft.com/office/powerpoint/2010/main" val="411451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C0D9-40F7-4DF7-B19D-39CC7A4CEDDB}"/>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10;&#10;Description automatically generated">
            <a:extLst>
              <a:ext uri="{FF2B5EF4-FFF2-40B4-BE49-F238E27FC236}">
                <a16:creationId xmlns:a16="http://schemas.microsoft.com/office/drawing/2014/main" id="{23FA6601-CDC8-4C8F-8E84-74BC2189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2" y="2986277"/>
            <a:ext cx="5243638" cy="2740096"/>
          </a:xfrm>
          <a:prstGeom prst="rect">
            <a:avLst/>
          </a:prstGeom>
        </p:spPr>
      </p:pic>
      <p:pic>
        <p:nvPicPr>
          <p:cNvPr id="8" name="Content Placeholder 4" descr="Chart, bar chart&#10;&#10;Description automatically generated">
            <a:extLst>
              <a:ext uri="{FF2B5EF4-FFF2-40B4-BE49-F238E27FC236}">
                <a16:creationId xmlns:a16="http://schemas.microsoft.com/office/drawing/2014/main" id="{2E00E3B3-6456-8441-80A4-AA0D04A70B8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85535" y="2986277"/>
            <a:ext cx="5352057" cy="2740096"/>
          </a:xfrm>
        </p:spPr>
      </p:pic>
    </p:spTree>
    <p:extLst>
      <p:ext uri="{BB962C8B-B14F-4D97-AF65-F5344CB8AC3E}">
        <p14:creationId xmlns:p14="http://schemas.microsoft.com/office/powerpoint/2010/main" val="398111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76C-C690-4D34-B4F3-97A32A7F9C35}"/>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 histogram&#10;&#10;Description automatically generated">
            <a:extLst>
              <a:ext uri="{FF2B5EF4-FFF2-40B4-BE49-F238E27FC236}">
                <a16:creationId xmlns:a16="http://schemas.microsoft.com/office/drawing/2014/main" id="{471EB2BD-1E0D-4A4C-B8E7-40E2A6B21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91" y="2862378"/>
            <a:ext cx="5302449" cy="2867861"/>
          </a:xfrm>
          <a:prstGeom prst="rect">
            <a:avLst/>
          </a:prstGeom>
        </p:spPr>
      </p:pic>
      <p:graphicFrame>
        <p:nvGraphicFramePr>
          <p:cNvPr id="3" name="Table 2">
            <a:extLst>
              <a:ext uri="{FF2B5EF4-FFF2-40B4-BE49-F238E27FC236}">
                <a16:creationId xmlns:a16="http://schemas.microsoft.com/office/drawing/2014/main" id="{67C65BE8-D441-794F-84F1-7A3CD9F8A373}"/>
              </a:ext>
            </a:extLst>
          </p:cNvPr>
          <p:cNvGraphicFramePr>
            <a:graphicFrameLocks noGrp="1"/>
          </p:cNvGraphicFramePr>
          <p:nvPr>
            <p:extLst>
              <p:ext uri="{D42A27DB-BD31-4B8C-83A1-F6EECF244321}">
                <p14:modId xmlns:p14="http://schemas.microsoft.com/office/powerpoint/2010/main" val="461169777"/>
              </p:ext>
            </p:extLst>
          </p:nvPr>
        </p:nvGraphicFramePr>
        <p:xfrm>
          <a:off x="6345382" y="3200400"/>
          <a:ext cx="4804631" cy="1841500"/>
        </p:xfrm>
        <a:graphic>
          <a:graphicData uri="http://schemas.openxmlformats.org/drawingml/2006/table">
            <a:tbl>
              <a:tblPr firstRow="1" firstCol="1">
                <a:tableStyleId>{00A15C55-8517-42AA-B614-E9B94910E393}</a:tableStyleId>
              </a:tblPr>
              <a:tblGrid>
                <a:gridCol w="1353791">
                  <a:extLst>
                    <a:ext uri="{9D8B030D-6E8A-4147-A177-3AD203B41FA5}">
                      <a16:colId xmlns:a16="http://schemas.microsoft.com/office/drawing/2014/main" val="999557224"/>
                    </a:ext>
                  </a:extLst>
                </a:gridCol>
                <a:gridCol w="1725420">
                  <a:extLst>
                    <a:ext uri="{9D8B030D-6E8A-4147-A177-3AD203B41FA5}">
                      <a16:colId xmlns:a16="http://schemas.microsoft.com/office/drawing/2014/main" val="432000542"/>
                    </a:ext>
                  </a:extLst>
                </a:gridCol>
                <a:gridCol w="1725420">
                  <a:extLst>
                    <a:ext uri="{9D8B030D-6E8A-4147-A177-3AD203B41FA5}">
                      <a16:colId xmlns:a16="http://schemas.microsoft.com/office/drawing/2014/main" val="1467077530"/>
                    </a:ext>
                  </a:extLst>
                </a:gridCol>
              </a:tblGrid>
              <a:tr h="232000">
                <a:tc gridSpan="3">
                  <a:txBody>
                    <a:bodyPr/>
                    <a:lstStyle/>
                    <a:p>
                      <a:pPr algn="l" fontAlgn="b"/>
                      <a:r>
                        <a:rPr lang="en-AU" sz="1200" u="none" strike="noStrike" dirty="0">
                          <a:effectLst/>
                        </a:rPr>
                        <a:t>2019-2020 Financial Year</a:t>
                      </a:r>
                      <a:endParaRPr lang="en-AU"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6677968"/>
                  </a:ext>
                </a:extLst>
              </a:tr>
              <a:tr h="681500">
                <a:tc>
                  <a:txBody>
                    <a:bodyPr/>
                    <a:lstStyle/>
                    <a:p>
                      <a:pPr algn="l" fontAlgn="t"/>
                      <a:r>
                        <a:rPr lang="en-AU" sz="1200" u="none" strike="noStrike" dirty="0">
                          <a:effectLst/>
                        </a:rPr>
                        <a:t>Suburb</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Crime Ranking           </a:t>
                      </a:r>
                      <a:r>
                        <a:rPr lang="en-AU" sz="1000" u="none" strike="noStrike" dirty="0">
                          <a:effectLst/>
                        </a:rPr>
                        <a:t>(Ranking 1: highest crime count)</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303111"/>
                  </a:ext>
                </a:extLst>
              </a:tr>
              <a:tr h="232000">
                <a:tc>
                  <a:txBody>
                    <a:bodyPr/>
                    <a:lstStyle/>
                    <a:p>
                      <a:pPr algn="l" fontAlgn="b"/>
                      <a:r>
                        <a:rPr lang="en-AU" sz="1200" u="none" strike="noStrike">
                          <a:effectLst/>
                        </a:rPr>
                        <a:t>Adelaide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66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215490"/>
                  </a:ext>
                </a:extLst>
              </a:tr>
              <a:tr h="232000">
                <a:tc>
                  <a:txBody>
                    <a:bodyPr/>
                    <a:lstStyle/>
                    <a:p>
                      <a:pPr algn="l" fontAlgn="b"/>
                      <a:r>
                        <a:rPr lang="en-AU" sz="1200" u="none" strike="noStrike">
                          <a:effectLst/>
                        </a:rPr>
                        <a:t>Morphette Vale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148033"/>
                  </a:ext>
                </a:extLst>
              </a:tr>
              <a:tr h="232000">
                <a:tc>
                  <a:txBody>
                    <a:bodyPr/>
                    <a:lstStyle/>
                    <a:p>
                      <a:pPr algn="l" fontAlgn="b"/>
                      <a:r>
                        <a:rPr lang="en-AU" sz="1200" u="none" strike="noStrike">
                          <a:effectLst/>
                        </a:rPr>
                        <a:t>Port Lincoln</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7775750"/>
                  </a:ext>
                </a:extLst>
              </a:tr>
              <a:tr h="232000">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4924431"/>
                  </a:ext>
                </a:extLst>
              </a:tr>
            </a:tbl>
          </a:graphicData>
        </a:graphic>
      </p:graphicFrame>
    </p:spTree>
    <p:extLst>
      <p:ext uri="{BB962C8B-B14F-4D97-AF65-F5344CB8AC3E}">
        <p14:creationId xmlns:p14="http://schemas.microsoft.com/office/powerpoint/2010/main" val="180472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pic>
        <p:nvPicPr>
          <p:cNvPr id="7" name="Content Placeholder 6" descr="Icon&#10;&#10;Description automatically generated">
            <a:extLst>
              <a:ext uri="{FF2B5EF4-FFF2-40B4-BE49-F238E27FC236}">
                <a16:creationId xmlns:a16="http://schemas.microsoft.com/office/drawing/2014/main" id="{8923D90D-FAAA-4BA0-9A62-313D6D6542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3147" y="2739435"/>
            <a:ext cx="4949501" cy="3289225"/>
          </a:xfrm>
        </p:spPr>
      </p:pic>
      <p:sp>
        <p:nvSpPr>
          <p:cNvPr id="8" name="TextBox 7">
            <a:extLst>
              <a:ext uri="{FF2B5EF4-FFF2-40B4-BE49-F238E27FC236}">
                <a16:creationId xmlns:a16="http://schemas.microsoft.com/office/drawing/2014/main" id="{14598C71-DC44-43A3-9A9E-C566B76F72B2}"/>
              </a:ext>
            </a:extLst>
          </p:cNvPr>
          <p:cNvSpPr txBox="1"/>
          <p:nvPr/>
        </p:nvSpPr>
        <p:spPr>
          <a:xfrm>
            <a:off x="7051964" y="2739435"/>
            <a:ext cx="2665228" cy="2585323"/>
          </a:xfrm>
          <a:prstGeom prst="rect">
            <a:avLst/>
          </a:prstGeom>
          <a:noFill/>
        </p:spPr>
        <p:txBody>
          <a:bodyPr wrap="square" rtlCol="0">
            <a:spAutoFit/>
          </a:bodyPr>
          <a:lstStyle/>
          <a:p>
            <a:r>
              <a:rPr lang="en-AU" dirty="0"/>
              <a:t>Smithfield Plains</a:t>
            </a:r>
          </a:p>
          <a:p>
            <a:r>
              <a:rPr lang="en-AU" dirty="0" err="1"/>
              <a:t>Davoren</a:t>
            </a:r>
            <a:r>
              <a:rPr lang="en-AU" dirty="0"/>
              <a:t> Park</a:t>
            </a:r>
          </a:p>
          <a:p>
            <a:r>
              <a:rPr lang="en-AU" dirty="0"/>
              <a:t>Elizabeth Downs</a:t>
            </a:r>
          </a:p>
          <a:p>
            <a:r>
              <a:rPr lang="en-AU" dirty="0"/>
              <a:t>Elizabeth North</a:t>
            </a:r>
          </a:p>
          <a:p>
            <a:r>
              <a:rPr lang="en-AU" dirty="0"/>
              <a:t>Elizabeth Park</a:t>
            </a:r>
          </a:p>
          <a:p>
            <a:r>
              <a:rPr lang="en-AU" dirty="0"/>
              <a:t>Elizabeth East</a:t>
            </a:r>
          </a:p>
          <a:p>
            <a:r>
              <a:rPr lang="en-AU" dirty="0"/>
              <a:t>Elizabeth South</a:t>
            </a:r>
          </a:p>
          <a:p>
            <a:r>
              <a:rPr lang="en-AU" dirty="0"/>
              <a:t>Elizabeth</a:t>
            </a:r>
          </a:p>
          <a:p>
            <a:r>
              <a:rPr lang="en-AU" dirty="0"/>
              <a:t>Elizabeth Vale</a:t>
            </a:r>
          </a:p>
        </p:txBody>
      </p:sp>
    </p:spTree>
    <p:extLst>
      <p:ext uri="{BB962C8B-B14F-4D97-AF65-F5344CB8AC3E}">
        <p14:creationId xmlns:p14="http://schemas.microsoft.com/office/powerpoint/2010/main" val="7889580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3807</TotalTime>
  <Words>1786</Words>
  <Application>Microsoft Macintosh PowerPoint</Application>
  <PresentationFormat>Widescreen</PresentationFormat>
  <Paragraphs>228</Paragraphs>
  <Slides>17</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Gill Sans MT</vt:lpstr>
      <vt:lpstr>SourceSansPro</vt:lpstr>
      <vt:lpstr>Parcel</vt:lpstr>
      <vt:lpstr>South Australian Crime Rate effect on median House Price 2015 - 2020</vt:lpstr>
      <vt:lpstr>Motivation &amp; PROJECT HYPOTHESIS </vt:lpstr>
      <vt:lpstr>Data SOURCES </vt:lpstr>
      <vt:lpstr>DATA SOURCE DEFINITIONS –  CRIME DATA</vt:lpstr>
      <vt:lpstr>DATA SOURCE DEFINITIONS – PROPERTY DATA</vt:lpstr>
      <vt:lpstr>PowerPoint Presentation</vt:lpstr>
      <vt:lpstr>Data AnalysiS  TOP 10 SUBURBS BY CRIME COUNT</vt:lpstr>
      <vt:lpstr>Data AnalysiS  TOP 10 SUBURBS BY CRIME COUNT</vt:lpstr>
      <vt:lpstr>Data AnalysiS  Bottom 10 SUBURBS BY PROPERTY PRICE </vt:lpstr>
      <vt:lpstr>Data AnalysiS  Bottom 10 SUBURBS BY PROPERTY PRICE</vt:lpstr>
      <vt:lpstr>Data AnalysiS  Bottom 10 SUBURBS BY PROPERTY PRICE</vt:lpstr>
      <vt:lpstr>Data AnalysiS  2019-2020 TOP 3 PROPERTY RANKING</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Nick Sullivan</cp:lastModifiedBy>
  <cp:revision>39</cp:revision>
  <dcterms:created xsi:type="dcterms:W3CDTF">2021-01-28T11:27:32Z</dcterms:created>
  <dcterms:modified xsi:type="dcterms:W3CDTF">2021-02-06T02:39:32Z</dcterms:modified>
</cp:coreProperties>
</file>