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2"/>
  </p:notesMasterIdLst>
  <p:sldIdLst>
    <p:sldId id="256" r:id="rId2"/>
    <p:sldId id="257" r:id="rId3"/>
    <p:sldId id="258" r:id="rId4"/>
    <p:sldId id="266" r:id="rId5"/>
    <p:sldId id="267" r:id="rId6"/>
    <p:sldId id="260" r:id="rId7"/>
    <p:sldId id="272" r:id="rId8"/>
    <p:sldId id="273" r:id="rId9"/>
    <p:sldId id="268" r:id="rId10"/>
    <p:sldId id="270" r:id="rId11"/>
    <p:sldId id="274" r:id="rId12"/>
    <p:sldId id="275" r:id="rId13"/>
    <p:sldId id="269" r:id="rId14"/>
    <p:sldId id="276" r:id="rId15"/>
    <p:sldId id="277" r:id="rId16"/>
    <p:sldId id="271" r:id="rId17"/>
    <p:sldId id="262" r:id="rId18"/>
    <p:sldId id="263"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0465" autoAdjust="0"/>
  </p:normalViewPr>
  <p:slideViewPr>
    <p:cSldViewPr snapToGrid="0">
      <p:cViewPr varScale="1">
        <p:scale>
          <a:sx n="102" d="100"/>
          <a:sy n="102" d="100"/>
        </p:scale>
        <p:origin x="666"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Insert graphs</a:t>
            </a:r>
          </a:p>
          <a:p>
            <a:r>
              <a:rPr lang="en-AU" dirty="0">
                <a:solidFill>
                  <a:srgbClr val="FF0000"/>
                </a:solidFill>
              </a:rPr>
              <a:t>Insert insights – list suburbs that are in the bottom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382141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Chart 2016-2017 missing</a:t>
            </a:r>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424829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Potentially just show one graph</a:t>
            </a:r>
          </a:p>
          <a:p>
            <a:endParaRPr lang="en-US" dirty="0"/>
          </a:p>
          <a:p>
            <a:r>
              <a:rPr lang="en-US" dirty="0"/>
              <a:t>Weak correlation due to out data cleaning process of dropping all </a:t>
            </a:r>
            <a:r>
              <a:rPr lang="en-US" dirty="0" err="1"/>
              <a:t>NaN</a:t>
            </a: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16</a:t>
            </a:fld>
            <a:endParaRPr lang="en-US"/>
          </a:p>
        </p:txBody>
      </p:sp>
    </p:spTree>
    <p:extLst>
      <p:ext uri="{BB962C8B-B14F-4D97-AF65-F5344CB8AC3E}">
        <p14:creationId xmlns:p14="http://schemas.microsoft.com/office/powerpoint/2010/main" val="424654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17</a:t>
            </a:fld>
            <a:endParaRPr lang="en-US"/>
          </a:p>
        </p:txBody>
      </p:sp>
    </p:spTree>
    <p:extLst>
      <p:ext uri="{BB962C8B-B14F-4D97-AF65-F5344CB8AC3E}">
        <p14:creationId xmlns:p14="http://schemas.microsoft.com/office/powerpoint/2010/main" val="406372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18</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highlight>
                  <a:srgbClr val="FFFF00"/>
                </a:highlight>
              </a:rPr>
              <a:t>Describe the questions you asked, and </a:t>
            </a:r>
            <a:r>
              <a:rPr lang="en-US" i="1" dirty="0">
                <a:highlight>
                  <a:srgbClr val="FFFF00"/>
                </a:highlight>
              </a:rPr>
              <a:t>why</a:t>
            </a:r>
            <a:r>
              <a:rPr lang="en-US" dirty="0">
                <a:highlight>
                  <a:srgbClr val="FFFF00"/>
                </a:highlight>
              </a:rPr>
              <a:t> you asked them</a:t>
            </a:r>
          </a:p>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endParaRPr lang="en-US" dirty="0">
              <a:highlight>
                <a:srgbClr val="FFFF00"/>
              </a:highlight>
            </a:endParaRPr>
          </a:p>
          <a:p>
            <a:pPr marL="0" indent="0">
              <a:buNone/>
            </a:pPr>
            <a:r>
              <a:rPr lang="en-US" dirty="0">
                <a:highlight>
                  <a:srgbClr val="FFFF00"/>
                </a:highlight>
              </a:rPr>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229227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126443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360038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42815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88877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 graph or bottom 10 as there are an excessive number of locations with just 1 crime for the period of time.  To be able to define a bottom 10 other variables would need to be considered</a:t>
            </a:r>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265264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107405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168239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4/02/2021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4/02/2021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4/02/2021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4/02/2021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4/02/2021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4/02/2021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2015 -2021</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TOP 10 SUBURBS BY PROPERTY PRICE</a:t>
            </a:r>
            <a:br>
              <a:rPr lang="en-US" dirty="0"/>
            </a:br>
            <a:endParaRPr lang="en-AU" dirty="0"/>
          </a:p>
        </p:txBody>
      </p:sp>
      <p:pic>
        <p:nvPicPr>
          <p:cNvPr id="5" name="Content Placeholder 4" descr="Icon&#10;&#10;Description automatically generated">
            <a:extLst>
              <a:ext uri="{FF2B5EF4-FFF2-40B4-BE49-F238E27FC236}">
                <a16:creationId xmlns:a16="http://schemas.microsoft.com/office/drawing/2014/main" id="{8C3E7055-D6FF-4E94-8DBD-D142F3407F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7510" y="2795469"/>
            <a:ext cx="4542500" cy="3097837"/>
          </a:xfrm>
        </p:spPr>
      </p:pic>
    </p:spTree>
    <p:extLst>
      <p:ext uri="{BB962C8B-B14F-4D97-AF65-F5344CB8AC3E}">
        <p14:creationId xmlns:p14="http://schemas.microsoft.com/office/powerpoint/2010/main" val="315061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PROPERTY PRICE</a:t>
            </a:r>
            <a:endParaRPr lang="en-AU" dirty="0"/>
          </a:p>
        </p:txBody>
      </p:sp>
      <p:pic>
        <p:nvPicPr>
          <p:cNvPr id="6" name="Picture 5" descr="Icon&#10;&#10;Description automatically generated">
            <a:extLst>
              <a:ext uri="{FF2B5EF4-FFF2-40B4-BE49-F238E27FC236}">
                <a16:creationId xmlns:a16="http://schemas.microsoft.com/office/drawing/2014/main" id="{560F708A-7AF5-4618-9AB2-126896953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199" y="2795470"/>
            <a:ext cx="4542503" cy="3097838"/>
          </a:xfrm>
          <a:prstGeom prst="rect">
            <a:avLst/>
          </a:prstGeom>
        </p:spPr>
      </p:pic>
    </p:spTree>
    <p:extLst>
      <p:ext uri="{BB962C8B-B14F-4D97-AF65-F5344CB8AC3E}">
        <p14:creationId xmlns:p14="http://schemas.microsoft.com/office/powerpoint/2010/main" val="6788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3694" y="2791332"/>
            <a:ext cx="4593309" cy="3101975"/>
          </a:xfrm>
        </p:spPr>
      </p:pic>
      <p:pic>
        <p:nvPicPr>
          <p:cNvPr id="6" name="Content Placeholder 4" descr="Icon&#10;&#10;Description automatically generated">
            <a:extLst>
              <a:ext uri="{FF2B5EF4-FFF2-40B4-BE49-F238E27FC236}">
                <a16:creationId xmlns:a16="http://schemas.microsoft.com/office/drawing/2014/main" id="{1389C4C6-FAF5-47AD-A090-87965B0B2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237" y="2791333"/>
            <a:ext cx="4593309" cy="3101975"/>
          </a:xfrm>
          <a:prstGeom prst="rect">
            <a:avLst/>
          </a:prstGeom>
        </p:spPr>
      </p:pic>
    </p:spTree>
    <p:extLst>
      <p:ext uri="{BB962C8B-B14F-4D97-AF65-F5344CB8AC3E}">
        <p14:creationId xmlns:p14="http://schemas.microsoft.com/office/powerpoint/2010/main" val="334373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5" name="Picture 4" descr="Icon&#10;&#10;Description automatically generated">
            <a:extLst>
              <a:ext uri="{FF2B5EF4-FFF2-40B4-BE49-F238E27FC236}">
                <a16:creationId xmlns:a16="http://schemas.microsoft.com/office/drawing/2014/main" id="{2B7A0093-D2F6-4BEF-81F5-DB6DC01B6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228" y="2750781"/>
            <a:ext cx="4496000" cy="2987848"/>
          </a:xfrm>
          <a:prstGeom prst="rect">
            <a:avLst/>
          </a:prstGeom>
        </p:spPr>
      </p:pic>
    </p:spTree>
    <p:extLst>
      <p:ext uri="{BB962C8B-B14F-4D97-AF65-F5344CB8AC3E}">
        <p14:creationId xmlns:p14="http://schemas.microsoft.com/office/powerpoint/2010/main" val="205959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A3D-5E20-4EE3-9166-992A1C66B1BD}"/>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5A98B2EF-8D6D-48BB-8BEE-69925EFE56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41307" y="2569599"/>
            <a:ext cx="4667734" cy="3101975"/>
          </a:xfrm>
        </p:spPr>
      </p:pic>
    </p:spTree>
    <p:extLst>
      <p:ext uri="{BB962C8B-B14F-4D97-AF65-F5344CB8AC3E}">
        <p14:creationId xmlns:p14="http://schemas.microsoft.com/office/powerpoint/2010/main" val="68124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7043-B959-4267-9150-EB045B42E519}"/>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118D4FEB-AC0B-4706-9465-5CBB0D845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051" y="2707986"/>
            <a:ext cx="4667734" cy="3101975"/>
          </a:xfrm>
        </p:spPr>
      </p:pic>
      <p:pic>
        <p:nvPicPr>
          <p:cNvPr id="7" name="Picture 6" descr="Icon&#10;&#10;Description automatically generated">
            <a:extLst>
              <a:ext uri="{FF2B5EF4-FFF2-40B4-BE49-F238E27FC236}">
                <a16:creationId xmlns:a16="http://schemas.microsoft.com/office/drawing/2014/main" id="{5FCE27FB-90E8-4EE6-85E9-B7EAFDEB4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639" y="2667922"/>
            <a:ext cx="4788310" cy="3182105"/>
          </a:xfrm>
          <a:prstGeom prst="rect">
            <a:avLst/>
          </a:prstGeom>
        </p:spPr>
      </p:pic>
    </p:spTree>
    <p:extLst>
      <p:ext uri="{BB962C8B-B14F-4D97-AF65-F5344CB8AC3E}">
        <p14:creationId xmlns:p14="http://schemas.microsoft.com/office/powerpoint/2010/main" val="290796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101983"/>
          </a:xfrm>
        </p:spPr>
        <p:txBody>
          <a:bodyPr>
            <a:normAutofit/>
          </a:bodyPr>
          <a:lstStyle/>
          <a:p>
            <a:r>
              <a:rPr lang="en-AU" dirty="0">
                <a:solidFill>
                  <a:srgbClr val="FF0000"/>
                </a:solidFill>
              </a:rPr>
              <a:t>Needs R value</a:t>
            </a:r>
          </a:p>
          <a:p>
            <a:r>
              <a:rPr lang="en-AU" dirty="0">
                <a:solidFill>
                  <a:srgbClr val="FF0000"/>
                </a:solidFill>
              </a:rPr>
              <a:t>Summarise correlation findings </a:t>
            </a:r>
          </a:p>
          <a:p>
            <a:r>
              <a:rPr lang="en-AU" dirty="0">
                <a:solidFill>
                  <a:srgbClr val="FF0000"/>
                </a:solidFill>
              </a:rPr>
              <a:t>The weak correlation is due to these reasons:</a:t>
            </a:r>
          </a:p>
          <a:p>
            <a:pPr lvl="1"/>
            <a:r>
              <a:rPr lang="en-AU" dirty="0">
                <a:solidFill>
                  <a:srgbClr val="FF0000"/>
                </a:solidFill>
              </a:rPr>
              <a:t>Other variables affecting property price (not solely crime counts)</a:t>
            </a:r>
          </a:p>
          <a:p>
            <a:pPr lvl="1"/>
            <a:r>
              <a:rPr lang="en-AU" dirty="0">
                <a:solidFill>
                  <a:srgbClr val="FF0000"/>
                </a:solidFill>
              </a:rPr>
              <a:t>Need for per capita data (population density)</a:t>
            </a: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9" y="2687181"/>
            <a:ext cx="3963628" cy="2661567"/>
          </a:xfrm>
          <a:prstGeom prst="rect">
            <a:avLst/>
          </a:prstGeom>
        </p:spPr>
      </p:pic>
    </p:spTree>
    <p:extLst>
      <p:ext uri="{BB962C8B-B14F-4D97-AF65-F5344CB8AC3E}">
        <p14:creationId xmlns:p14="http://schemas.microsoft.com/office/powerpoint/2010/main" val="302729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WA Data is not </a:t>
            </a:r>
            <a:r>
              <a:rPr lang="en-US" dirty="0" err="1"/>
              <a:t>categorised</a:t>
            </a:r>
            <a:r>
              <a:rPr lang="en-US" dirty="0"/>
              <a:t> by suburb</a:t>
            </a:r>
          </a:p>
          <a:p>
            <a:pPr>
              <a:buFont typeface="Arial" panose="020B0604020202020204" pitchFamily="34" charset="0"/>
              <a:buChar char="•"/>
            </a:pPr>
            <a:r>
              <a:rPr lang="en-US" dirty="0"/>
              <a:t>Binning each crime entry by financial year</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131347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
        <p:nvSpPr>
          <p:cNvPr id="3" name="Content Placeholder 2">
            <a:extLst>
              <a:ext uri="{FF2B5EF4-FFF2-40B4-BE49-F238E27FC236}">
                <a16:creationId xmlns:a16="http://schemas.microsoft.com/office/drawing/2014/main" id="{498E87A0-0BC5-434B-930D-C2DB78772A44}"/>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05552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2231136" y="2413262"/>
            <a:ext cx="5922264" cy="3480046"/>
          </a:xfrm>
        </p:spPr>
        <p:txBody>
          <a:bodyPr>
            <a:normAutofit fontScale="850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our Australian audience</a:t>
            </a:r>
          </a:p>
          <a:p>
            <a:pPr lvl="1"/>
            <a:r>
              <a:rPr lang="en-US" dirty="0"/>
              <a:t>In terms of crime and property owners</a:t>
            </a:r>
            <a:endParaRPr lang="en-AU"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268053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2115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638044"/>
            <a:ext cx="10100441" cy="4219956"/>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SCT – Residence.</a:t>
            </a:r>
          </a:p>
          <a:p>
            <a:pPr marL="514350" lvl="1" indent="-285750">
              <a:buFont typeface="Courier New" panose="02070309020205020404" pitchFamily="49" charset="0"/>
              <a:buChar char="o"/>
            </a:pPr>
            <a:r>
              <a:rPr lang="en-US" dirty="0"/>
              <a:t>Theft/Illegal Use of MV</a:t>
            </a:r>
          </a:p>
          <a:p>
            <a:r>
              <a:rPr lang="en-US" dirty="0">
                <a:solidFill>
                  <a:srgbClr val="FF0000"/>
                </a:solidFill>
              </a:rPr>
              <a:t>Why did we select these 5 categories?</a:t>
            </a:r>
          </a:p>
          <a:p>
            <a:pPr lvl="1"/>
            <a:r>
              <a:rPr lang="en-AU" dirty="0"/>
              <a:t>These categories were believed to have the most impact on the hypothesis, directly effecting house price.  Categories overlooked we more related to commercial property and petty crime</a:t>
            </a:r>
          </a:p>
        </p:txBody>
      </p:sp>
    </p:spTree>
    <p:extLst>
      <p:ext uri="{BB962C8B-B14F-4D97-AF65-F5344CB8AC3E}">
        <p14:creationId xmlns:p14="http://schemas.microsoft.com/office/powerpoint/2010/main" val="296755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p:txBody>
          <a:bodyPr/>
          <a:lstStyle/>
          <a:p>
            <a:r>
              <a:rPr lang="en-US" dirty="0"/>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2231135" y="2638044"/>
            <a:ext cx="8161561" cy="3101983"/>
          </a:xfrm>
        </p:spPr>
        <p:txBody>
          <a:bodyPr>
            <a:normAutofit/>
          </a:bodyPr>
          <a:lstStyle/>
          <a:p>
            <a:r>
              <a:rPr lang="en-US" dirty="0">
                <a:solidFill>
                  <a:schemeClr val="tx1"/>
                </a:solidFill>
              </a:rPr>
              <a:t>For the project analysis,  raw data in excel was imported into a </a:t>
            </a:r>
            <a:r>
              <a:rPr lang="en-US" dirty="0" err="1">
                <a:solidFill>
                  <a:schemeClr val="tx1"/>
                </a:solidFill>
              </a:rPr>
              <a:t>Jupyter</a:t>
            </a:r>
            <a:r>
              <a:rPr lang="en-US" dirty="0">
                <a:solidFill>
                  <a:schemeClr val="tx1"/>
                </a:solidFill>
              </a:rPr>
              <a:t> Notebook for the creation of property-related Panda </a:t>
            </a:r>
            <a:r>
              <a:rPr lang="en-US" dirty="0" err="1">
                <a:solidFill>
                  <a:schemeClr val="tx1"/>
                </a:solidFill>
              </a:rPr>
              <a:t>DataFrames</a:t>
            </a:r>
            <a:r>
              <a:rPr lang="en-US" dirty="0">
                <a:solidFill>
                  <a:schemeClr val="tx1"/>
                </a:solidFill>
              </a:rPr>
              <a:t>. </a:t>
            </a:r>
          </a:p>
          <a:p>
            <a:pPr lvl="1"/>
            <a:r>
              <a:rPr lang="en-US" dirty="0">
                <a:solidFill>
                  <a:schemeClr val="tx1"/>
                </a:solidFill>
              </a:rPr>
              <a:t>The median price of the raw data is available for each quarter (for the past five financial years)</a:t>
            </a:r>
          </a:p>
          <a:p>
            <a:pPr lvl="1"/>
            <a:r>
              <a:rPr lang="en-US" dirty="0">
                <a:solidFill>
                  <a:schemeClr val="tx1"/>
                </a:solidFill>
              </a:rPr>
              <a:t>In order to determine if there is a correlation between crime counts and property prices,  one property price value was used for each financial year. This was was the mean of the four quarterly prices of each financial year</a:t>
            </a:r>
          </a:p>
          <a:p>
            <a:pPr lvl="1"/>
            <a:r>
              <a:rPr lang="en-US" dirty="0">
                <a:solidFill>
                  <a:schemeClr val="tx1"/>
                </a:solidFill>
              </a:rPr>
              <a:t>The city and suburbs were provided for each property sale. Only the suburb column was used to merge between the crime </a:t>
            </a:r>
            <a:r>
              <a:rPr lang="en-US" dirty="0" err="1">
                <a:solidFill>
                  <a:schemeClr val="tx1"/>
                </a:solidFill>
              </a:rPr>
              <a:t>DataFrame</a:t>
            </a:r>
            <a:r>
              <a:rPr lang="en-US" dirty="0">
                <a:solidFill>
                  <a:schemeClr val="tx1"/>
                </a:solidFill>
              </a:rPr>
              <a:t> and the property price </a:t>
            </a:r>
            <a:r>
              <a:rPr lang="en-US" dirty="0" err="1">
                <a:solidFill>
                  <a:schemeClr val="tx1"/>
                </a:solidFill>
              </a:rPr>
              <a:t>DataFrame</a:t>
            </a:r>
            <a:endParaRPr lang="en-US" dirty="0">
              <a:solidFill>
                <a:schemeClr val="tx1"/>
              </a:solidFill>
            </a:endParaRPr>
          </a:p>
        </p:txBody>
      </p:sp>
    </p:spTree>
    <p:extLst>
      <p:ext uri="{BB962C8B-B14F-4D97-AF65-F5344CB8AC3E}">
        <p14:creationId xmlns:p14="http://schemas.microsoft.com/office/powerpoint/2010/main" val="47909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729022"/>
            <a:ext cx="7729728" cy="1188720"/>
          </a:xfrm>
        </p:spPr>
        <p:txBody>
          <a:bodyPr>
            <a:normAutofit fontScale="90000"/>
          </a:bodyPr>
          <a:lstStyle/>
          <a:p>
            <a:r>
              <a:rPr lang="en-US" dirty="0"/>
              <a:t>Data </a:t>
            </a:r>
            <a:r>
              <a:rPr lang="en-US" dirty="0" err="1"/>
              <a:t>AnalysiS</a:t>
            </a:r>
            <a:br>
              <a:rPr lang="en-US" dirty="0"/>
            </a:br>
            <a:r>
              <a:rPr lang="en-US" dirty="0"/>
              <a:t> TOP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294" y="3005444"/>
            <a:ext cx="4387706" cy="2288522"/>
          </a:xfrm>
          <a:prstGeom prst="rect">
            <a:avLst/>
          </a:prstGeom>
        </p:spPr>
      </p:pic>
      <p:sp>
        <p:nvSpPr>
          <p:cNvPr id="9" name="TextBox 8">
            <a:extLst>
              <a:ext uri="{FF2B5EF4-FFF2-40B4-BE49-F238E27FC236}">
                <a16:creationId xmlns:a16="http://schemas.microsoft.com/office/drawing/2014/main" id="{4848C587-EE55-458E-BEF6-0ABE7C5F9659}"/>
              </a:ext>
            </a:extLst>
          </p:cNvPr>
          <p:cNvSpPr txBox="1"/>
          <p:nvPr/>
        </p:nvSpPr>
        <p:spPr>
          <a:xfrm>
            <a:off x="7714895" y="2598715"/>
            <a:ext cx="2245969" cy="3416320"/>
          </a:xfrm>
          <a:prstGeom prst="rect">
            <a:avLst/>
          </a:prstGeom>
          <a:noFill/>
        </p:spPr>
        <p:txBody>
          <a:bodyPr wrap="square">
            <a:spAutoFit/>
          </a:bodyPr>
          <a:lstStyle/>
          <a:p>
            <a:r>
              <a:rPr lang="en-AU" dirty="0"/>
              <a:t>Adelaide </a:t>
            </a:r>
          </a:p>
          <a:p>
            <a:r>
              <a:rPr lang="en-AU" dirty="0"/>
              <a:t>Port Augusta </a:t>
            </a:r>
          </a:p>
          <a:p>
            <a:r>
              <a:rPr lang="en-AU" dirty="0"/>
              <a:t>Morphett Vale</a:t>
            </a:r>
          </a:p>
          <a:p>
            <a:r>
              <a:rPr lang="en-AU" dirty="0"/>
              <a:t>Mount Gambier </a:t>
            </a:r>
          </a:p>
          <a:p>
            <a:r>
              <a:rPr lang="en-AU" dirty="0"/>
              <a:t>Port Lincoln </a:t>
            </a:r>
          </a:p>
          <a:p>
            <a:r>
              <a:rPr lang="en-AU" dirty="0" err="1"/>
              <a:t>Salsibury</a:t>
            </a:r>
            <a:r>
              <a:rPr lang="en-AU" dirty="0"/>
              <a:t> </a:t>
            </a:r>
          </a:p>
          <a:p>
            <a:r>
              <a:rPr lang="en-AU" dirty="0"/>
              <a:t>Murray Bridge </a:t>
            </a:r>
          </a:p>
          <a:p>
            <a:r>
              <a:rPr lang="en-AU" dirty="0" err="1"/>
              <a:t>Davoren</a:t>
            </a:r>
            <a:r>
              <a:rPr lang="en-AU" dirty="0"/>
              <a:t> Park </a:t>
            </a:r>
          </a:p>
          <a:p>
            <a:r>
              <a:rPr lang="en-AU" dirty="0"/>
              <a:t>Mawson Lakes </a:t>
            </a:r>
          </a:p>
          <a:p>
            <a:r>
              <a:rPr lang="en-AU" dirty="0"/>
              <a:t>Parafield Gardens </a:t>
            </a:r>
          </a:p>
          <a:p>
            <a:r>
              <a:rPr lang="en-AU" dirty="0"/>
              <a:t>Whyalla Norrie </a:t>
            </a:r>
          </a:p>
          <a:p>
            <a:r>
              <a:rPr lang="en-AU" dirty="0"/>
              <a:t>Prospect</a:t>
            </a:r>
          </a:p>
        </p:txBody>
      </p:sp>
    </p:spTree>
    <p:extLst>
      <p:ext uri="{BB962C8B-B14F-4D97-AF65-F5344CB8AC3E}">
        <p14:creationId xmlns:p14="http://schemas.microsoft.com/office/powerpoint/2010/main" val="28628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93D0E56-F411-417B-A2E7-ED198E395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822" y="2910077"/>
            <a:ext cx="4659822" cy="2435020"/>
          </a:xfrm>
        </p:spPr>
      </p:pic>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171" y="2910077"/>
            <a:ext cx="4647997" cy="2428840"/>
          </a:xfrm>
          <a:prstGeom prst="rect">
            <a:avLst/>
          </a:prstGeom>
        </p:spPr>
      </p:pic>
    </p:spTree>
    <p:extLst>
      <p:ext uri="{BB962C8B-B14F-4D97-AF65-F5344CB8AC3E}">
        <p14:creationId xmlns:p14="http://schemas.microsoft.com/office/powerpoint/2010/main" val="158767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5" name="Content Placeholder 4" descr="Chart, bar chart&#10;&#10;Description automatically generated">
            <a:extLst>
              <a:ext uri="{FF2B5EF4-FFF2-40B4-BE49-F238E27FC236}">
                <a16:creationId xmlns:a16="http://schemas.microsoft.com/office/drawing/2014/main" id="{36AB36A0-FE81-4078-AE16-9F5CFDBB5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283" y="2972722"/>
            <a:ext cx="4986627" cy="2553007"/>
          </a:xfrm>
        </p:spPr>
      </p:pic>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956" y="2972722"/>
            <a:ext cx="4730761" cy="2558660"/>
          </a:xfrm>
          <a:prstGeom prst="rect">
            <a:avLst/>
          </a:prstGeom>
        </p:spPr>
      </p:pic>
    </p:spTree>
    <p:extLst>
      <p:ext uri="{BB962C8B-B14F-4D97-AF65-F5344CB8AC3E}">
        <p14:creationId xmlns:p14="http://schemas.microsoft.com/office/powerpoint/2010/main" val="226235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CRIME COUNT</a:t>
            </a:r>
            <a:br>
              <a:rPr lang="en-US" dirty="0"/>
            </a:b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p:txBody>
          <a:bodyPr/>
          <a:lstStyle/>
          <a:p>
            <a:r>
              <a:rPr lang="en-AU" dirty="0"/>
              <a:t>No graph or bottom 10 as there are an excessive number of locations with just one (1) crime for the period of time.  To be able to define the bottom 10 suburbs by crime count other variables would need to be considered</a:t>
            </a:r>
          </a:p>
          <a:p>
            <a:endParaRPr lang="en-AU" dirty="0">
              <a:solidFill>
                <a:srgbClr val="FF0000"/>
              </a:solidFill>
            </a:endParaRPr>
          </a:p>
        </p:txBody>
      </p:sp>
    </p:spTree>
    <p:extLst>
      <p:ext uri="{BB962C8B-B14F-4D97-AF65-F5344CB8AC3E}">
        <p14:creationId xmlns:p14="http://schemas.microsoft.com/office/powerpoint/2010/main" val="1173760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2608</TotalTime>
  <Words>1742</Words>
  <Application>Microsoft Office PowerPoint</Application>
  <PresentationFormat>Widescreen</PresentationFormat>
  <Paragraphs>179</Paragraphs>
  <Slides>20</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Gill Sans MT</vt:lpstr>
      <vt:lpstr>Parcel</vt:lpstr>
      <vt:lpstr>South Australian Crime Rate effect on median House Price 2015 -2021</vt:lpstr>
      <vt:lpstr>Motivation &amp; PROJECT HYPOTHESIS </vt:lpstr>
      <vt:lpstr>Data SOURCES </vt:lpstr>
      <vt:lpstr>DATA SOURCE DEFINITIONS –  CRIME DATA</vt:lpstr>
      <vt:lpstr>DATA SOURCE DEFINITIONS – PROPERTY DATA</vt:lpstr>
      <vt:lpstr>Data AnalysiS  TOP 10 SUBURBS BY CRIME COUNT </vt:lpstr>
      <vt:lpstr>Data AnalysiS  TOP 10 SUBURBS BY CRIME COUNT</vt:lpstr>
      <vt:lpstr>Data AnalysiS  TOP 10 SUBURBS BY CRIME COUNT</vt:lpstr>
      <vt:lpstr>Data AnalysiS  BOTTOM 10 SUBURBS BY CRIME COUNT </vt:lpstr>
      <vt:lpstr>Data AnalysiS  TOP 10 SUBURBS BY PROPERTY PRICE </vt:lpstr>
      <vt:lpstr>Data AnalysiS  TOP 10 SUBURBS BY PROPERTY PRICE</vt:lpstr>
      <vt:lpstr>Data AnalysiS  TOP 10 SUBURBS BY PROPERTY PRICE</vt:lpstr>
      <vt:lpstr>Data AnalysiS  BOTTOM 10 SUBURBS BY PROPERTY PRICE </vt:lpstr>
      <vt:lpstr>Data AnalysiS  BOTTOM 10 SUBURBS BY PROPERTY PRICE</vt:lpstr>
      <vt:lpstr>Data AnalysiS  BOTTOM 10 SUBURBS BY PROPERTY PRICE</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Kylie Burns</cp:lastModifiedBy>
  <cp:revision>27</cp:revision>
  <dcterms:created xsi:type="dcterms:W3CDTF">2021-01-28T11:27:32Z</dcterms:created>
  <dcterms:modified xsi:type="dcterms:W3CDTF">2021-02-04T10:04:15Z</dcterms:modified>
</cp:coreProperties>
</file>