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6"/>
  </p:notesMasterIdLst>
  <p:sldIdLst>
    <p:sldId id="256" r:id="rId2"/>
    <p:sldId id="257" r:id="rId3"/>
    <p:sldId id="258" r:id="rId4"/>
    <p:sldId id="266" r:id="rId5"/>
    <p:sldId id="267" r:id="rId6"/>
    <p:sldId id="260" r:id="rId7"/>
    <p:sldId id="268" r:id="rId8"/>
    <p:sldId id="270" r:id="rId9"/>
    <p:sldId id="269" r:id="rId10"/>
    <p:sldId id="27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80465" autoAdjust="0"/>
  </p:normalViewPr>
  <p:slideViewPr>
    <p:cSldViewPr snapToGrid="0">
      <p:cViewPr varScale="1">
        <p:scale>
          <a:sx n="91" d="100"/>
          <a:sy n="91" d="100"/>
        </p:scale>
        <p:origin x="63" y="144"/>
      </p:cViewPr>
      <p:guideLst/>
    </p:cSldViewPr>
  </p:slideViewPr>
  <p:outlineViewPr>
    <p:cViewPr>
      <p:scale>
        <a:sx n="33" d="100"/>
        <a:sy n="33" d="100"/>
      </p:scale>
      <p:origin x="0" y="0"/>
    </p:cViewPr>
  </p:outlineViewPr>
  <p:notesTextViewPr>
    <p:cViewPr>
      <p:scale>
        <a:sx n="1" d="1"/>
        <a:sy n="1" d="1"/>
      </p:scale>
      <p:origin x="0" y="-381"/>
    </p:cViewPr>
  </p:notesTextViewPr>
  <p:notesViewPr>
    <p:cSldViewPr snapToGrid="0">
      <p:cViewPr varScale="1">
        <p:scale>
          <a:sx n="96" d="100"/>
          <a:sy n="96" d="100"/>
        </p:scale>
        <p:origin x="364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9B6F7-E88D-5542-86AE-E68B90A8D5D5}" type="datetimeFigureOut">
              <a:rPr lang="en-US" smtClean="0"/>
              <a:t>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2AAB9E-B1B6-7347-AEB9-3DE8A4E8C48F}" type="slidenum">
              <a:rPr lang="en-US" smtClean="0"/>
              <a:t>‹#›</a:t>
            </a:fld>
            <a:endParaRPr lang="en-US"/>
          </a:p>
        </p:txBody>
      </p:sp>
    </p:spTree>
    <p:extLst>
      <p:ext uri="{BB962C8B-B14F-4D97-AF65-F5344CB8AC3E}">
        <p14:creationId xmlns:p14="http://schemas.microsoft.com/office/powerpoint/2010/main" val="4093929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police.wa.gov.au/Crime/CrimeStatistic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F2AAB9E-B1B6-7347-AEB9-3DE8A4E8C48F}" type="slidenum">
              <a:rPr lang="en-US" smtClean="0"/>
              <a:t>1</a:t>
            </a:fld>
            <a:endParaRPr lang="en-US"/>
          </a:p>
        </p:txBody>
      </p:sp>
    </p:spTree>
    <p:extLst>
      <p:ext uri="{BB962C8B-B14F-4D97-AF65-F5344CB8AC3E}">
        <p14:creationId xmlns:p14="http://schemas.microsoft.com/office/powerpoint/2010/main" val="2246192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Potentially just show one graph</a:t>
            </a:r>
          </a:p>
          <a:p>
            <a:endParaRPr lang="en-US" dirty="0"/>
          </a:p>
          <a:p>
            <a:r>
              <a:rPr lang="en-US" dirty="0"/>
              <a:t>Weak correlation due to out data cleaning process of dropping all </a:t>
            </a:r>
            <a:r>
              <a:rPr lang="en-US" dirty="0" err="1"/>
              <a:t>NaN</a:t>
            </a:r>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10</a:t>
            </a:fld>
            <a:endParaRPr lang="en-US"/>
          </a:p>
        </p:txBody>
      </p:sp>
    </p:spTree>
    <p:extLst>
      <p:ext uri="{BB962C8B-B14F-4D97-AF65-F5344CB8AC3E}">
        <p14:creationId xmlns:p14="http://schemas.microsoft.com/office/powerpoint/2010/main" val="4246549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11</a:t>
            </a:fld>
            <a:endParaRPr lang="en-US"/>
          </a:p>
        </p:txBody>
      </p:sp>
    </p:spTree>
    <p:extLst>
      <p:ext uri="{BB962C8B-B14F-4D97-AF65-F5344CB8AC3E}">
        <p14:creationId xmlns:p14="http://schemas.microsoft.com/office/powerpoint/2010/main" val="4063722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4F2AAB9E-B1B6-7347-AEB9-3DE8A4E8C48F}" type="slidenum">
              <a:rPr lang="en-US" smtClean="0"/>
              <a:t>12</a:t>
            </a:fld>
            <a:endParaRPr lang="en-US"/>
          </a:p>
        </p:txBody>
      </p:sp>
    </p:spTree>
    <p:extLst>
      <p:ext uri="{BB962C8B-B14F-4D97-AF65-F5344CB8AC3E}">
        <p14:creationId xmlns:p14="http://schemas.microsoft.com/office/powerpoint/2010/main" val="1433038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highlight>
                  <a:srgbClr val="FFFF00"/>
                </a:highlight>
              </a:rPr>
              <a:t>Describe the questions you asked, and </a:t>
            </a:r>
            <a:r>
              <a:rPr lang="en-US" i="1" dirty="0">
                <a:highlight>
                  <a:srgbClr val="FFFF00"/>
                </a:highlight>
              </a:rPr>
              <a:t>why</a:t>
            </a:r>
            <a:r>
              <a:rPr lang="en-US" dirty="0">
                <a:highlight>
                  <a:srgbClr val="FFFF00"/>
                </a:highlight>
              </a:rPr>
              <a:t> you asked them</a:t>
            </a:r>
          </a:p>
          <a:p>
            <a:pPr marL="0" indent="0">
              <a:buNone/>
            </a:pPr>
            <a:endParaRPr lang="en-US" dirty="0">
              <a:highlight>
                <a:srgbClr val="FFFF00"/>
              </a:highlight>
            </a:endParaRPr>
          </a:p>
          <a:p>
            <a:pPr marL="0" indent="0">
              <a:buNone/>
            </a:pPr>
            <a:r>
              <a:rPr lang="en-US" dirty="0">
                <a:highlight>
                  <a:srgbClr val="FFFF00"/>
                </a:highlight>
              </a:rPr>
              <a:t>Describe whether you were able to answer these questions to your satisfaction, and briefly summarize your findings</a:t>
            </a:r>
          </a:p>
          <a:p>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2</a:t>
            </a:fld>
            <a:endParaRPr lang="en-US"/>
          </a:p>
        </p:txBody>
      </p:sp>
    </p:spTree>
    <p:extLst>
      <p:ext uri="{BB962C8B-B14F-4D97-AF65-F5344CB8AC3E}">
        <p14:creationId xmlns:p14="http://schemas.microsoft.com/office/powerpoint/2010/main" val="2292279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FFFF00"/>
                </a:highlight>
              </a:rPr>
              <a:t>During the slide talk about: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highlight>
                  <a:srgbClr val="FFFF00"/>
                </a:highlight>
              </a:rPr>
              <a:t>Crime Data Source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u="none" dirty="0">
                <a:highlight>
                  <a:srgbClr val="FFFF00"/>
                </a:highlight>
              </a:rPr>
              <a:t>Five csv files (incorporated all crimes for five financial years)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u="none" dirty="0">
                <a:highlight>
                  <a:srgbClr val="FFFF00"/>
                </a:highlight>
              </a:rPr>
              <a:t>Each row contained the committed crime date, suburb, crime count and crime 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FFFF00"/>
                </a:highlight>
              </a:rPr>
              <a:t>Elaborate on the questions you asked, describing what kinds of data you needed to answer them, and where you found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highlight>
                  <a:srgbClr val="FFFF00"/>
                </a:highlight>
              </a:rPr>
              <a:t>Challenges: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Started looking at WA, found crime data from </a:t>
            </a:r>
            <a:r>
              <a:rPr lang="en-AU" dirty="0">
                <a:hlinkClick r:id="rId3"/>
              </a:rPr>
              <a:t>Crime Statistics | Western Australia Police Force</a:t>
            </a:r>
            <a:r>
              <a:rPr lang="en-AU" dirty="0"/>
              <a:t> was not broken down by location sufficiently to compare to the median house price with a commonality</a:t>
            </a:r>
            <a:endParaRPr lang="en-US" dirty="0">
              <a:highlight>
                <a:srgbClr val="FFFF00"/>
              </a:highlight>
            </a:endParaRPr>
          </a:p>
          <a:p>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3</a:t>
            </a:fld>
            <a:endParaRPr lang="en-US"/>
          </a:p>
        </p:txBody>
      </p:sp>
    </p:spTree>
    <p:extLst>
      <p:ext uri="{BB962C8B-B14F-4D97-AF65-F5344CB8AC3E}">
        <p14:creationId xmlns:p14="http://schemas.microsoft.com/office/powerpoint/2010/main" val="1264430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Nick to complete</a:t>
            </a:r>
          </a:p>
          <a:p>
            <a:endParaRPr lang="en-US" dirty="0"/>
          </a:p>
          <a:p>
            <a:pPr marL="285750" indent="-285750">
              <a:buFont typeface="Courier New" panose="02070309020205020404" pitchFamily="49" charset="0"/>
              <a:buChar char="o"/>
            </a:pPr>
            <a:r>
              <a:rPr lang="en-US" dirty="0"/>
              <a:t>Other theft : Description: Theft except motor vehicles</a:t>
            </a:r>
          </a:p>
          <a:p>
            <a:pPr marL="742950" lvl="1" indent="-285750">
              <a:buFont typeface="Courier New" panose="02070309020205020404" pitchFamily="49" charset="0"/>
              <a:buChar char="o"/>
            </a:pPr>
            <a:r>
              <a:rPr lang="en-US" sz="1100" b="0" i="1" dirty="0">
                <a:solidFill>
                  <a:srgbClr val="333333"/>
                </a:solidFill>
                <a:effectLst/>
                <a:latin typeface="Arial" panose="020B0604020202020204" pitchFamily="34" charset="0"/>
              </a:rPr>
              <a:t>The unlawful taking or obtaining of money, goods or services other than or from motor vehicles, without the use of force, threat of force or violence, coercion or deception, with the intent to permanently deprive the owner or possessor of the use of the money or goods.</a:t>
            </a:r>
            <a:endParaRPr lang="en-US" sz="1100" i="1" dirty="0"/>
          </a:p>
          <a:p>
            <a:pPr marL="285750" indent="-285750">
              <a:buFont typeface="Courier New" panose="02070309020205020404" pitchFamily="49" charset="0"/>
              <a:buChar char="o"/>
            </a:pPr>
            <a:r>
              <a:rPr lang="en-US" dirty="0"/>
              <a:t>Other property damage and environmental</a:t>
            </a:r>
          </a:p>
          <a:p>
            <a:pPr marL="742950" lvl="1" indent="-285750">
              <a:buFont typeface="Courier New" panose="02070309020205020404" pitchFamily="49" charset="0"/>
              <a:buChar char="o"/>
            </a:pPr>
            <a:r>
              <a:rPr lang="en-US" sz="1100" i="1" dirty="0">
                <a:solidFill>
                  <a:srgbClr val="333333"/>
                </a:solidFill>
                <a:latin typeface="Arial" panose="020B0604020202020204" pitchFamily="34" charset="0"/>
              </a:rPr>
              <a:t>The </a:t>
            </a:r>
            <a:r>
              <a:rPr lang="en-US" sz="1100" i="1" dirty="0" err="1">
                <a:solidFill>
                  <a:srgbClr val="333333"/>
                </a:solidFill>
                <a:latin typeface="Arial" panose="020B0604020202020204" pitchFamily="34" charset="0"/>
              </a:rPr>
              <a:t>wilful</a:t>
            </a:r>
            <a:r>
              <a:rPr lang="en-US" sz="1100" i="1" dirty="0">
                <a:solidFill>
                  <a:srgbClr val="333333"/>
                </a:solidFill>
                <a:latin typeface="Arial" panose="020B0604020202020204" pitchFamily="34" charset="0"/>
              </a:rPr>
              <a:t> and unlawful destruction, damage or defacement of public or private property or the pollution of property or a definable entity held in common by the community. For this division 'destruction' means altering the property in any way so as to make it imperfect or inoperative.</a:t>
            </a:r>
          </a:p>
          <a:p>
            <a:pPr marL="285750" indent="-285750">
              <a:buFont typeface="Courier New" panose="02070309020205020404" pitchFamily="49" charset="0"/>
              <a:buChar char="o"/>
            </a:pPr>
            <a:r>
              <a:rPr lang="en-US" dirty="0"/>
              <a:t>Theft from motor vehicle</a:t>
            </a:r>
          </a:p>
          <a:p>
            <a:pPr marL="742950" lvl="1" indent="-285750">
              <a:buFont typeface="Courier New" panose="02070309020205020404" pitchFamily="49" charset="0"/>
              <a:buChar char="o"/>
            </a:pPr>
            <a:r>
              <a:rPr lang="en-US" sz="1100" i="1" dirty="0">
                <a:solidFill>
                  <a:srgbClr val="333333"/>
                </a:solidFill>
                <a:latin typeface="Arial" panose="020B0604020202020204" pitchFamily="34" charset="0"/>
              </a:rPr>
              <a:t>The taking of another person's property other than a motor vehicle, illegally and without permission with the intent of temporarily depriving the owner or possessor of the use of the property.</a:t>
            </a:r>
          </a:p>
          <a:p>
            <a:pPr marL="285750" indent="-285750">
              <a:buFont typeface="Courier New" panose="02070309020205020404" pitchFamily="49" charset="0"/>
              <a:buChar char="o"/>
            </a:pPr>
            <a:r>
              <a:rPr lang="en-US" dirty="0"/>
              <a:t>SCT – Residence.</a:t>
            </a:r>
          </a:p>
          <a:p>
            <a:pPr marL="742950" lvl="1" indent="-285750">
              <a:buFont typeface="Courier New" panose="02070309020205020404" pitchFamily="49" charset="0"/>
              <a:buChar char="o"/>
            </a:pPr>
            <a:r>
              <a:rPr lang="en-US" sz="1100" i="1" dirty="0">
                <a:solidFill>
                  <a:srgbClr val="333333"/>
                </a:solidFill>
                <a:latin typeface="Arial" panose="020B0604020202020204" pitchFamily="34" charset="0"/>
              </a:rPr>
              <a:t>The unlawful entry of a structure with the intent to commit an offence where the entry is either forced or unforced.</a:t>
            </a:r>
          </a:p>
          <a:p>
            <a:pPr marL="285750" indent="-285750">
              <a:buFont typeface="Courier New" panose="02070309020205020404" pitchFamily="49" charset="0"/>
              <a:buChar char="o"/>
            </a:pPr>
            <a:r>
              <a:rPr lang="en-US" dirty="0"/>
              <a:t>Theft/Illegal Use of MV</a:t>
            </a:r>
          </a:p>
          <a:p>
            <a:pPr marL="742950" lvl="1" indent="-285750">
              <a:buFont typeface="Courier New" panose="02070309020205020404" pitchFamily="49" charset="0"/>
              <a:buChar char="o"/>
            </a:pPr>
            <a:r>
              <a:rPr lang="en-US" sz="1100" i="1" dirty="0">
                <a:solidFill>
                  <a:srgbClr val="333333"/>
                </a:solidFill>
                <a:latin typeface="Arial" panose="020B0604020202020204" pitchFamily="34" charset="0"/>
              </a:rPr>
              <a:t>The taking of another person's motor vehicle illegally and without permission with the intent of either temporarily or permanently depriving the owner or possessor of the use of the motor vehicle. The taking of another person's motor vehicle parts or its contents illegally, whether or not this also involves the taking of the motor vehicle.</a:t>
            </a:r>
            <a:endParaRPr lang="en-AU" sz="1100" i="1" dirty="0">
              <a:solidFill>
                <a:srgbClr val="333333"/>
              </a:solidFill>
              <a:latin typeface="Arial" panose="020B0604020202020204" pitchFamily="34" charset="0"/>
            </a:endParaRPr>
          </a:p>
          <a:p>
            <a:endParaRPr lang="en-US" dirty="0"/>
          </a:p>
          <a:p>
            <a:r>
              <a:rPr lang="en-US" dirty="0"/>
              <a:t>Trying to eliminate petty crimes (e.g. graffiti)</a:t>
            </a:r>
          </a:p>
          <a:p>
            <a:r>
              <a:rPr lang="en-US" dirty="0"/>
              <a:t>Included SCT because we assumed it would only be counted once and the data would be accurate</a:t>
            </a:r>
          </a:p>
          <a:p>
            <a:endParaRPr lang="en-US" dirty="0"/>
          </a:p>
          <a:p>
            <a:pPr>
              <a:buFont typeface="Arial" panose="020B0604020202020204" pitchFamily="34" charset="0"/>
              <a:buChar char="•"/>
            </a:pPr>
            <a:r>
              <a:rPr lang="en-US" dirty="0">
                <a:highlight>
                  <a:srgbClr val="FFFF00"/>
                </a:highlight>
              </a:rPr>
              <a:t>Describe the exploration and cleanup process</a:t>
            </a:r>
          </a:p>
          <a:p>
            <a:pPr>
              <a:buFont typeface="Arial" panose="020B0604020202020204" pitchFamily="34" charset="0"/>
              <a:buChar char="•"/>
            </a:pPr>
            <a:r>
              <a:rPr lang="en-US" dirty="0"/>
              <a:t>Crime data found in CSV by financial year, </a:t>
            </a:r>
            <a:r>
              <a:rPr lang="en-US" dirty="0" err="1"/>
              <a:t>concate</a:t>
            </a:r>
            <a:r>
              <a:rPr lang="en-US" dirty="0"/>
              <a:t> the data together for each year</a:t>
            </a:r>
          </a:p>
          <a:p>
            <a:pPr lvl="1">
              <a:buSzPct val="80000"/>
              <a:buFont typeface="Courier New" panose="02070309020205020404" pitchFamily="49" charset="0"/>
              <a:buChar char="o"/>
            </a:pPr>
            <a:r>
              <a:rPr lang="en-US" dirty="0"/>
              <a:t>Trial and error throughout data process</a:t>
            </a:r>
          </a:p>
          <a:p>
            <a:pPr lvl="1">
              <a:buSzPct val="80000"/>
              <a:buFont typeface="Courier New" panose="02070309020205020404" pitchFamily="49" charset="0"/>
              <a:buChar char="o"/>
            </a:pPr>
            <a:r>
              <a:rPr lang="en-US" dirty="0"/>
              <a:t>Binning the data</a:t>
            </a:r>
          </a:p>
          <a:p>
            <a:pPr>
              <a:buFont typeface="Arial" panose="020B0604020202020204" pitchFamily="34" charset="0"/>
              <a:buChar char="•"/>
            </a:pPr>
            <a:endParaRPr lang="en-US" dirty="0"/>
          </a:p>
          <a:p>
            <a:pPr>
              <a:buFont typeface="Arial" panose="020B0604020202020204" pitchFamily="34" charset="0"/>
              <a:buChar char="•"/>
            </a:pPr>
            <a:r>
              <a:rPr lang="en-US" dirty="0">
                <a:highlight>
                  <a:srgbClr val="FFFF00"/>
                </a:highlight>
              </a:rPr>
              <a:t>Discuss insights you had while exploring the data that you didn't anticipate</a:t>
            </a:r>
          </a:p>
          <a:p>
            <a:pPr>
              <a:buFont typeface="Arial" panose="020B0604020202020204" pitchFamily="34" charset="0"/>
              <a:buChar char="•"/>
            </a:pPr>
            <a:r>
              <a:rPr lang="en-US" dirty="0">
                <a:highlight>
                  <a:srgbClr val="FFFF00"/>
                </a:highlight>
              </a:rPr>
              <a:t>Discuss any problems that arose after exploring the data, and how you resolved them</a:t>
            </a:r>
          </a:p>
          <a:p>
            <a:pPr>
              <a:buFont typeface="Arial" panose="020B0604020202020204" pitchFamily="34" charset="0"/>
              <a:buChar char="•"/>
            </a:pPr>
            <a:r>
              <a:rPr lang="en-US" dirty="0">
                <a:highlight>
                  <a:srgbClr val="FFFF00"/>
                </a:highlight>
              </a:rPr>
              <a:t>Present and discuss interesting figures developed during exploration, ideally with the help of </a:t>
            </a:r>
            <a:r>
              <a:rPr lang="en-US" dirty="0" err="1">
                <a:highlight>
                  <a:srgbClr val="FFFF00"/>
                </a:highlight>
              </a:rPr>
              <a:t>Jupyter</a:t>
            </a:r>
            <a:r>
              <a:rPr lang="en-US" dirty="0">
                <a:highlight>
                  <a:srgbClr val="FFFF00"/>
                </a:highlight>
              </a:rPr>
              <a:t> Notebook</a:t>
            </a:r>
          </a:p>
          <a:p>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4</a:t>
            </a:fld>
            <a:endParaRPr lang="en-US"/>
          </a:p>
        </p:txBody>
      </p:sp>
    </p:spTree>
    <p:extLst>
      <p:ext uri="{BB962C8B-B14F-4D97-AF65-F5344CB8AC3E}">
        <p14:creationId xmlns:p14="http://schemas.microsoft.com/office/powerpoint/2010/main" val="3600383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excel document per quarter, a lot of data to merge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Lots of </a:t>
            </a:r>
            <a:r>
              <a:rPr lang="en-US" dirty="0" err="1"/>
              <a:t>NaN</a:t>
            </a:r>
            <a:r>
              <a:rPr lang="en-US" dirty="0"/>
              <a:t> in the combining of the data due to quarterly data – Median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Finding the best way to merge data</a:t>
            </a:r>
          </a:p>
          <a:p>
            <a:endParaRPr lang="en-US" dirty="0"/>
          </a:p>
          <a:p>
            <a:r>
              <a:rPr lang="en-US" dirty="0"/>
              <a:t>All Nan were dropped</a:t>
            </a:r>
          </a:p>
        </p:txBody>
      </p:sp>
      <p:sp>
        <p:nvSpPr>
          <p:cNvPr id="4" name="Slide Number Placeholder 3"/>
          <p:cNvSpPr>
            <a:spLocks noGrp="1"/>
          </p:cNvSpPr>
          <p:nvPr>
            <p:ph type="sldNum" sz="quarter" idx="5"/>
          </p:nvPr>
        </p:nvSpPr>
        <p:spPr/>
        <p:txBody>
          <a:bodyPr/>
          <a:lstStyle/>
          <a:p>
            <a:fld id="{4F2AAB9E-B1B6-7347-AEB9-3DE8A4E8C48F}" type="slidenum">
              <a:rPr lang="en-US" smtClean="0"/>
              <a:t>5</a:t>
            </a:fld>
            <a:endParaRPr lang="en-US"/>
          </a:p>
        </p:txBody>
      </p:sp>
    </p:spTree>
    <p:extLst>
      <p:ext uri="{BB962C8B-B14F-4D97-AF65-F5344CB8AC3E}">
        <p14:creationId xmlns:p14="http://schemas.microsoft.com/office/powerpoint/2010/main" val="428156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Adelaide (#1 for the whole time)</a:t>
            </a:r>
          </a:p>
          <a:p>
            <a:r>
              <a:rPr lang="en-AU" dirty="0"/>
              <a:t>Port Augusta (decrease over period)</a:t>
            </a:r>
          </a:p>
          <a:p>
            <a:r>
              <a:rPr lang="en-AU" dirty="0"/>
              <a:t>Morphett Vale (consistent)</a:t>
            </a:r>
          </a:p>
          <a:p>
            <a:r>
              <a:rPr lang="en-AU" dirty="0"/>
              <a:t>Mount Gambier (consistent)</a:t>
            </a:r>
          </a:p>
          <a:p>
            <a:r>
              <a:rPr lang="en-AU" dirty="0"/>
              <a:t>Port Lincoln (increased in last 2 years)</a:t>
            </a:r>
          </a:p>
          <a:p>
            <a:r>
              <a:rPr lang="en-AU" dirty="0" err="1"/>
              <a:t>Salsibury</a:t>
            </a:r>
            <a:r>
              <a:rPr lang="en-AU" dirty="0"/>
              <a:t> (consistent)</a:t>
            </a:r>
          </a:p>
          <a:p>
            <a:r>
              <a:rPr lang="en-AU" dirty="0"/>
              <a:t>Murray Bridge (decreased after three years at #3)</a:t>
            </a:r>
          </a:p>
          <a:p>
            <a:r>
              <a:rPr lang="en-AU" dirty="0" err="1"/>
              <a:t>Davoren</a:t>
            </a:r>
            <a:r>
              <a:rPr lang="en-AU" dirty="0"/>
              <a:t> Park (only in first three years)</a:t>
            </a:r>
          </a:p>
          <a:p>
            <a:r>
              <a:rPr lang="en-AU" dirty="0"/>
              <a:t>Mawson Lakes (consistent)</a:t>
            </a:r>
          </a:p>
          <a:p>
            <a:r>
              <a:rPr lang="en-AU" dirty="0"/>
              <a:t>Parafield Gardens (consistently low)</a:t>
            </a:r>
          </a:p>
          <a:p>
            <a:r>
              <a:rPr lang="en-AU" dirty="0"/>
              <a:t>Whyalla Norrie (only appears twice)</a:t>
            </a:r>
          </a:p>
          <a:p>
            <a:r>
              <a:rPr lang="en-AU" dirty="0"/>
              <a:t>Prospect (only appears once)</a:t>
            </a:r>
          </a:p>
          <a:p>
            <a:endParaRPr lang="en-AU" dirty="0"/>
          </a:p>
        </p:txBody>
      </p:sp>
      <p:sp>
        <p:nvSpPr>
          <p:cNvPr id="4" name="Slide Number Placeholder 3"/>
          <p:cNvSpPr>
            <a:spLocks noGrp="1"/>
          </p:cNvSpPr>
          <p:nvPr>
            <p:ph type="sldNum" sz="quarter" idx="5"/>
          </p:nvPr>
        </p:nvSpPr>
        <p:spPr/>
        <p:txBody>
          <a:bodyPr/>
          <a:lstStyle/>
          <a:p>
            <a:fld id="{4F2AAB9E-B1B6-7347-AEB9-3DE8A4E8C48F}" type="slidenum">
              <a:rPr lang="en-US" smtClean="0"/>
              <a:t>6</a:t>
            </a:fld>
            <a:endParaRPr lang="en-US"/>
          </a:p>
        </p:txBody>
      </p:sp>
    </p:spTree>
    <p:extLst>
      <p:ext uri="{BB962C8B-B14F-4D97-AF65-F5344CB8AC3E}">
        <p14:creationId xmlns:p14="http://schemas.microsoft.com/office/powerpoint/2010/main" val="888778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 graph or bottom 10 as there are an excessive number of locations with just 1 crime for the period of time.  To be able to define a bottom 10 other variables would need to be considered</a:t>
            </a:r>
          </a:p>
        </p:txBody>
      </p:sp>
      <p:sp>
        <p:nvSpPr>
          <p:cNvPr id="4" name="Slide Number Placeholder 3"/>
          <p:cNvSpPr>
            <a:spLocks noGrp="1"/>
          </p:cNvSpPr>
          <p:nvPr>
            <p:ph type="sldNum" sz="quarter" idx="5"/>
          </p:nvPr>
        </p:nvSpPr>
        <p:spPr/>
        <p:txBody>
          <a:bodyPr/>
          <a:lstStyle/>
          <a:p>
            <a:fld id="{4F2AAB9E-B1B6-7347-AEB9-3DE8A4E8C48F}" type="slidenum">
              <a:rPr lang="en-US" smtClean="0"/>
              <a:t>7</a:t>
            </a:fld>
            <a:endParaRPr lang="en-US"/>
          </a:p>
        </p:txBody>
      </p:sp>
    </p:spTree>
    <p:extLst>
      <p:ext uri="{BB962C8B-B14F-4D97-AF65-F5344CB8AC3E}">
        <p14:creationId xmlns:p14="http://schemas.microsoft.com/office/powerpoint/2010/main" val="2652640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4F2AAB9E-B1B6-7347-AEB9-3DE8A4E8C48F}" type="slidenum">
              <a:rPr lang="en-US" smtClean="0"/>
              <a:t>8</a:t>
            </a:fld>
            <a:endParaRPr lang="en-US"/>
          </a:p>
        </p:txBody>
      </p:sp>
    </p:spTree>
    <p:extLst>
      <p:ext uri="{BB962C8B-B14F-4D97-AF65-F5344CB8AC3E}">
        <p14:creationId xmlns:p14="http://schemas.microsoft.com/office/powerpoint/2010/main" val="1074054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4F2AAB9E-B1B6-7347-AEB9-3DE8A4E8C48F}" type="slidenum">
              <a:rPr lang="en-US" smtClean="0"/>
              <a:t>9</a:t>
            </a:fld>
            <a:endParaRPr lang="en-US"/>
          </a:p>
        </p:txBody>
      </p:sp>
    </p:spTree>
    <p:extLst>
      <p:ext uri="{BB962C8B-B14F-4D97-AF65-F5344CB8AC3E}">
        <p14:creationId xmlns:p14="http://schemas.microsoft.com/office/powerpoint/2010/main" val="3821414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FD85B985-76B1-472F-AE68-4120063CE451}" type="datetimeFigureOut">
              <a:rPr lang="en-AU" smtClean="0"/>
              <a:t>3/02/2021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5235743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D85B985-76B1-472F-AE68-4120063CE451}" type="datetimeFigureOut">
              <a:rPr lang="en-AU" smtClean="0"/>
              <a:t>3/02/2021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669018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D85B985-76B1-472F-AE68-4120063CE451}" type="datetimeFigureOut">
              <a:rPr lang="en-AU" smtClean="0"/>
              <a:t>3/02/2021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3022346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D85B985-76B1-472F-AE68-4120063CE451}" type="datetimeFigureOut">
              <a:rPr lang="en-AU" smtClean="0"/>
              <a:t>3/02/2021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610612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FD85B985-76B1-472F-AE68-4120063CE451}" type="datetimeFigureOut">
              <a:rPr lang="en-AU" smtClean="0"/>
              <a:t>3/02/2021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19430558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FD85B985-76B1-472F-AE68-4120063CE451}" type="datetimeFigureOut">
              <a:rPr lang="en-AU" smtClean="0"/>
              <a:t>3/02/2021</a:t>
            </a:fld>
            <a:endParaRPr lang="en-AU"/>
          </a:p>
        </p:txBody>
      </p:sp>
      <p:sp>
        <p:nvSpPr>
          <p:cNvPr id="9" name="Footer Placeholder 8"/>
          <p:cNvSpPr>
            <a:spLocks noGrp="1"/>
          </p:cNvSpPr>
          <p:nvPr>
            <p:ph type="ftr" sz="quarter" idx="11"/>
          </p:nvPr>
        </p:nvSpPr>
        <p:spPr/>
        <p:txBody>
          <a:bodyPr/>
          <a:lstStyle/>
          <a:p>
            <a:endParaRPr lang="en-AU"/>
          </a:p>
        </p:txBody>
      </p:sp>
      <p:sp>
        <p:nvSpPr>
          <p:cNvPr id="10" name="Slide Number Placeholder 9"/>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393558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FD85B985-76B1-472F-AE68-4120063CE451}" type="datetimeFigureOut">
              <a:rPr lang="en-AU" smtClean="0"/>
              <a:t>3/02/2021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2154099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D85B985-76B1-472F-AE68-4120063CE451}" type="datetimeFigureOut">
              <a:rPr lang="en-AU" smtClean="0"/>
              <a:t>3/02/2021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1704915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85B985-76B1-472F-AE68-4120063CE451}" type="datetimeFigureOut">
              <a:rPr lang="en-AU" smtClean="0"/>
              <a:t>3/02/2021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014379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FD85B985-76B1-472F-AE68-4120063CE451}" type="datetimeFigureOut">
              <a:rPr lang="en-AU" smtClean="0"/>
              <a:t>3/02/2021</a:t>
            </a:fld>
            <a:endParaRPr lang="en-AU"/>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AU"/>
          </a:p>
        </p:txBody>
      </p:sp>
      <p:sp>
        <p:nvSpPr>
          <p:cNvPr id="11" name="Slide Number Placeholder 10"/>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908017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D85B985-76B1-472F-AE68-4120063CE451}" type="datetimeFigureOut">
              <a:rPr lang="en-AU" smtClean="0"/>
              <a:t>3/02/2021</a:t>
            </a:fld>
            <a:endParaRPr lang="en-AU"/>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AU"/>
          </a:p>
        </p:txBody>
      </p:sp>
      <p:sp>
        <p:nvSpPr>
          <p:cNvPr id="10" name="Slide Number Placeholder 9"/>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741760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D85B985-76B1-472F-AE68-4120063CE451}" type="datetimeFigureOut">
              <a:rPr lang="en-AU" smtClean="0"/>
              <a:t>3/02/2021</a:t>
            </a:fld>
            <a:endParaRPr lang="en-AU"/>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AU"/>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EE886CB-C434-4B8A-A20B-5A6FEF3FE75E}" type="slidenum">
              <a:rPr lang="en-AU" smtClean="0"/>
              <a:t>‹#›</a:t>
            </a:fld>
            <a:endParaRPr lang="en-AU"/>
          </a:p>
        </p:txBody>
      </p:sp>
    </p:spTree>
    <p:extLst>
      <p:ext uri="{BB962C8B-B14F-4D97-AF65-F5344CB8AC3E}">
        <p14:creationId xmlns:p14="http://schemas.microsoft.com/office/powerpoint/2010/main" val="296874706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tiff"/><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sa.gov.au/data/dataset/crime-statistic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ata.sa.gov.au/data/dataset/metro-median-house-sale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BA6F60-0315-43CE-BB9B-C4E2C3E3AF80}"/>
              </a:ext>
            </a:extLst>
          </p:cNvPr>
          <p:cNvSpPr>
            <a:spLocks noGrp="1"/>
          </p:cNvSpPr>
          <p:nvPr>
            <p:ph type="ctrTitle"/>
          </p:nvPr>
        </p:nvSpPr>
        <p:spPr>
          <a:xfrm>
            <a:off x="643468" y="820010"/>
            <a:ext cx="3415288" cy="3212654"/>
          </a:xfrm>
          <a:noFill/>
          <a:ln>
            <a:solidFill>
              <a:schemeClr val="bg1"/>
            </a:solidFill>
          </a:ln>
        </p:spPr>
        <p:txBody>
          <a:bodyPr>
            <a:normAutofit/>
          </a:bodyPr>
          <a:lstStyle/>
          <a:p>
            <a:r>
              <a:rPr lang="en-AU" sz="2900" dirty="0">
                <a:solidFill>
                  <a:schemeClr val="bg1"/>
                </a:solidFill>
              </a:rPr>
              <a:t>South Australian Crime Rate effect on median House Price</a:t>
            </a:r>
            <a:br>
              <a:rPr lang="en-AU" sz="2900" dirty="0">
                <a:solidFill>
                  <a:schemeClr val="bg1"/>
                </a:solidFill>
              </a:rPr>
            </a:br>
            <a:r>
              <a:rPr lang="en-AU" sz="2900" dirty="0">
                <a:solidFill>
                  <a:schemeClr val="bg1"/>
                </a:solidFill>
              </a:rPr>
              <a:t>2015 -2021</a:t>
            </a:r>
          </a:p>
        </p:txBody>
      </p:sp>
      <p:sp>
        <p:nvSpPr>
          <p:cNvPr id="3" name="Subtitle 2">
            <a:extLst>
              <a:ext uri="{FF2B5EF4-FFF2-40B4-BE49-F238E27FC236}">
                <a16:creationId xmlns:a16="http://schemas.microsoft.com/office/drawing/2014/main" id="{73D5DD07-82D2-4904-A0EC-216681D92F1C}"/>
              </a:ext>
            </a:extLst>
          </p:cNvPr>
          <p:cNvSpPr>
            <a:spLocks noGrp="1"/>
          </p:cNvSpPr>
          <p:nvPr>
            <p:ph type="subTitle" idx="1"/>
          </p:nvPr>
        </p:nvSpPr>
        <p:spPr>
          <a:xfrm>
            <a:off x="699777" y="4352544"/>
            <a:ext cx="3415288" cy="1239894"/>
          </a:xfrm>
        </p:spPr>
        <p:txBody>
          <a:bodyPr>
            <a:normAutofit/>
          </a:bodyPr>
          <a:lstStyle/>
          <a:p>
            <a:pPr>
              <a:lnSpc>
                <a:spcPct val="90000"/>
              </a:lnSpc>
            </a:pPr>
            <a:r>
              <a:rPr lang="en-AU" sz="1700">
                <a:solidFill>
                  <a:schemeClr val="bg1"/>
                </a:solidFill>
              </a:rPr>
              <a:t>Chevrolet Chilis</a:t>
            </a:r>
            <a:endParaRPr lang="en-AU" sz="1700" b="1">
              <a:solidFill>
                <a:schemeClr val="bg1"/>
              </a:solidFill>
              <a:effectLst/>
            </a:endParaRPr>
          </a:p>
          <a:p>
            <a:pPr>
              <a:lnSpc>
                <a:spcPct val="90000"/>
              </a:lnSpc>
            </a:pPr>
            <a:r>
              <a:rPr lang="en-AU" sz="1700" b="1">
                <a:solidFill>
                  <a:schemeClr val="bg1"/>
                </a:solidFill>
                <a:effectLst/>
              </a:rPr>
              <a:t>Annabel Cheong, Kylie Burns, Miki </a:t>
            </a:r>
            <a:r>
              <a:rPr lang="en-AU" sz="1700" b="1">
                <a:solidFill>
                  <a:schemeClr val="bg1"/>
                </a:solidFill>
              </a:rPr>
              <a:t>C</a:t>
            </a:r>
            <a:r>
              <a:rPr lang="en-AU" sz="1700" b="1">
                <a:solidFill>
                  <a:schemeClr val="bg1"/>
                </a:solidFill>
                <a:effectLst/>
              </a:rPr>
              <a:t>ai, Nick Sullivan, Presit Kaur</a:t>
            </a:r>
            <a:endParaRPr lang="en-AU" sz="1700">
              <a:solidFill>
                <a:schemeClr val="bg1"/>
              </a:solidFill>
            </a:endParaRPr>
          </a:p>
        </p:txBody>
      </p:sp>
      <p:pic>
        <p:nvPicPr>
          <p:cNvPr id="7" name="Picture 6">
            <a:extLst>
              <a:ext uri="{FF2B5EF4-FFF2-40B4-BE49-F238E27FC236}">
                <a16:creationId xmlns:a16="http://schemas.microsoft.com/office/drawing/2014/main" id="{1881C842-1B6B-F244-9994-D6DFE6074603}"/>
              </a:ext>
            </a:extLst>
          </p:cNvPr>
          <p:cNvPicPr>
            <a:picLocks noChangeAspect="1"/>
          </p:cNvPicPr>
          <p:nvPr/>
        </p:nvPicPr>
        <p:blipFill rotWithShape="1">
          <a:blip r:embed="rId3"/>
          <a:srcRect r="19755" b="-2"/>
          <a:stretch/>
        </p:blipFill>
        <p:spPr>
          <a:xfrm>
            <a:off x="4649234" y="10"/>
            <a:ext cx="3775438" cy="2634800"/>
          </a:xfrm>
          <a:prstGeom prst="rect">
            <a:avLst/>
          </a:prstGeom>
        </p:spPr>
      </p:pic>
      <p:pic>
        <p:nvPicPr>
          <p:cNvPr id="4" name="Picture 3">
            <a:extLst>
              <a:ext uri="{FF2B5EF4-FFF2-40B4-BE49-F238E27FC236}">
                <a16:creationId xmlns:a16="http://schemas.microsoft.com/office/drawing/2014/main" id="{3F40DDEA-E111-9445-B598-33D42025C63B}"/>
              </a:ext>
            </a:extLst>
          </p:cNvPr>
          <p:cNvPicPr>
            <a:picLocks noChangeAspect="1"/>
          </p:cNvPicPr>
          <p:nvPr/>
        </p:nvPicPr>
        <p:blipFill rotWithShape="1">
          <a:blip r:embed="rId4"/>
          <a:srcRect t="951" r="-1" b="15320"/>
          <a:stretch/>
        </p:blipFill>
        <p:spPr>
          <a:xfrm>
            <a:off x="4649234" y="2634810"/>
            <a:ext cx="7537702" cy="4212708"/>
          </a:xfrm>
          <a:prstGeom prst="rect">
            <a:avLst/>
          </a:prstGeom>
        </p:spPr>
      </p:pic>
      <p:pic>
        <p:nvPicPr>
          <p:cNvPr id="6" name="Picture 5">
            <a:extLst>
              <a:ext uri="{FF2B5EF4-FFF2-40B4-BE49-F238E27FC236}">
                <a16:creationId xmlns:a16="http://schemas.microsoft.com/office/drawing/2014/main" id="{CE406A6D-9AEA-304B-AE73-F3F4EACC37F8}"/>
              </a:ext>
            </a:extLst>
          </p:cNvPr>
          <p:cNvPicPr>
            <a:picLocks noChangeAspect="1"/>
          </p:cNvPicPr>
          <p:nvPr/>
        </p:nvPicPr>
        <p:blipFill rotWithShape="1">
          <a:blip r:embed="rId5"/>
          <a:srcRect t="1053" r="1" b="13166"/>
          <a:stretch/>
        </p:blipFill>
        <p:spPr>
          <a:xfrm>
            <a:off x="8439614" y="2"/>
            <a:ext cx="3752385" cy="2634800"/>
          </a:xfrm>
          <a:prstGeom prst="rect">
            <a:avLst/>
          </a:prstGeom>
        </p:spPr>
      </p:pic>
    </p:spTree>
    <p:extLst>
      <p:ext uri="{BB962C8B-B14F-4D97-AF65-F5344CB8AC3E}">
        <p14:creationId xmlns:p14="http://schemas.microsoft.com/office/powerpoint/2010/main" val="280639133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2190-B47C-470F-9F25-6023D45B677C}"/>
              </a:ext>
            </a:extLst>
          </p:cNvPr>
          <p:cNvSpPr>
            <a:spLocks noGrp="1"/>
          </p:cNvSpPr>
          <p:nvPr>
            <p:ph type="title"/>
          </p:nvPr>
        </p:nvSpPr>
        <p:spPr>
          <a:xfrm>
            <a:off x="2231136" y="964691"/>
            <a:ext cx="7729728" cy="1355721"/>
          </a:xfrm>
        </p:spPr>
        <p:txBody>
          <a:bodyPr anchor="ctr">
            <a:normAutofit/>
          </a:bodyPr>
          <a:lstStyle/>
          <a:p>
            <a:r>
              <a:rPr lang="en-US" sz="2400" dirty="0"/>
              <a:t>Data </a:t>
            </a:r>
            <a:r>
              <a:rPr lang="en-US" sz="2400" dirty="0" err="1"/>
              <a:t>AnalysiS</a:t>
            </a:r>
            <a:br>
              <a:rPr lang="en-US" sz="2400" dirty="0"/>
            </a:br>
            <a:r>
              <a:rPr lang="en-US" sz="2400" dirty="0"/>
              <a:t> Correlation between crime count and property price</a:t>
            </a:r>
            <a:endParaRPr lang="en-AU" dirty="0"/>
          </a:p>
        </p:txBody>
      </p:sp>
      <p:sp>
        <p:nvSpPr>
          <p:cNvPr id="3" name="Content Placeholder 2">
            <a:extLst>
              <a:ext uri="{FF2B5EF4-FFF2-40B4-BE49-F238E27FC236}">
                <a16:creationId xmlns:a16="http://schemas.microsoft.com/office/drawing/2014/main" id="{9DE61BC1-0CFD-4085-B545-1FDE0510523F}"/>
              </a:ext>
            </a:extLst>
          </p:cNvPr>
          <p:cNvSpPr>
            <a:spLocks noGrp="1"/>
          </p:cNvSpPr>
          <p:nvPr>
            <p:ph idx="1"/>
          </p:nvPr>
        </p:nvSpPr>
        <p:spPr>
          <a:xfrm>
            <a:off x="6704814" y="2538099"/>
            <a:ext cx="3786205" cy="3101983"/>
          </a:xfrm>
        </p:spPr>
        <p:txBody>
          <a:bodyPr>
            <a:normAutofit/>
          </a:bodyPr>
          <a:lstStyle/>
          <a:p>
            <a:r>
              <a:rPr lang="en-AU" dirty="0">
                <a:solidFill>
                  <a:srgbClr val="FF0000"/>
                </a:solidFill>
              </a:rPr>
              <a:t>Needs R value</a:t>
            </a:r>
          </a:p>
          <a:p>
            <a:r>
              <a:rPr lang="en-AU" dirty="0">
                <a:solidFill>
                  <a:srgbClr val="FF0000"/>
                </a:solidFill>
              </a:rPr>
              <a:t>Summarise correlation findings </a:t>
            </a:r>
          </a:p>
          <a:p>
            <a:r>
              <a:rPr lang="en-AU" dirty="0">
                <a:solidFill>
                  <a:srgbClr val="FF0000"/>
                </a:solidFill>
              </a:rPr>
              <a:t>The weak correlation is due to these reasons:</a:t>
            </a:r>
          </a:p>
          <a:p>
            <a:pPr lvl="1"/>
            <a:r>
              <a:rPr lang="en-AU" dirty="0">
                <a:solidFill>
                  <a:srgbClr val="FF0000"/>
                </a:solidFill>
              </a:rPr>
              <a:t>Other variables affecting property price (not solely crime counts)</a:t>
            </a:r>
          </a:p>
          <a:p>
            <a:pPr lvl="1"/>
            <a:r>
              <a:rPr lang="en-AU" dirty="0">
                <a:solidFill>
                  <a:srgbClr val="FF0000"/>
                </a:solidFill>
              </a:rPr>
              <a:t>Need for per capita data (population density)</a:t>
            </a:r>
          </a:p>
        </p:txBody>
      </p:sp>
      <p:pic>
        <p:nvPicPr>
          <p:cNvPr id="5" name="Picture 4" descr="Chart, scatter chart&#10;&#10;Description automatically generated">
            <a:extLst>
              <a:ext uri="{FF2B5EF4-FFF2-40B4-BE49-F238E27FC236}">
                <a16:creationId xmlns:a16="http://schemas.microsoft.com/office/drawing/2014/main" id="{67B22262-E777-4832-9E80-5CA67DA90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559" y="2687181"/>
            <a:ext cx="3963628" cy="2661567"/>
          </a:xfrm>
          <a:prstGeom prst="rect">
            <a:avLst/>
          </a:prstGeom>
        </p:spPr>
      </p:pic>
    </p:spTree>
    <p:extLst>
      <p:ext uri="{BB962C8B-B14F-4D97-AF65-F5344CB8AC3E}">
        <p14:creationId xmlns:p14="http://schemas.microsoft.com/office/powerpoint/2010/main" val="3027296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DCECB-1016-4042-BFE3-761303E9E76C}"/>
              </a:ext>
            </a:extLst>
          </p:cNvPr>
          <p:cNvSpPr>
            <a:spLocks noGrp="1"/>
          </p:cNvSpPr>
          <p:nvPr>
            <p:ph type="title"/>
          </p:nvPr>
        </p:nvSpPr>
        <p:spPr/>
        <p:txBody>
          <a:bodyPr/>
          <a:lstStyle/>
          <a:p>
            <a:r>
              <a:rPr lang="en-US" dirty="0"/>
              <a:t>PROJECT CHALLENGES</a:t>
            </a:r>
            <a:br>
              <a:rPr lang="en-US" dirty="0"/>
            </a:br>
            <a:endParaRPr lang="en-AU" dirty="0"/>
          </a:p>
        </p:txBody>
      </p:sp>
      <p:sp>
        <p:nvSpPr>
          <p:cNvPr id="3" name="Content Placeholder 2">
            <a:extLst>
              <a:ext uri="{FF2B5EF4-FFF2-40B4-BE49-F238E27FC236}">
                <a16:creationId xmlns:a16="http://schemas.microsoft.com/office/drawing/2014/main" id="{41041EED-5A1F-4BA1-9880-478BF56219F1}"/>
              </a:ext>
            </a:extLst>
          </p:cNvPr>
          <p:cNvSpPr>
            <a:spLocks noGrp="1"/>
          </p:cNvSpPr>
          <p:nvPr>
            <p:ph idx="1"/>
          </p:nvPr>
        </p:nvSpPr>
        <p:spPr>
          <a:xfrm>
            <a:off x="2231136" y="2638044"/>
            <a:ext cx="7729728" cy="3392366"/>
          </a:xfrm>
        </p:spPr>
        <p:txBody>
          <a:bodyPr>
            <a:normAutofit fontScale="92500" lnSpcReduction="20000"/>
          </a:bodyPr>
          <a:lstStyle/>
          <a:p>
            <a:pPr marL="0" indent="0">
              <a:buNone/>
            </a:pPr>
            <a:r>
              <a:rPr lang="en-US" u="sng" dirty="0"/>
              <a:t>Challenges</a:t>
            </a:r>
          </a:p>
          <a:p>
            <a:pPr>
              <a:buFont typeface="Arial" panose="020B0604020202020204" pitchFamily="34" charset="0"/>
              <a:buChar char="•"/>
            </a:pPr>
            <a:r>
              <a:rPr lang="en-US" dirty="0"/>
              <a:t>WA Data is not </a:t>
            </a:r>
            <a:r>
              <a:rPr lang="en-US" dirty="0" err="1"/>
              <a:t>categorised</a:t>
            </a:r>
            <a:r>
              <a:rPr lang="en-US" dirty="0"/>
              <a:t> by suburb</a:t>
            </a:r>
          </a:p>
          <a:p>
            <a:pPr>
              <a:buFont typeface="Arial" panose="020B0604020202020204" pitchFamily="34" charset="0"/>
              <a:buChar char="•"/>
            </a:pPr>
            <a:r>
              <a:rPr lang="en-US" dirty="0"/>
              <a:t>Binning each crime entry by financial year</a:t>
            </a:r>
          </a:p>
          <a:p>
            <a:pPr>
              <a:buFont typeface="Arial" panose="020B0604020202020204" pitchFamily="34" charset="0"/>
              <a:buChar char="•"/>
            </a:pPr>
            <a:r>
              <a:rPr lang="en-US" dirty="0"/>
              <a:t>Determining how to find an appropriate property value to represent the financial year as only quarterly median prices were provided in the raw data</a:t>
            </a:r>
          </a:p>
          <a:p>
            <a:pPr marL="0" indent="0">
              <a:buNone/>
            </a:pPr>
            <a:endParaRPr lang="en-US" u="sng" dirty="0"/>
          </a:p>
          <a:p>
            <a:pPr marL="0" indent="0">
              <a:buNone/>
            </a:pPr>
            <a:r>
              <a:rPr lang="en-US" u="sng" dirty="0"/>
              <a:t>Given Additional Project Time</a:t>
            </a:r>
          </a:p>
          <a:p>
            <a:pPr>
              <a:buFont typeface="Arial" panose="020B0604020202020204" pitchFamily="34" charset="0"/>
              <a:buChar char="•"/>
            </a:pPr>
            <a:r>
              <a:rPr lang="en-US" dirty="0"/>
              <a:t>Dropped all rows with data that was not available (</a:t>
            </a:r>
            <a:r>
              <a:rPr lang="en-US" dirty="0" err="1"/>
              <a:t>NaN</a:t>
            </a:r>
            <a:r>
              <a:rPr lang="en-US" dirty="0"/>
              <a:t>)</a:t>
            </a:r>
          </a:p>
          <a:p>
            <a:pPr>
              <a:buFont typeface="Arial" panose="020B0604020202020204" pitchFamily="34" charset="0"/>
              <a:buChar char="•"/>
            </a:pPr>
            <a:r>
              <a:rPr lang="en-US" dirty="0"/>
              <a:t>Explore other variables affecting property prices</a:t>
            </a:r>
          </a:p>
          <a:p>
            <a:pPr>
              <a:buFont typeface="Arial" panose="020B0604020202020204" pitchFamily="34" charset="0"/>
              <a:buChar char="•"/>
            </a:pPr>
            <a:r>
              <a:rPr lang="en-US" dirty="0"/>
              <a:t>Further analysis into crime types versus crime count and property prices</a:t>
            </a:r>
          </a:p>
          <a:p>
            <a:endParaRPr lang="en-AU" dirty="0"/>
          </a:p>
        </p:txBody>
      </p:sp>
    </p:spTree>
    <p:extLst>
      <p:ext uri="{BB962C8B-B14F-4D97-AF65-F5344CB8AC3E}">
        <p14:creationId xmlns:p14="http://schemas.microsoft.com/office/powerpoint/2010/main" val="1313478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E2EE8-FA75-4D9D-8908-3E5819AA8CB1}"/>
              </a:ext>
            </a:extLst>
          </p:cNvPr>
          <p:cNvSpPr>
            <a:spLocks noGrp="1"/>
          </p:cNvSpPr>
          <p:nvPr>
            <p:ph type="title"/>
          </p:nvPr>
        </p:nvSpPr>
        <p:spPr/>
        <p:txBody>
          <a:bodyPr/>
          <a:lstStyle/>
          <a:p>
            <a:r>
              <a:rPr lang="en-US" dirty="0"/>
              <a:t>Questions</a:t>
            </a:r>
            <a:br>
              <a:rPr lang="en-US" dirty="0"/>
            </a:br>
            <a:endParaRPr lang="en-AU" dirty="0"/>
          </a:p>
        </p:txBody>
      </p:sp>
      <p:sp>
        <p:nvSpPr>
          <p:cNvPr id="3" name="Content Placeholder 2">
            <a:extLst>
              <a:ext uri="{FF2B5EF4-FFF2-40B4-BE49-F238E27FC236}">
                <a16:creationId xmlns:a16="http://schemas.microsoft.com/office/drawing/2014/main" id="{498E87A0-0BC5-434B-930D-C2DB78772A44}"/>
              </a:ext>
            </a:extLst>
          </p:cNvPr>
          <p:cNvSpPr>
            <a:spLocks noGrp="1"/>
          </p:cNvSpPr>
          <p:nvPr>
            <p:ph idx="1"/>
          </p:nvPr>
        </p:nvSpPr>
        <p:spPr/>
        <p:txBody>
          <a:bodyPr/>
          <a:lstStyle/>
          <a:p>
            <a:pPr marL="0" indent="0">
              <a:buNone/>
            </a:pPr>
            <a:endParaRPr lang="en-AU" dirty="0"/>
          </a:p>
        </p:txBody>
      </p:sp>
    </p:spTree>
    <p:extLst>
      <p:ext uri="{BB962C8B-B14F-4D97-AF65-F5344CB8AC3E}">
        <p14:creationId xmlns:p14="http://schemas.microsoft.com/office/powerpoint/2010/main" val="3055528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F2B31-4E28-4186-BBDC-8AFDB2F1A172}"/>
              </a:ext>
            </a:extLst>
          </p:cNvPr>
          <p:cNvSpPr>
            <a:spLocks noGrp="1"/>
          </p:cNvSpPr>
          <p:nvPr>
            <p:ph type="title"/>
          </p:nvPr>
        </p:nvSpPr>
        <p:spPr/>
        <p:txBody>
          <a:bodyPr/>
          <a:lstStyle/>
          <a:p>
            <a:r>
              <a:rPr lang="en-AU" dirty="0"/>
              <a:t>Must complete for the project:</a:t>
            </a:r>
          </a:p>
        </p:txBody>
      </p:sp>
      <p:sp>
        <p:nvSpPr>
          <p:cNvPr id="3" name="Content Placeholder 2">
            <a:extLst>
              <a:ext uri="{FF2B5EF4-FFF2-40B4-BE49-F238E27FC236}">
                <a16:creationId xmlns:a16="http://schemas.microsoft.com/office/drawing/2014/main" id="{B3696089-AACA-43E2-BDBC-69C95F8A9BD3}"/>
              </a:ext>
            </a:extLst>
          </p:cNvPr>
          <p:cNvSpPr>
            <a:spLocks noGrp="1"/>
          </p:cNvSpPr>
          <p:nvPr>
            <p:ph idx="1"/>
          </p:nvPr>
        </p:nvSpPr>
        <p:spPr/>
        <p:txBody>
          <a:bodyPr>
            <a:normAutofit fontScale="70000" lnSpcReduction="20000"/>
          </a:bodyPr>
          <a:lstStyle/>
          <a:p>
            <a:r>
              <a:rPr lang="en-US" dirty="0"/>
              <a:t>The technical requirements for Project 1 are as follows.</a:t>
            </a:r>
          </a:p>
          <a:p>
            <a:pPr>
              <a:buFont typeface="Arial" panose="020B0604020202020204" pitchFamily="34" charset="0"/>
              <a:buChar char="•"/>
            </a:pPr>
            <a:r>
              <a:rPr lang="en-US" dirty="0"/>
              <a:t>Use Pandas to clean and format your data set(s)</a:t>
            </a:r>
          </a:p>
          <a:p>
            <a:pPr>
              <a:buFont typeface="Arial" panose="020B0604020202020204" pitchFamily="34" charset="0"/>
              <a:buChar char="•"/>
            </a:pPr>
            <a:r>
              <a:rPr lang="en-US" dirty="0"/>
              <a:t>Create a </a:t>
            </a:r>
            <a:r>
              <a:rPr lang="en-US" dirty="0" err="1"/>
              <a:t>Jupyter</a:t>
            </a:r>
            <a:r>
              <a:rPr lang="en-US" dirty="0"/>
              <a:t> Notebook describing the </a:t>
            </a:r>
            <a:r>
              <a:rPr lang="en-US" b="1" dirty="0"/>
              <a:t>data exploration and cleanup</a:t>
            </a:r>
            <a:r>
              <a:rPr lang="en-US" dirty="0"/>
              <a:t> process</a:t>
            </a:r>
          </a:p>
          <a:p>
            <a:pPr>
              <a:buFont typeface="Arial" panose="020B0604020202020204" pitchFamily="34" charset="0"/>
              <a:buChar char="•"/>
            </a:pPr>
            <a:r>
              <a:rPr lang="en-US" dirty="0"/>
              <a:t>Create a </a:t>
            </a:r>
            <a:r>
              <a:rPr lang="en-US" dirty="0" err="1"/>
              <a:t>Jupyter</a:t>
            </a:r>
            <a:r>
              <a:rPr lang="en-US" dirty="0"/>
              <a:t> Notebook illustrating the </a:t>
            </a:r>
            <a:r>
              <a:rPr lang="en-US" b="1" dirty="0"/>
              <a:t>final data analysis</a:t>
            </a:r>
            <a:endParaRPr lang="en-US" dirty="0"/>
          </a:p>
          <a:p>
            <a:pPr>
              <a:buFont typeface="Arial" panose="020B0604020202020204" pitchFamily="34" charset="0"/>
              <a:buChar char="•"/>
            </a:pPr>
            <a:r>
              <a:rPr lang="en-US" dirty="0"/>
              <a:t>Use Matplotlib to create a total of 6-8 visualizations of your data (ideally, at least 2 per "question" you ask of your data)</a:t>
            </a:r>
          </a:p>
          <a:p>
            <a:pPr>
              <a:buFont typeface="Arial" panose="020B0604020202020204" pitchFamily="34" charset="0"/>
              <a:buChar char="•"/>
            </a:pPr>
            <a:r>
              <a:rPr lang="en-US" dirty="0"/>
              <a:t>Save PNG images of your visualizations to distribute to the class and instructional team, and for inclusion in your presentation</a:t>
            </a:r>
          </a:p>
          <a:p>
            <a:pPr>
              <a:buFont typeface="Arial" panose="020B0604020202020204" pitchFamily="34" charset="0"/>
              <a:buChar char="•"/>
            </a:pPr>
            <a:r>
              <a:rPr lang="en-US" dirty="0"/>
              <a:t>Optionally, use at least one API, if you can find an API with data pertinent to your primary research questions</a:t>
            </a:r>
          </a:p>
          <a:p>
            <a:pPr>
              <a:buFont typeface="Arial" panose="020B0604020202020204" pitchFamily="34" charset="0"/>
              <a:buChar char="•"/>
            </a:pPr>
            <a:r>
              <a:rPr lang="en-US" dirty="0"/>
              <a:t>Create a write-up summarizing your major findings. This should include a heading for each "question" you asked of your data, and under each heading, a short description of what you found and any relevant plots.</a:t>
            </a:r>
          </a:p>
          <a:p>
            <a:endParaRPr lang="en-AU" dirty="0"/>
          </a:p>
        </p:txBody>
      </p:sp>
    </p:spTree>
    <p:extLst>
      <p:ext uri="{BB962C8B-B14F-4D97-AF65-F5344CB8AC3E}">
        <p14:creationId xmlns:p14="http://schemas.microsoft.com/office/powerpoint/2010/main" val="4011474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F2E32-EA5D-4D5A-9751-851D77B11313}"/>
              </a:ext>
            </a:extLst>
          </p:cNvPr>
          <p:cNvSpPr>
            <a:spLocks noGrp="1"/>
          </p:cNvSpPr>
          <p:nvPr>
            <p:ph type="title"/>
          </p:nvPr>
        </p:nvSpPr>
        <p:spPr/>
        <p:txBody>
          <a:bodyPr/>
          <a:lstStyle/>
          <a:p>
            <a:r>
              <a:rPr lang="en-AU" dirty="0"/>
              <a:t>Must Complete for Presentation</a:t>
            </a:r>
          </a:p>
        </p:txBody>
      </p:sp>
      <p:sp>
        <p:nvSpPr>
          <p:cNvPr id="3" name="Content Placeholder 2">
            <a:extLst>
              <a:ext uri="{FF2B5EF4-FFF2-40B4-BE49-F238E27FC236}">
                <a16:creationId xmlns:a16="http://schemas.microsoft.com/office/drawing/2014/main" id="{A78EBA7C-5C18-4A7B-85EF-BD711BBEF3E2}"/>
              </a:ext>
            </a:extLst>
          </p:cNvPr>
          <p:cNvSpPr>
            <a:spLocks noGrp="1"/>
          </p:cNvSpPr>
          <p:nvPr>
            <p:ph idx="1"/>
          </p:nvPr>
        </p:nvSpPr>
        <p:spPr/>
        <p:txBody>
          <a:bodyPr>
            <a:normAutofit fontScale="55000" lnSpcReduction="20000"/>
          </a:bodyPr>
          <a:lstStyle/>
          <a:p>
            <a:r>
              <a:rPr lang="en-US" dirty="0"/>
              <a:t>The presentation requirements for Project 1 are as follows.</a:t>
            </a:r>
          </a:p>
          <a:p>
            <a:r>
              <a:rPr lang="en-US" dirty="0"/>
              <a:t>Your presentation must:</a:t>
            </a:r>
          </a:p>
          <a:p>
            <a:pPr>
              <a:buFont typeface="Arial" panose="020B0604020202020204" pitchFamily="34" charset="0"/>
              <a:buChar char="•"/>
            </a:pPr>
            <a:r>
              <a:rPr lang="en-US" dirty="0"/>
              <a:t>Be at least 8-10 min. long</a:t>
            </a:r>
          </a:p>
          <a:p>
            <a:pPr>
              <a:buFont typeface="Arial" panose="020B0604020202020204" pitchFamily="34" charset="0"/>
              <a:buChar char="•"/>
            </a:pPr>
            <a:r>
              <a:rPr lang="en-US" dirty="0"/>
              <a:t>Describe the core message or hypothesis for your project.</a:t>
            </a:r>
          </a:p>
          <a:p>
            <a:pPr>
              <a:buFont typeface="Arial" panose="020B0604020202020204" pitchFamily="34" charset="0"/>
              <a:buChar char="•"/>
            </a:pPr>
            <a:r>
              <a:rPr lang="en-US" dirty="0"/>
              <a:t>Describe the questions you and your group found interesting, and what motivated you to answer them</a:t>
            </a:r>
          </a:p>
          <a:p>
            <a:pPr>
              <a:buFont typeface="Arial" panose="020B0604020202020204" pitchFamily="34" charset="0"/>
              <a:buChar char="•"/>
            </a:pPr>
            <a:r>
              <a:rPr lang="en-US" dirty="0"/>
              <a:t>Summarize where and how you found the data you used to answer these questions</a:t>
            </a:r>
          </a:p>
          <a:p>
            <a:pPr>
              <a:buFont typeface="Arial" panose="020B0604020202020204" pitchFamily="34" charset="0"/>
              <a:buChar char="•"/>
            </a:pPr>
            <a:r>
              <a:rPr lang="en-US" dirty="0"/>
              <a:t>Describe the data exploration and cleanup process (accompanied by your </a:t>
            </a:r>
            <a:r>
              <a:rPr lang="en-US" dirty="0" err="1"/>
              <a:t>Jupyter</a:t>
            </a:r>
            <a:r>
              <a:rPr lang="en-US" dirty="0"/>
              <a:t> Notebook)</a:t>
            </a:r>
          </a:p>
          <a:p>
            <a:pPr>
              <a:buFont typeface="Arial" panose="020B0604020202020204" pitchFamily="34" charset="0"/>
              <a:buChar char="•"/>
            </a:pPr>
            <a:r>
              <a:rPr lang="en-US" dirty="0"/>
              <a:t>Describe the analysis process (accompanied by your </a:t>
            </a:r>
            <a:r>
              <a:rPr lang="en-US" dirty="0" err="1"/>
              <a:t>Jupyter</a:t>
            </a:r>
            <a:r>
              <a:rPr lang="en-US" dirty="0"/>
              <a:t> Notebook)</a:t>
            </a:r>
          </a:p>
          <a:p>
            <a:pPr>
              <a:buFont typeface="Arial" panose="020B0604020202020204" pitchFamily="34" charset="0"/>
              <a:buChar char="•"/>
            </a:pPr>
            <a:r>
              <a:rPr lang="en-US" dirty="0"/>
              <a:t>Summarize your conclusions. This should include a numerical summary (i.e., what data did your analysis yield), as well as visualizations of that summary (plots of the final analysis data)</a:t>
            </a:r>
          </a:p>
          <a:p>
            <a:pPr>
              <a:buFont typeface="Arial" panose="020B0604020202020204" pitchFamily="34" charset="0"/>
              <a:buChar char="•"/>
            </a:pPr>
            <a:r>
              <a:rPr lang="en-US" dirty="0"/>
              <a:t>Discuss the implications of your findings. This is where you get to have an open-ended discussion about what your findings "mean".</a:t>
            </a:r>
          </a:p>
          <a:p>
            <a:pPr>
              <a:buFont typeface="Arial" panose="020B0604020202020204" pitchFamily="34" charset="0"/>
              <a:buChar char="•"/>
            </a:pPr>
            <a:r>
              <a:rPr lang="en-US" dirty="0"/>
              <a:t>Tell a good story! Storytelling through data analysis is no different than in literature. Find your narrative and use your analysis and visualization skills to highlight conflict and resolution in your data.</a:t>
            </a:r>
          </a:p>
          <a:p>
            <a:endParaRPr lang="en-AU" dirty="0"/>
          </a:p>
        </p:txBody>
      </p:sp>
    </p:spTree>
    <p:extLst>
      <p:ext uri="{BB962C8B-B14F-4D97-AF65-F5344CB8AC3E}">
        <p14:creationId xmlns:p14="http://schemas.microsoft.com/office/powerpoint/2010/main" val="220314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C4E62-AB44-44F4-83E5-12906A03C793}"/>
              </a:ext>
            </a:extLst>
          </p:cNvPr>
          <p:cNvSpPr>
            <a:spLocks noGrp="1"/>
          </p:cNvSpPr>
          <p:nvPr>
            <p:ph type="title"/>
          </p:nvPr>
        </p:nvSpPr>
        <p:spPr/>
        <p:txBody>
          <a:bodyPr/>
          <a:lstStyle/>
          <a:p>
            <a:r>
              <a:rPr lang="en-US" dirty="0"/>
              <a:t>Motivation &amp; PROJECT HYPOTHESIS</a:t>
            </a:r>
            <a:br>
              <a:rPr lang="en-US" dirty="0"/>
            </a:br>
            <a:endParaRPr lang="en-AU" dirty="0"/>
          </a:p>
        </p:txBody>
      </p:sp>
      <p:sp>
        <p:nvSpPr>
          <p:cNvPr id="3" name="Content Placeholder 2">
            <a:extLst>
              <a:ext uri="{FF2B5EF4-FFF2-40B4-BE49-F238E27FC236}">
                <a16:creationId xmlns:a16="http://schemas.microsoft.com/office/drawing/2014/main" id="{E623247C-0A5E-45C5-A926-53BCC12D5EF7}"/>
              </a:ext>
            </a:extLst>
          </p:cNvPr>
          <p:cNvSpPr>
            <a:spLocks noGrp="1"/>
          </p:cNvSpPr>
          <p:nvPr>
            <p:ph idx="1"/>
          </p:nvPr>
        </p:nvSpPr>
        <p:spPr>
          <a:xfrm>
            <a:off x="2231136" y="2413262"/>
            <a:ext cx="5922264" cy="3480046"/>
          </a:xfrm>
        </p:spPr>
        <p:txBody>
          <a:bodyPr>
            <a:normAutofit fontScale="62500" lnSpcReduction="20000"/>
          </a:bodyPr>
          <a:lstStyle/>
          <a:p>
            <a:pPr marL="0" indent="0">
              <a:buNone/>
            </a:pPr>
            <a:r>
              <a:rPr lang="en-US" b="1" dirty="0"/>
              <a:t>Project hypothesis</a:t>
            </a:r>
            <a:r>
              <a:rPr lang="en-US" dirty="0"/>
              <a:t>:</a:t>
            </a:r>
          </a:p>
          <a:p>
            <a:pPr marL="0" indent="0">
              <a:buNone/>
            </a:pPr>
            <a:r>
              <a:rPr lang="en-US" dirty="0"/>
              <a:t>Rates of Crime against property directly effects median house price</a:t>
            </a:r>
          </a:p>
          <a:p>
            <a:pPr marL="0" indent="0">
              <a:buNone/>
            </a:pPr>
            <a:r>
              <a:rPr lang="en-US" dirty="0"/>
              <a:t>Crime rates will be higher for suburbs with lower median property prices</a:t>
            </a:r>
          </a:p>
          <a:p>
            <a:pPr marL="0" indent="0">
              <a:buNone/>
            </a:pPr>
            <a:r>
              <a:rPr lang="en-US" dirty="0"/>
              <a:t>Crime rates will be lower for suburbs with higher median property prices</a:t>
            </a:r>
          </a:p>
          <a:p>
            <a:pPr marL="0" indent="0">
              <a:buNone/>
            </a:pPr>
            <a:endParaRPr lang="en-US" dirty="0"/>
          </a:p>
          <a:p>
            <a:pPr marL="0" indent="0">
              <a:buNone/>
            </a:pPr>
            <a:r>
              <a:rPr lang="en-US" b="1" dirty="0"/>
              <a:t>Motivation</a:t>
            </a:r>
            <a:r>
              <a:rPr lang="en-US" dirty="0"/>
              <a:t>:</a:t>
            </a:r>
          </a:p>
          <a:p>
            <a:r>
              <a:rPr lang="en-US" dirty="0"/>
              <a:t>Relevant to our Australian audience</a:t>
            </a:r>
          </a:p>
          <a:p>
            <a:pPr lvl="1"/>
            <a:r>
              <a:rPr lang="en-US" dirty="0"/>
              <a:t>In terms of crime and property owners</a:t>
            </a:r>
            <a:endParaRPr lang="en-AU" dirty="0"/>
          </a:p>
          <a:p>
            <a:pPr marL="0" indent="0">
              <a:buNone/>
            </a:pPr>
            <a:r>
              <a:rPr lang="en-AU" b="1" dirty="0"/>
              <a:t>Analysis:</a:t>
            </a:r>
          </a:p>
          <a:p>
            <a:pPr marL="0" indent="0">
              <a:buNone/>
            </a:pPr>
            <a:r>
              <a:rPr lang="en-AU" dirty="0"/>
              <a:t>Analysis was based on:</a:t>
            </a:r>
          </a:p>
          <a:p>
            <a:r>
              <a:rPr lang="en-AU" dirty="0"/>
              <a:t>Adelaide metropolitan area suburbs</a:t>
            </a:r>
            <a:r>
              <a:rPr lang="en-US" dirty="0">
                <a:solidFill>
                  <a:srgbClr val="FF0000"/>
                </a:solidFill>
              </a:rPr>
              <a:t> (Kylie to confirm)</a:t>
            </a:r>
          </a:p>
          <a:p>
            <a:r>
              <a:rPr lang="en-US" dirty="0"/>
              <a:t>5 most recent financial years</a:t>
            </a:r>
          </a:p>
          <a:p>
            <a:r>
              <a:rPr lang="en-AU" dirty="0"/>
              <a:t>Property related crimes</a:t>
            </a:r>
          </a:p>
        </p:txBody>
      </p:sp>
      <p:pic>
        <p:nvPicPr>
          <p:cNvPr id="5" name="Picture 4" descr="Chart, scatter chart&#10;&#10;Description automatically generated">
            <a:extLst>
              <a:ext uri="{FF2B5EF4-FFF2-40B4-BE49-F238E27FC236}">
                <a16:creationId xmlns:a16="http://schemas.microsoft.com/office/drawing/2014/main" id="{042411E1-0F61-2C46-BD88-F524F9E9D7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6280" y="2796167"/>
            <a:ext cx="2606040" cy="2943860"/>
          </a:xfrm>
          <a:prstGeom prst="rect">
            <a:avLst/>
          </a:prstGeom>
        </p:spPr>
      </p:pic>
    </p:spTree>
    <p:extLst>
      <p:ext uri="{BB962C8B-B14F-4D97-AF65-F5344CB8AC3E}">
        <p14:creationId xmlns:p14="http://schemas.microsoft.com/office/powerpoint/2010/main" val="2680539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AB47B-2AFA-43F6-B890-53DDB4EFF9BE}"/>
              </a:ext>
            </a:extLst>
          </p:cNvPr>
          <p:cNvSpPr>
            <a:spLocks noGrp="1"/>
          </p:cNvSpPr>
          <p:nvPr>
            <p:ph type="title"/>
          </p:nvPr>
        </p:nvSpPr>
        <p:spPr/>
        <p:txBody>
          <a:bodyPr/>
          <a:lstStyle/>
          <a:p>
            <a:r>
              <a:rPr lang="en-US" dirty="0"/>
              <a:t>Data SOURCES</a:t>
            </a:r>
            <a:br>
              <a:rPr lang="en-US" dirty="0"/>
            </a:br>
            <a:endParaRPr lang="en-AU" dirty="0"/>
          </a:p>
        </p:txBody>
      </p:sp>
      <p:sp>
        <p:nvSpPr>
          <p:cNvPr id="3" name="Content Placeholder 2">
            <a:extLst>
              <a:ext uri="{FF2B5EF4-FFF2-40B4-BE49-F238E27FC236}">
                <a16:creationId xmlns:a16="http://schemas.microsoft.com/office/drawing/2014/main" id="{12E02D13-7C6F-43DF-8F9D-104D6EBC47B0}"/>
              </a:ext>
            </a:extLst>
          </p:cNvPr>
          <p:cNvSpPr>
            <a:spLocks noGrp="1"/>
          </p:cNvSpPr>
          <p:nvPr>
            <p:ph idx="1"/>
          </p:nvPr>
        </p:nvSpPr>
        <p:spPr/>
        <p:txBody>
          <a:bodyPr>
            <a:normAutofit/>
          </a:bodyPr>
          <a:lstStyle/>
          <a:p>
            <a:pPr marL="0" indent="0">
              <a:buNone/>
            </a:pPr>
            <a:r>
              <a:rPr lang="en-US" u="sng" dirty="0"/>
              <a:t>Crime Data Source:</a:t>
            </a:r>
          </a:p>
          <a:p>
            <a:r>
              <a:rPr lang="en-US" dirty="0"/>
              <a:t>South Australian Government </a:t>
            </a:r>
            <a:r>
              <a:rPr lang="en-US" dirty="0">
                <a:hlinkClick r:id="rId3"/>
              </a:rPr>
              <a:t>https://data.sa.gov.au/data/dataset/crime-statistics</a:t>
            </a:r>
            <a:r>
              <a:rPr lang="en-US" dirty="0"/>
              <a:t> </a:t>
            </a:r>
          </a:p>
          <a:p>
            <a:pPr marL="0" indent="0">
              <a:buNone/>
            </a:pPr>
            <a:r>
              <a:rPr lang="en-US" u="sng" dirty="0"/>
              <a:t>Property Price Source:</a:t>
            </a:r>
          </a:p>
          <a:p>
            <a:pPr>
              <a:buFont typeface="Arial" panose="020B0604020202020204" pitchFamily="34" charset="0"/>
              <a:buChar char="•"/>
            </a:pPr>
            <a:r>
              <a:rPr lang="en-US" dirty="0"/>
              <a:t>South Australian Government </a:t>
            </a:r>
            <a:r>
              <a:rPr lang="en-US" dirty="0">
                <a:hlinkClick r:id="rId4"/>
              </a:rPr>
              <a:t>https://data.sa.gov.au/data/dataset/metro-median-house-sales</a:t>
            </a:r>
            <a:endParaRPr lang="en-US" dirty="0">
              <a:solidFill>
                <a:srgbClr val="FF0000"/>
              </a:solidFill>
            </a:endParaRPr>
          </a:p>
          <a:p>
            <a:endParaRPr lang="en-AU" dirty="0"/>
          </a:p>
        </p:txBody>
      </p:sp>
    </p:spTree>
    <p:extLst>
      <p:ext uri="{BB962C8B-B14F-4D97-AF65-F5344CB8AC3E}">
        <p14:creationId xmlns:p14="http://schemas.microsoft.com/office/powerpoint/2010/main" val="2021155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AAF13-8B55-0949-B590-89823F011AAB}"/>
              </a:ext>
            </a:extLst>
          </p:cNvPr>
          <p:cNvSpPr>
            <a:spLocks noGrp="1"/>
          </p:cNvSpPr>
          <p:nvPr>
            <p:ph type="title"/>
          </p:nvPr>
        </p:nvSpPr>
        <p:spPr/>
        <p:txBody>
          <a:bodyPr anchor="t"/>
          <a:lstStyle/>
          <a:p>
            <a:r>
              <a:rPr lang="en-US" dirty="0"/>
              <a:t>DATA SOURCE DEFINITIONS – </a:t>
            </a:r>
            <a:br>
              <a:rPr lang="en-US" dirty="0"/>
            </a:br>
            <a:r>
              <a:rPr lang="en-US" dirty="0"/>
              <a:t>CRIME DATA</a:t>
            </a:r>
          </a:p>
        </p:txBody>
      </p:sp>
      <p:sp>
        <p:nvSpPr>
          <p:cNvPr id="3" name="Content Placeholder 2">
            <a:extLst>
              <a:ext uri="{FF2B5EF4-FFF2-40B4-BE49-F238E27FC236}">
                <a16:creationId xmlns:a16="http://schemas.microsoft.com/office/drawing/2014/main" id="{FE5C1091-FB47-714E-B458-AED523A5E7E9}"/>
              </a:ext>
            </a:extLst>
          </p:cNvPr>
          <p:cNvSpPr>
            <a:spLocks noGrp="1"/>
          </p:cNvSpPr>
          <p:nvPr>
            <p:ph idx="1"/>
          </p:nvPr>
        </p:nvSpPr>
        <p:spPr>
          <a:xfrm>
            <a:off x="1056289" y="2638044"/>
            <a:ext cx="10100441" cy="4219956"/>
          </a:xfrm>
        </p:spPr>
        <p:txBody>
          <a:bodyPr>
            <a:normAutofit/>
          </a:bodyPr>
          <a:lstStyle/>
          <a:p>
            <a:r>
              <a:rPr lang="en-US" dirty="0">
                <a:solidFill>
                  <a:srgbClr val="FF0000"/>
                </a:solidFill>
              </a:rPr>
              <a:t>For the project analysis,  in the crime data pandas were used to create </a:t>
            </a:r>
            <a:r>
              <a:rPr lang="en-US" dirty="0" err="1">
                <a:solidFill>
                  <a:srgbClr val="FF0000"/>
                </a:solidFill>
              </a:rPr>
              <a:t>DataFrames</a:t>
            </a:r>
            <a:r>
              <a:rPr lang="en-US" dirty="0">
                <a:solidFill>
                  <a:srgbClr val="FF0000"/>
                </a:solidFill>
              </a:rPr>
              <a:t> for this raw data. The SA government file incorporated all types of crimes, but for our analysis we only selected five categories. These five categories are:</a:t>
            </a:r>
          </a:p>
          <a:p>
            <a:pPr marL="514350" lvl="1" indent="-285750">
              <a:buFont typeface="Courier New" panose="02070309020205020404" pitchFamily="49" charset="0"/>
              <a:buChar char="o"/>
            </a:pPr>
            <a:r>
              <a:rPr lang="en-US" dirty="0"/>
              <a:t>Other theft : Description: Theft except motor vehicles</a:t>
            </a:r>
          </a:p>
          <a:p>
            <a:pPr marL="514350" lvl="1" indent="-285750">
              <a:buFont typeface="Courier New" panose="02070309020205020404" pitchFamily="49" charset="0"/>
              <a:buChar char="o"/>
            </a:pPr>
            <a:r>
              <a:rPr lang="en-US" dirty="0"/>
              <a:t>Other property damage and environmental</a:t>
            </a:r>
          </a:p>
          <a:p>
            <a:pPr marL="514350" lvl="1" indent="-285750">
              <a:buFont typeface="Courier New" panose="02070309020205020404" pitchFamily="49" charset="0"/>
              <a:buChar char="o"/>
            </a:pPr>
            <a:r>
              <a:rPr lang="en-US" dirty="0"/>
              <a:t>Theft from motor vehicle</a:t>
            </a:r>
          </a:p>
          <a:p>
            <a:pPr marL="514350" lvl="1" indent="-285750">
              <a:buFont typeface="Courier New" panose="02070309020205020404" pitchFamily="49" charset="0"/>
              <a:buChar char="o"/>
            </a:pPr>
            <a:r>
              <a:rPr lang="en-US" dirty="0"/>
              <a:t>SCT – Residence.</a:t>
            </a:r>
          </a:p>
          <a:p>
            <a:pPr marL="514350" lvl="1" indent="-285750">
              <a:buFont typeface="Courier New" panose="02070309020205020404" pitchFamily="49" charset="0"/>
              <a:buChar char="o"/>
            </a:pPr>
            <a:r>
              <a:rPr lang="en-US" dirty="0"/>
              <a:t>Theft/Illegal Use of MV</a:t>
            </a:r>
          </a:p>
          <a:p>
            <a:r>
              <a:rPr lang="en-US" dirty="0">
                <a:solidFill>
                  <a:srgbClr val="FF0000"/>
                </a:solidFill>
              </a:rPr>
              <a:t>Why did we select these 5 categories?</a:t>
            </a:r>
          </a:p>
          <a:p>
            <a:pPr lvl="1"/>
            <a:r>
              <a:rPr lang="en-AU" dirty="0"/>
              <a:t>Most related to the hypothesis, directly effecting house price.  Categories overlooked we more related to commercial property and petty crime</a:t>
            </a:r>
          </a:p>
        </p:txBody>
      </p:sp>
    </p:spTree>
    <p:extLst>
      <p:ext uri="{BB962C8B-B14F-4D97-AF65-F5344CB8AC3E}">
        <p14:creationId xmlns:p14="http://schemas.microsoft.com/office/powerpoint/2010/main" val="2967559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3969-0ED9-2A4B-8412-48313BA670F1}"/>
              </a:ext>
            </a:extLst>
          </p:cNvPr>
          <p:cNvSpPr>
            <a:spLocks noGrp="1"/>
          </p:cNvSpPr>
          <p:nvPr>
            <p:ph type="title"/>
          </p:nvPr>
        </p:nvSpPr>
        <p:spPr/>
        <p:txBody>
          <a:bodyPr/>
          <a:lstStyle/>
          <a:p>
            <a:r>
              <a:rPr lang="en-US" dirty="0"/>
              <a:t>DATA SOURCE DEFINITIONS – PROPERTY DATA</a:t>
            </a:r>
          </a:p>
        </p:txBody>
      </p:sp>
      <p:sp>
        <p:nvSpPr>
          <p:cNvPr id="3" name="Content Placeholder 2">
            <a:extLst>
              <a:ext uri="{FF2B5EF4-FFF2-40B4-BE49-F238E27FC236}">
                <a16:creationId xmlns:a16="http://schemas.microsoft.com/office/drawing/2014/main" id="{6E05505D-DF6B-5E44-9E87-2B7073B0557B}"/>
              </a:ext>
            </a:extLst>
          </p:cNvPr>
          <p:cNvSpPr>
            <a:spLocks noGrp="1"/>
          </p:cNvSpPr>
          <p:nvPr>
            <p:ph idx="1"/>
          </p:nvPr>
        </p:nvSpPr>
        <p:spPr>
          <a:xfrm>
            <a:off x="2231135" y="2638044"/>
            <a:ext cx="8161561" cy="3101983"/>
          </a:xfrm>
        </p:spPr>
        <p:txBody>
          <a:bodyPr>
            <a:normAutofit/>
          </a:bodyPr>
          <a:lstStyle/>
          <a:p>
            <a:r>
              <a:rPr lang="en-US" dirty="0">
                <a:solidFill>
                  <a:schemeClr val="tx1"/>
                </a:solidFill>
              </a:rPr>
              <a:t>For the project analysis,  raw data in excel was imported into a </a:t>
            </a:r>
            <a:r>
              <a:rPr lang="en-US" dirty="0" err="1">
                <a:solidFill>
                  <a:schemeClr val="tx1"/>
                </a:solidFill>
              </a:rPr>
              <a:t>Jupyter</a:t>
            </a:r>
            <a:r>
              <a:rPr lang="en-US" dirty="0">
                <a:solidFill>
                  <a:schemeClr val="tx1"/>
                </a:solidFill>
              </a:rPr>
              <a:t> Notebook for the creation of property-related Panda </a:t>
            </a:r>
            <a:r>
              <a:rPr lang="en-US" dirty="0" err="1">
                <a:solidFill>
                  <a:schemeClr val="tx1"/>
                </a:solidFill>
              </a:rPr>
              <a:t>DataFrames</a:t>
            </a:r>
            <a:r>
              <a:rPr lang="en-US" dirty="0">
                <a:solidFill>
                  <a:schemeClr val="tx1"/>
                </a:solidFill>
              </a:rPr>
              <a:t>. </a:t>
            </a:r>
          </a:p>
          <a:p>
            <a:pPr lvl="1"/>
            <a:r>
              <a:rPr lang="en-US" dirty="0">
                <a:solidFill>
                  <a:schemeClr val="tx1"/>
                </a:solidFill>
              </a:rPr>
              <a:t>The median price of the raw data is available for each quarter (for the past five financial years)</a:t>
            </a:r>
          </a:p>
          <a:p>
            <a:pPr lvl="1"/>
            <a:r>
              <a:rPr lang="en-US" dirty="0">
                <a:solidFill>
                  <a:schemeClr val="tx1"/>
                </a:solidFill>
              </a:rPr>
              <a:t>In order to determine if there is a correlation between crime counts and property prices,  one property price value was used for each financial year. This was was the mean of the four quarterly prices of each financial year</a:t>
            </a:r>
          </a:p>
          <a:p>
            <a:pPr lvl="1"/>
            <a:r>
              <a:rPr lang="en-US" dirty="0">
                <a:solidFill>
                  <a:schemeClr val="tx1"/>
                </a:solidFill>
              </a:rPr>
              <a:t>The city and suburbs were provided for each property sale. Only the suburb column was used to merge between the crime </a:t>
            </a:r>
            <a:r>
              <a:rPr lang="en-US" dirty="0" err="1">
                <a:solidFill>
                  <a:schemeClr val="tx1"/>
                </a:solidFill>
              </a:rPr>
              <a:t>DataFrame</a:t>
            </a:r>
            <a:r>
              <a:rPr lang="en-US" dirty="0">
                <a:solidFill>
                  <a:schemeClr val="tx1"/>
                </a:solidFill>
              </a:rPr>
              <a:t> and the property price </a:t>
            </a:r>
            <a:r>
              <a:rPr lang="en-US" dirty="0" err="1">
                <a:solidFill>
                  <a:schemeClr val="tx1"/>
                </a:solidFill>
              </a:rPr>
              <a:t>DataFrame</a:t>
            </a:r>
            <a:endParaRPr lang="en-US" dirty="0">
              <a:solidFill>
                <a:schemeClr val="tx1"/>
              </a:solidFill>
            </a:endParaRPr>
          </a:p>
        </p:txBody>
      </p:sp>
    </p:spTree>
    <p:extLst>
      <p:ext uri="{BB962C8B-B14F-4D97-AF65-F5344CB8AC3E}">
        <p14:creationId xmlns:p14="http://schemas.microsoft.com/office/powerpoint/2010/main" val="479094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2190-B47C-470F-9F25-6023D45B677C}"/>
              </a:ext>
            </a:extLst>
          </p:cNvPr>
          <p:cNvSpPr>
            <a:spLocks noGrp="1"/>
          </p:cNvSpPr>
          <p:nvPr>
            <p:ph type="title"/>
          </p:nvPr>
        </p:nvSpPr>
        <p:spPr/>
        <p:txBody>
          <a:bodyPr>
            <a:normAutofit fontScale="90000"/>
          </a:bodyPr>
          <a:lstStyle/>
          <a:p>
            <a:r>
              <a:rPr lang="en-US" dirty="0"/>
              <a:t>Data </a:t>
            </a:r>
            <a:r>
              <a:rPr lang="en-US" dirty="0" err="1"/>
              <a:t>AnalysiS</a:t>
            </a:r>
            <a:br>
              <a:rPr lang="en-US" dirty="0"/>
            </a:br>
            <a:r>
              <a:rPr lang="en-US" dirty="0"/>
              <a:t> TOP 10 SUBURBS BY CRIME COUNT</a:t>
            </a:r>
            <a:br>
              <a:rPr lang="en-US" dirty="0"/>
            </a:br>
            <a:endParaRPr lang="en-AU" dirty="0"/>
          </a:p>
        </p:txBody>
      </p:sp>
      <p:sp>
        <p:nvSpPr>
          <p:cNvPr id="3" name="Content Placeholder 2">
            <a:extLst>
              <a:ext uri="{FF2B5EF4-FFF2-40B4-BE49-F238E27FC236}">
                <a16:creationId xmlns:a16="http://schemas.microsoft.com/office/drawing/2014/main" id="{9DE61BC1-0CFD-4085-B545-1FDE0510523F}"/>
              </a:ext>
            </a:extLst>
          </p:cNvPr>
          <p:cNvSpPr>
            <a:spLocks noGrp="1"/>
          </p:cNvSpPr>
          <p:nvPr>
            <p:ph idx="1"/>
          </p:nvPr>
        </p:nvSpPr>
        <p:spPr>
          <a:xfrm>
            <a:off x="7192528" y="2598714"/>
            <a:ext cx="3451909" cy="3101983"/>
          </a:xfrm>
        </p:spPr>
        <p:txBody>
          <a:bodyPr>
            <a:normAutofit/>
          </a:bodyPr>
          <a:lstStyle/>
          <a:p>
            <a:endParaRPr lang="en-AU" dirty="0">
              <a:solidFill>
                <a:srgbClr val="FF0000"/>
              </a:solidFill>
            </a:endParaRPr>
          </a:p>
          <a:p>
            <a:pPr marL="0" indent="0">
              <a:buNone/>
            </a:pPr>
            <a:endParaRPr lang="en-AU" dirty="0">
              <a:solidFill>
                <a:srgbClr val="FF0000"/>
              </a:solidFill>
            </a:endParaRPr>
          </a:p>
          <a:p>
            <a:endParaRPr lang="en-AU" dirty="0">
              <a:solidFill>
                <a:srgbClr val="FF0000"/>
              </a:solidFill>
            </a:endParaRPr>
          </a:p>
        </p:txBody>
      </p:sp>
      <p:pic>
        <p:nvPicPr>
          <p:cNvPr id="5" name="Picture 4" descr="Chart, bar chart&#10;&#10;Description automatically generated">
            <a:extLst>
              <a:ext uri="{FF2B5EF4-FFF2-40B4-BE49-F238E27FC236}">
                <a16:creationId xmlns:a16="http://schemas.microsoft.com/office/drawing/2014/main" id="{4FDAE468-B883-40FF-88D3-6AC1E94458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5273" y="3005445"/>
            <a:ext cx="4387706" cy="2288522"/>
          </a:xfrm>
          <a:prstGeom prst="rect">
            <a:avLst/>
          </a:prstGeom>
        </p:spPr>
      </p:pic>
      <p:sp>
        <p:nvSpPr>
          <p:cNvPr id="9" name="TextBox 8">
            <a:extLst>
              <a:ext uri="{FF2B5EF4-FFF2-40B4-BE49-F238E27FC236}">
                <a16:creationId xmlns:a16="http://schemas.microsoft.com/office/drawing/2014/main" id="{4848C587-EE55-458E-BEF6-0ABE7C5F9659}"/>
              </a:ext>
            </a:extLst>
          </p:cNvPr>
          <p:cNvSpPr txBox="1"/>
          <p:nvPr/>
        </p:nvSpPr>
        <p:spPr>
          <a:xfrm>
            <a:off x="7714895" y="2598715"/>
            <a:ext cx="2245969" cy="3416320"/>
          </a:xfrm>
          <a:prstGeom prst="rect">
            <a:avLst/>
          </a:prstGeom>
          <a:noFill/>
        </p:spPr>
        <p:txBody>
          <a:bodyPr wrap="square">
            <a:spAutoFit/>
          </a:bodyPr>
          <a:lstStyle/>
          <a:p>
            <a:r>
              <a:rPr lang="en-AU" dirty="0"/>
              <a:t>Adelaide </a:t>
            </a:r>
          </a:p>
          <a:p>
            <a:r>
              <a:rPr lang="en-AU" dirty="0"/>
              <a:t>Port Augusta </a:t>
            </a:r>
          </a:p>
          <a:p>
            <a:r>
              <a:rPr lang="en-AU" dirty="0"/>
              <a:t>Morphett Vale</a:t>
            </a:r>
          </a:p>
          <a:p>
            <a:r>
              <a:rPr lang="en-AU" dirty="0"/>
              <a:t>Mount Gambier </a:t>
            </a:r>
          </a:p>
          <a:p>
            <a:r>
              <a:rPr lang="en-AU" dirty="0"/>
              <a:t>Port Lincoln </a:t>
            </a:r>
          </a:p>
          <a:p>
            <a:r>
              <a:rPr lang="en-AU" dirty="0" err="1"/>
              <a:t>Salsibury</a:t>
            </a:r>
            <a:r>
              <a:rPr lang="en-AU" dirty="0"/>
              <a:t> </a:t>
            </a:r>
          </a:p>
          <a:p>
            <a:r>
              <a:rPr lang="en-AU" dirty="0"/>
              <a:t>Murray Bridge </a:t>
            </a:r>
          </a:p>
          <a:p>
            <a:r>
              <a:rPr lang="en-AU" dirty="0" err="1"/>
              <a:t>Davoren</a:t>
            </a:r>
            <a:r>
              <a:rPr lang="en-AU" dirty="0"/>
              <a:t> Park </a:t>
            </a:r>
          </a:p>
          <a:p>
            <a:r>
              <a:rPr lang="en-AU" dirty="0"/>
              <a:t>Mawson Lakes </a:t>
            </a:r>
          </a:p>
          <a:p>
            <a:r>
              <a:rPr lang="en-AU" dirty="0"/>
              <a:t>Parafield Gardens </a:t>
            </a:r>
          </a:p>
          <a:p>
            <a:r>
              <a:rPr lang="en-AU" dirty="0"/>
              <a:t>Whyalla Norrie </a:t>
            </a:r>
          </a:p>
          <a:p>
            <a:r>
              <a:rPr lang="en-AU" dirty="0"/>
              <a:t>Prospect</a:t>
            </a:r>
          </a:p>
        </p:txBody>
      </p:sp>
    </p:spTree>
    <p:extLst>
      <p:ext uri="{BB962C8B-B14F-4D97-AF65-F5344CB8AC3E}">
        <p14:creationId xmlns:p14="http://schemas.microsoft.com/office/powerpoint/2010/main" val="2862855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2190-B47C-470F-9F25-6023D45B677C}"/>
              </a:ext>
            </a:extLst>
          </p:cNvPr>
          <p:cNvSpPr>
            <a:spLocks noGrp="1"/>
          </p:cNvSpPr>
          <p:nvPr>
            <p:ph type="title"/>
          </p:nvPr>
        </p:nvSpPr>
        <p:spPr/>
        <p:txBody>
          <a:bodyPr>
            <a:normAutofit fontScale="90000"/>
          </a:bodyPr>
          <a:lstStyle/>
          <a:p>
            <a:r>
              <a:rPr lang="en-US" dirty="0"/>
              <a:t>Data </a:t>
            </a:r>
            <a:r>
              <a:rPr lang="en-US" dirty="0" err="1"/>
              <a:t>AnalysiS</a:t>
            </a:r>
            <a:br>
              <a:rPr lang="en-US" dirty="0"/>
            </a:br>
            <a:r>
              <a:rPr lang="en-US" dirty="0"/>
              <a:t> BOTTOM 10 SUBURBS BY CRIME COUNT</a:t>
            </a:r>
            <a:br>
              <a:rPr lang="en-US" dirty="0"/>
            </a:br>
            <a:endParaRPr lang="en-AU" dirty="0"/>
          </a:p>
        </p:txBody>
      </p:sp>
      <p:sp>
        <p:nvSpPr>
          <p:cNvPr id="3" name="Content Placeholder 2">
            <a:extLst>
              <a:ext uri="{FF2B5EF4-FFF2-40B4-BE49-F238E27FC236}">
                <a16:creationId xmlns:a16="http://schemas.microsoft.com/office/drawing/2014/main" id="{9DE61BC1-0CFD-4085-B545-1FDE0510523F}"/>
              </a:ext>
            </a:extLst>
          </p:cNvPr>
          <p:cNvSpPr>
            <a:spLocks noGrp="1"/>
          </p:cNvSpPr>
          <p:nvPr>
            <p:ph idx="1"/>
          </p:nvPr>
        </p:nvSpPr>
        <p:spPr/>
        <p:txBody>
          <a:bodyPr/>
          <a:lstStyle/>
          <a:p>
            <a:r>
              <a:rPr lang="en-AU" dirty="0"/>
              <a:t>No graph or bottom 10 as there are an excessive number of locations with just 1 crime for the period of time.  To be able to define a bottom 10 other variables would need to be considered</a:t>
            </a:r>
          </a:p>
          <a:p>
            <a:r>
              <a:rPr lang="en-AU" dirty="0">
                <a:solidFill>
                  <a:srgbClr val="FF0000"/>
                </a:solidFill>
              </a:rPr>
              <a:t>Insert insights – list suburbs that are in the bottom 10 over the past five financial years. Check if these suburbs are the highest 10 median property price</a:t>
            </a:r>
          </a:p>
          <a:p>
            <a:endParaRPr lang="en-AU" dirty="0">
              <a:solidFill>
                <a:srgbClr val="FF0000"/>
              </a:solidFill>
            </a:endParaRPr>
          </a:p>
        </p:txBody>
      </p:sp>
    </p:spTree>
    <p:extLst>
      <p:ext uri="{BB962C8B-B14F-4D97-AF65-F5344CB8AC3E}">
        <p14:creationId xmlns:p14="http://schemas.microsoft.com/office/powerpoint/2010/main" val="117376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2190-B47C-470F-9F25-6023D45B677C}"/>
              </a:ext>
            </a:extLst>
          </p:cNvPr>
          <p:cNvSpPr>
            <a:spLocks noGrp="1"/>
          </p:cNvSpPr>
          <p:nvPr>
            <p:ph type="title"/>
          </p:nvPr>
        </p:nvSpPr>
        <p:spPr/>
        <p:txBody>
          <a:bodyPr>
            <a:normAutofit fontScale="90000"/>
          </a:bodyPr>
          <a:lstStyle/>
          <a:p>
            <a:r>
              <a:rPr lang="en-US" dirty="0"/>
              <a:t>Data </a:t>
            </a:r>
            <a:r>
              <a:rPr lang="en-US" dirty="0" err="1"/>
              <a:t>AnalysiS</a:t>
            </a:r>
            <a:br>
              <a:rPr lang="en-US" dirty="0"/>
            </a:br>
            <a:r>
              <a:rPr lang="en-US" dirty="0"/>
              <a:t> TOP 10 SUBURBS BY PROPERTY PRICE</a:t>
            </a:r>
            <a:br>
              <a:rPr lang="en-US" dirty="0"/>
            </a:br>
            <a:endParaRPr lang="en-AU" dirty="0"/>
          </a:p>
        </p:txBody>
      </p:sp>
      <p:sp>
        <p:nvSpPr>
          <p:cNvPr id="3" name="Content Placeholder 2">
            <a:extLst>
              <a:ext uri="{FF2B5EF4-FFF2-40B4-BE49-F238E27FC236}">
                <a16:creationId xmlns:a16="http://schemas.microsoft.com/office/drawing/2014/main" id="{9DE61BC1-0CFD-4085-B545-1FDE0510523F}"/>
              </a:ext>
            </a:extLst>
          </p:cNvPr>
          <p:cNvSpPr>
            <a:spLocks noGrp="1"/>
          </p:cNvSpPr>
          <p:nvPr>
            <p:ph idx="1"/>
          </p:nvPr>
        </p:nvSpPr>
        <p:spPr/>
        <p:txBody>
          <a:bodyPr/>
          <a:lstStyle/>
          <a:p>
            <a:r>
              <a:rPr lang="en-AU" dirty="0">
                <a:solidFill>
                  <a:srgbClr val="FF0000"/>
                </a:solidFill>
              </a:rPr>
              <a:t>Insert graphs</a:t>
            </a:r>
          </a:p>
          <a:p>
            <a:r>
              <a:rPr lang="en-AU" dirty="0">
                <a:solidFill>
                  <a:srgbClr val="FF0000"/>
                </a:solidFill>
              </a:rPr>
              <a:t>Insert insights – list suburbs that are in the top 10 over the past five financial years</a:t>
            </a:r>
          </a:p>
          <a:p>
            <a:endParaRPr lang="en-AU" dirty="0">
              <a:solidFill>
                <a:srgbClr val="FF0000"/>
              </a:solidFill>
            </a:endParaRPr>
          </a:p>
        </p:txBody>
      </p:sp>
    </p:spTree>
    <p:extLst>
      <p:ext uri="{BB962C8B-B14F-4D97-AF65-F5344CB8AC3E}">
        <p14:creationId xmlns:p14="http://schemas.microsoft.com/office/powerpoint/2010/main" val="3150616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2190-B47C-470F-9F25-6023D45B677C}"/>
              </a:ext>
            </a:extLst>
          </p:cNvPr>
          <p:cNvSpPr>
            <a:spLocks noGrp="1"/>
          </p:cNvSpPr>
          <p:nvPr>
            <p:ph type="title"/>
          </p:nvPr>
        </p:nvSpPr>
        <p:spPr/>
        <p:txBody>
          <a:bodyPr>
            <a:normAutofit fontScale="90000"/>
          </a:bodyPr>
          <a:lstStyle/>
          <a:p>
            <a:r>
              <a:rPr lang="en-US" dirty="0"/>
              <a:t>Data </a:t>
            </a:r>
            <a:r>
              <a:rPr lang="en-US" dirty="0" err="1"/>
              <a:t>AnalysiS</a:t>
            </a:r>
            <a:br>
              <a:rPr lang="en-US" dirty="0"/>
            </a:br>
            <a:r>
              <a:rPr lang="en-US" dirty="0"/>
              <a:t> BOTTOM 10 SUBURBS BY PROPERTY PRICE</a:t>
            </a:r>
            <a:br>
              <a:rPr lang="en-US" dirty="0"/>
            </a:br>
            <a:endParaRPr lang="en-AU" dirty="0"/>
          </a:p>
        </p:txBody>
      </p:sp>
      <p:sp>
        <p:nvSpPr>
          <p:cNvPr id="3" name="Content Placeholder 2">
            <a:extLst>
              <a:ext uri="{FF2B5EF4-FFF2-40B4-BE49-F238E27FC236}">
                <a16:creationId xmlns:a16="http://schemas.microsoft.com/office/drawing/2014/main" id="{9DE61BC1-0CFD-4085-B545-1FDE0510523F}"/>
              </a:ext>
            </a:extLst>
          </p:cNvPr>
          <p:cNvSpPr>
            <a:spLocks noGrp="1"/>
          </p:cNvSpPr>
          <p:nvPr>
            <p:ph idx="1"/>
          </p:nvPr>
        </p:nvSpPr>
        <p:spPr/>
        <p:txBody>
          <a:bodyPr/>
          <a:lstStyle/>
          <a:p>
            <a:r>
              <a:rPr lang="en-AU" dirty="0">
                <a:solidFill>
                  <a:srgbClr val="FF0000"/>
                </a:solidFill>
              </a:rPr>
              <a:t>Insert graphs</a:t>
            </a:r>
          </a:p>
          <a:p>
            <a:r>
              <a:rPr lang="en-AU" dirty="0">
                <a:solidFill>
                  <a:srgbClr val="FF0000"/>
                </a:solidFill>
              </a:rPr>
              <a:t>Insert insights – list suburbs that are in the bottom 10 over the past five financial years.</a:t>
            </a:r>
          </a:p>
          <a:p>
            <a:endParaRPr lang="en-AU" dirty="0">
              <a:solidFill>
                <a:srgbClr val="FF0000"/>
              </a:solidFill>
            </a:endParaRPr>
          </a:p>
        </p:txBody>
      </p:sp>
    </p:spTree>
    <p:extLst>
      <p:ext uri="{BB962C8B-B14F-4D97-AF65-F5344CB8AC3E}">
        <p14:creationId xmlns:p14="http://schemas.microsoft.com/office/powerpoint/2010/main" val="205959649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{542F7FBB-5B32-754E-9957-5323B70E6E24}tf10001120</Template>
  <TotalTime>2573</TotalTime>
  <Words>1686</Words>
  <Application>Microsoft Office PowerPoint</Application>
  <PresentationFormat>Widescreen</PresentationFormat>
  <Paragraphs>167</Paragraphs>
  <Slides>14</Slides>
  <Notes>12</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Courier New</vt:lpstr>
      <vt:lpstr>Gill Sans MT</vt:lpstr>
      <vt:lpstr>Parcel</vt:lpstr>
      <vt:lpstr>South Australian Crime Rate effect on median House Price 2015 -2021</vt:lpstr>
      <vt:lpstr>Motivation &amp; PROJECT HYPOTHESIS </vt:lpstr>
      <vt:lpstr>Data SOURCES </vt:lpstr>
      <vt:lpstr>DATA SOURCE DEFINITIONS –  CRIME DATA</vt:lpstr>
      <vt:lpstr>DATA SOURCE DEFINITIONS – PROPERTY DATA</vt:lpstr>
      <vt:lpstr>Data AnalysiS  TOP 10 SUBURBS BY CRIME COUNT </vt:lpstr>
      <vt:lpstr>Data AnalysiS  BOTTOM 10 SUBURBS BY CRIME COUNT </vt:lpstr>
      <vt:lpstr>Data AnalysiS  TOP 10 SUBURBS BY PROPERTY PRICE </vt:lpstr>
      <vt:lpstr>Data AnalysiS  BOTTOM 10 SUBURBS BY PROPERTY PRICE </vt:lpstr>
      <vt:lpstr>Data AnalysiS  Correlation between crime count and property price</vt:lpstr>
      <vt:lpstr>PROJECT CHALLENGES </vt:lpstr>
      <vt:lpstr>Questions </vt:lpstr>
      <vt:lpstr>Must complete for the project:</vt:lpstr>
      <vt:lpstr>Must Complete for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 Australian Crime Rate effect on median House Price</dc:title>
  <dc:creator>Kylie Burns</dc:creator>
  <cp:lastModifiedBy>Kylie Burns</cp:lastModifiedBy>
  <cp:revision>22</cp:revision>
  <dcterms:created xsi:type="dcterms:W3CDTF">2021-01-28T11:27:32Z</dcterms:created>
  <dcterms:modified xsi:type="dcterms:W3CDTF">2021-02-04T03:29:13Z</dcterms:modified>
</cp:coreProperties>
</file>