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4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86" r:id="rId20"/>
    <p:sldId id="270" r:id="rId21"/>
    <p:sldId id="284" r:id="rId22"/>
    <p:sldId id="283" r:id="rId23"/>
    <p:sldId id="285" r:id="rId24"/>
    <p:sldId id="271" r:id="rId25"/>
    <p:sldId id="272" r:id="rId26"/>
    <p:sldId id="287" r:id="rId27"/>
    <p:sldId id="288" r:id="rId28"/>
    <p:sldId id="273" r:id="rId29"/>
    <p:sldId id="274" r:id="rId30"/>
    <p:sldId id="289" r:id="rId31"/>
    <p:sldId id="275" r:id="rId32"/>
    <p:sldId id="276" r:id="rId33"/>
    <p:sldId id="277" r:id="rId34"/>
  </p:sldIdLst>
  <p:sldSz cx="9144000" cy="6858000"/>
  <p:notesSz cx="6858000" cy="9144000"/>
  <p:embeddedFontLst>
    <p:embeddedFont>
      <p:font typeface="Century Gothic" panose="020B0502020202020204"/>
      <p:regular r:id="rId38"/>
      <p:bold r:id="rId39"/>
      <p:italic r:id="rId40"/>
      <p:boldItalic r:id="rId41"/>
    </p:embeddedFont>
    <p:embeddedFont>
      <p:font typeface="Calibri" panose="020F0502020204030204"/>
      <p:regular r:id="rId42"/>
    </p:embeddedFont>
    <p:embeddedFont>
      <p:font typeface="Cambria" panose="02040503050406030204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F1E704-E006-4CDF-B981-6EE4CA6EA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9d73130f7_0_6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9d73130f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g309d73130f7_0_60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3" name="Google Shape;2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9d73130f7_0_17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9d73130f7_0_1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g309d73130f7_0_171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9d73130f7_0_17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9d73130f7_0_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g309d73130f7_0_178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a102823e3_0_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a102823e3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g30a102823e3_0_1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a102823e3_0_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a102823e3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g30a102823e3_0_8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a102823e3_0_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a102823e3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g30a102823e3_0_15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a102823e3_0_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a102823e3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30a102823e3_0_22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9" name="Google Shape;25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b8ce2615_0_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b8ce2615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g309b8ce2615_0_6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9b8ce2615_0_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9b8ce2615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g309b8ce2615_0_14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d8598b1dd_0_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d8598b1dd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g32d8598b1dd_0_3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d8598b1dd_0_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d8598b1dd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g32d8598b1dd_0_12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9d73130f7_0_4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9d73130f7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g309d73130f7_0_44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9d73130f7_0_5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9d73130f7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g309d73130f7_0_53:notes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3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dt" idx="10"/>
          </p:nvPr>
        </p:nvSpPr>
        <p:spPr>
          <a:xfrm>
            <a:off x="7770812" y="6130925"/>
            <a:ext cx="8604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ftr" idx="11"/>
          </p:nvPr>
        </p:nvSpPr>
        <p:spPr>
          <a:xfrm>
            <a:off x="1941512" y="6135687"/>
            <a:ext cx="571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sldNum" idx="12"/>
          </p:nvPr>
        </p:nvSpPr>
        <p:spPr>
          <a:xfrm>
            <a:off x="398462" y="4529137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body" idx="1"/>
          </p:nvPr>
        </p:nvSpPr>
        <p:spPr>
          <a:xfrm>
            <a:off x="1941909" y="2133600"/>
            <a:ext cx="668655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type="dt" idx="10"/>
          </p:nvPr>
        </p:nvSpPr>
        <p:spPr>
          <a:xfrm>
            <a:off x="7770812" y="6130925"/>
            <a:ext cx="8604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type="ftr" idx="11"/>
          </p:nvPr>
        </p:nvSpPr>
        <p:spPr>
          <a:xfrm>
            <a:off x="1941512" y="6135687"/>
            <a:ext cx="571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type="sldNum" idx="12"/>
          </p:nvPr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228600"/>
            <a:ext cx="2138362" cy="6638925"/>
            <a:chOff x="2487613" y="285750"/>
            <a:chExt cx="2428875" cy="5654676"/>
          </a:xfrm>
        </p:grpSpPr>
        <p:sp>
          <p:nvSpPr>
            <p:cNvPr id="11" name="Google Shape;11;p8"/>
            <p:cNvSpPr/>
            <p:nvPr/>
          </p:nvSpPr>
          <p:spPr>
            <a:xfrm>
              <a:off x="2487613" y="2284222"/>
              <a:ext cx="86552" cy="534098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2597607" y="2779108"/>
              <a:ext cx="549967" cy="1978191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3174623" y="4730255"/>
              <a:ext cx="519314" cy="1210171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304451" y="5630785"/>
              <a:ext cx="146056" cy="30964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2574165" y="2818321"/>
              <a:ext cx="699631" cy="283409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2507448" y="285750"/>
              <a:ext cx="90159" cy="249335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4331" y="2599273"/>
              <a:ext cx="66717" cy="420517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3143968" y="4757298"/>
              <a:ext cx="160483" cy="87348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3147574" y="1282282"/>
              <a:ext cx="1768914" cy="3447973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3273797" y="5652419"/>
              <a:ext cx="137041" cy="288007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3143968" y="4655887"/>
              <a:ext cx="30655" cy="1893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3210686" y="5410385"/>
              <a:ext cx="203758" cy="53004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" name="Google Shape;23;p8"/>
          <p:cNvGrpSpPr/>
          <p:nvPr/>
        </p:nvGrpSpPr>
        <p:grpSpPr>
          <a:xfrm>
            <a:off x="20637" y="0"/>
            <a:ext cx="1766887" cy="6853237"/>
            <a:chOff x="6627813" y="195454"/>
            <a:chExt cx="1952625" cy="5678297"/>
          </a:xfrm>
        </p:grpSpPr>
        <p:sp>
          <p:nvSpPr>
            <p:cNvPr id="24" name="Google Shape;24;p8"/>
            <p:cNvSpPr/>
            <p:nvPr/>
          </p:nvSpPr>
          <p:spPr>
            <a:xfrm>
              <a:off x="6627813" y="195454"/>
              <a:ext cx="408770" cy="3646106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061144" y="3771847"/>
              <a:ext cx="350876" cy="1310073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7438337" y="5052983"/>
              <a:ext cx="357894" cy="82076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7036583" y="3811307"/>
              <a:ext cx="457894" cy="1853305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6992724" y="1263505"/>
              <a:ext cx="143859" cy="2508342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7526056" y="5640936"/>
              <a:ext cx="112280" cy="232815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7020794" y="3598223"/>
              <a:ext cx="68420" cy="42485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7412021" y="2802446"/>
              <a:ext cx="1168417" cy="2250537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494477" y="5664612"/>
              <a:ext cx="99999" cy="209139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7412021" y="5081920"/>
              <a:ext cx="114035" cy="55901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7412021" y="4978008"/>
              <a:ext cx="31579" cy="189408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7438337" y="5434429"/>
              <a:ext cx="175438" cy="439322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" name="Google Shape;36;p8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0" y="4324350"/>
            <a:ext cx="1308100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1944687" y="623887"/>
            <a:ext cx="668337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body" idx="1"/>
          </p:nvPr>
        </p:nvSpPr>
        <p:spPr>
          <a:xfrm>
            <a:off x="1941512" y="2133600"/>
            <a:ext cx="668655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11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"/>
              <a:defRPr sz="13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480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210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"/>
              <a:defRPr sz="10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dt" idx="10"/>
          </p:nvPr>
        </p:nvSpPr>
        <p:spPr>
          <a:xfrm>
            <a:off x="7770812" y="6130925"/>
            <a:ext cx="8604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ftr" idx="11"/>
          </p:nvPr>
        </p:nvSpPr>
        <p:spPr>
          <a:xfrm>
            <a:off x="1941512" y="6135687"/>
            <a:ext cx="571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sldNum" idx="12"/>
          </p:nvPr>
        </p:nvSpPr>
        <p:spPr>
          <a:xfrm>
            <a:off x="398462" y="4529137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0" y="228600"/>
            <a:ext cx="2138362" cy="6638925"/>
            <a:chOff x="2487613" y="285750"/>
            <a:chExt cx="2428875" cy="5654676"/>
          </a:xfrm>
        </p:grpSpPr>
        <p:sp>
          <p:nvSpPr>
            <p:cNvPr id="51" name="Google Shape;51;p10"/>
            <p:cNvSpPr/>
            <p:nvPr/>
          </p:nvSpPr>
          <p:spPr>
            <a:xfrm>
              <a:off x="2487613" y="2284222"/>
              <a:ext cx="86552" cy="534098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2597607" y="2779108"/>
              <a:ext cx="549967" cy="1978191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3174623" y="4730255"/>
              <a:ext cx="519314" cy="1210171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3304451" y="5630785"/>
              <a:ext cx="146056" cy="30964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2574165" y="2818321"/>
              <a:ext cx="699631" cy="283409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2507448" y="285750"/>
              <a:ext cx="90159" cy="249335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2554331" y="2599273"/>
              <a:ext cx="66717" cy="420517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3143968" y="4757298"/>
              <a:ext cx="160483" cy="87348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147574" y="1282282"/>
              <a:ext cx="1768914" cy="3447973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3273797" y="5652419"/>
              <a:ext cx="137041" cy="288007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3143968" y="4655887"/>
              <a:ext cx="30655" cy="1893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3210686" y="5410385"/>
              <a:ext cx="203758" cy="53004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3" name="Google Shape;63;p10"/>
          <p:cNvGrpSpPr/>
          <p:nvPr/>
        </p:nvGrpSpPr>
        <p:grpSpPr>
          <a:xfrm>
            <a:off x="20637" y="0"/>
            <a:ext cx="1766887" cy="6853237"/>
            <a:chOff x="6627813" y="195454"/>
            <a:chExt cx="1952625" cy="5678297"/>
          </a:xfrm>
        </p:grpSpPr>
        <p:sp>
          <p:nvSpPr>
            <p:cNvPr id="64" name="Google Shape;64;p10"/>
            <p:cNvSpPr/>
            <p:nvPr/>
          </p:nvSpPr>
          <p:spPr>
            <a:xfrm>
              <a:off x="6627813" y="195454"/>
              <a:ext cx="408770" cy="3646106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7061144" y="3771847"/>
              <a:ext cx="350876" cy="1310073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7438337" y="5052983"/>
              <a:ext cx="357894" cy="82076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7036583" y="3811307"/>
              <a:ext cx="457894" cy="1853305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6992724" y="1263505"/>
              <a:ext cx="143859" cy="2508342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7526056" y="5640936"/>
              <a:ext cx="112280" cy="232815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7020794" y="3598223"/>
              <a:ext cx="68420" cy="42485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7412021" y="2802446"/>
              <a:ext cx="1168417" cy="2250537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7494477" y="5664612"/>
              <a:ext cx="99999" cy="209139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7412021" y="5081920"/>
              <a:ext cx="114035" cy="55901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412021" y="4978008"/>
              <a:ext cx="31579" cy="189408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7438337" y="5434429"/>
              <a:ext cx="175438" cy="439322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6" name="Google Shape;76;p10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10"/>
          <p:cNvSpPr/>
          <p:nvPr/>
        </p:nvSpPr>
        <p:spPr>
          <a:xfrm rot="10800000" flipH="1">
            <a:off x="-3175" y="714375"/>
            <a:ext cx="1192212" cy="5080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1944687" y="623887"/>
            <a:ext cx="668337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type="body" idx="1"/>
          </p:nvPr>
        </p:nvSpPr>
        <p:spPr>
          <a:xfrm>
            <a:off x="1941512" y="2133600"/>
            <a:ext cx="668655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11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"/>
              <a:defRPr sz="13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480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210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"/>
              <a:defRPr sz="10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"/>
              <a:defRPr sz="9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type="dt" idx="10"/>
          </p:nvPr>
        </p:nvSpPr>
        <p:spPr>
          <a:xfrm>
            <a:off x="7770812" y="6130925"/>
            <a:ext cx="8604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type="ftr" idx="11"/>
          </p:nvPr>
        </p:nvSpPr>
        <p:spPr>
          <a:xfrm>
            <a:off x="1941512" y="6135687"/>
            <a:ext cx="571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type="sldNum" idx="12"/>
          </p:nvPr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  <a:defRPr sz="1500" b="0" i="0" u="none">
                <a:solidFill>
                  <a:srgbClr val="FE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024800" y="1828800"/>
            <a:ext cx="7467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 panose="02040503050406030204"/>
              <a:buNone/>
            </a:pPr>
            <a:r>
              <a:rPr lang="en-US" sz="4400" b="1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An Industrial Training </a:t>
            </a:r>
            <a:r>
              <a:rPr lang="en-US" sz="4400" b="1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Presentation </a:t>
            </a:r>
            <a:endParaRPr lang="en-US" sz="4400" b="1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94" name="Google Shape;94;p1"/>
          <p:cNvSpPr txBox="1"/>
          <p:nvPr>
            <p:ph type="subTitle" idx="1"/>
          </p:nvPr>
        </p:nvSpPr>
        <p:spPr>
          <a:xfrm>
            <a:off x="1295400" y="51054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US" sz="1800" b="1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Prepared By:			                  Guided By:                                               </a:t>
            </a:r>
            <a:endParaRPr lang="en-US" altLang="en-US" sz="1800" b="1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6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US" sz="1800" b="0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Purva Galani (20203103510349)                          	Dr. Rachana Patel</a:t>
            </a:r>
            <a:endParaRPr lang="en-US" altLang="en-US" sz="1800" b="0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6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US" sz="1800" b="0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B.Tech. (8th Semester) (CE)                                   	Assistant Professor   (CE) </a:t>
            </a:r>
            <a:endParaRPr lang="en-US" altLang="en-US" sz="1800" b="0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6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US" sz="1800" b="0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CGPIT.                       		                	CGPIT.    </a:t>
            </a:r>
            <a:r>
              <a:rPr lang="en-US" sz="1800" b="0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		                	                                                                              </a:t>
            </a:r>
            <a:endParaRPr lang="en-US" sz="1800" b="0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95" name="Google Shape;95;p1" descr="Image result for cgpit logo"/>
          <p:cNvSpPr txBox="1"/>
          <p:nvPr/>
        </p:nvSpPr>
        <p:spPr>
          <a:xfrm>
            <a:off x="155575" y="-547687"/>
            <a:ext cx="11525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" descr="Image result for cgpit logo"/>
          <p:cNvSpPr txBox="1"/>
          <p:nvPr/>
        </p:nvSpPr>
        <p:spPr>
          <a:xfrm>
            <a:off x="155575" y="-547687"/>
            <a:ext cx="11525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7" name="Google Shape;97;p1" descr="UTU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9200" y="152400"/>
            <a:ext cx="1828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 descr="Image result for cgpit logo"/>
          <p:cNvSpPr txBox="1"/>
          <p:nvPr/>
        </p:nvSpPr>
        <p:spPr>
          <a:xfrm>
            <a:off x="155575" y="-693737"/>
            <a:ext cx="2476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" descr="Image result for cgpit logo"/>
          <p:cNvSpPr txBox="1"/>
          <p:nvPr/>
        </p:nvSpPr>
        <p:spPr>
          <a:xfrm>
            <a:off x="384175" y="-617537"/>
            <a:ext cx="2476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0" name="Google Shape;100;p1" descr="Image result for cgpit log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67500" y="0"/>
            <a:ext cx="24765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38887" y="4583800"/>
            <a:ext cx="58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fld id="{00000000-1234-1234-1234-123412341234}" type="slidenum">
              <a:rPr lang="en-US" i="0" u="none">
                <a:solidFill>
                  <a:schemeClr val="lt1"/>
                </a:solidFill>
              </a:rPr>
            </a:fld>
            <a:endParaRPr sz="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9d73130f7_0_60"/>
          <p:cNvSpPr txBox="1"/>
          <p:nvPr>
            <p:ph type="title"/>
          </p:nvPr>
        </p:nvSpPr>
        <p:spPr>
          <a:xfrm>
            <a:off x="1391044" y="695535"/>
            <a:ext cx="6683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g309d73130f7_0_60"/>
          <p:cNvSpPr txBox="1"/>
          <p:nvPr>
            <p:ph type="body" idx="1"/>
          </p:nvPr>
        </p:nvSpPr>
        <p:spPr>
          <a:xfrm>
            <a:off x="1711950" y="1500200"/>
            <a:ext cx="6686700" cy="415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75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Signin/signup  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Dashboard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 Lead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 Invoice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Contact 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Complaint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Google Login 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charts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profile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reminder/notification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g309d73130f7_0_60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1447800" y="533400"/>
            <a:ext cx="668337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mbria" panose="02040503050406030204"/>
              <a:buNone/>
            </a:pPr>
            <a:r>
              <a:rPr lang="en-US" sz="4000" b="1" i="0" u="none">
                <a:solidFill>
                  <a:srgbClr val="262626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About Internship Area </a:t>
            </a:r>
            <a:endParaRPr lang="en-US" sz="4000" b="1" i="0" u="none">
              <a:solidFill>
                <a:srgbClr val="262626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graphicFrame>
        <p:nvGraphicFramePr>
          <p:cNvPr id="207" name="Google Shape;207;p4"/>
          <p:cNvGraphicFramePr/>
          <p:nvPr/>
        </p:nvGraphicFramePr>
        <p:xfrm>
          <a:off x="1447800" y="1676400"/>
          <a:ext cx="6705600" cy="4419575"/>
        </p:xfrm>
        <a:graphic>
          <a:graphicData uri="http://schemas.openxmlformats.org/drawingml/2006/table">
            <a:tbl>
              <a:tblPr>
                <a:noFill/>
                <a:tableStyleId>{52F1E704-E006-4CDF-B981-6EE4CA6EAB50}</a:tableStyleId>
              </a:tblPr>
              <a:tblGrid>
                <a:gridCol w="2235200"/>
                <a:gridCol w="2235200"/>
                <a:gridCol w="2235200"/>
              </a:tblGrid>
              <a:tr h="762000"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sz="12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Domain</a:t>
                      </a:r>
                      <a:endParaRPr sz="12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lang="en-US" sz="14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            Web Development Internship </a:t>
                      </a:r>
                      <a:endParaRPr lang="en-US" b="1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509575">
                <a:tc rowSpan="2"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sz="12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Duration of Internship</a:t>
                      </a:r>
                      <a:endParaRPr lang="en-US" sz="14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Starting Date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Ending Date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D9CC"/>
                    </a:solidFill>
                  </a:tcPr>
                </a:tc>
              </a:tr>
              <a:tr h="4381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23-12-2024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22-05-2025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DE7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sz="12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Mode of Internship (Online/Offline)</a:t>
                      </a:r>
                      <a:endParaRPr lang="en-US" sz="14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endParaRPr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endParaRPr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                         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Offline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D9CC"/>
                    </a:solidFill>
                  </a:tcPr>
                </a:tc>
                <a:tc hMerge="1"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sz="12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Live Project (Yes/No)</a:t>
                      </a:r>
                      <a:endParaRPr lang="en-US" sz="14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endParaRPr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                            Yes</a:t>
                      </a:r>
                      <a:endParaRPr lang="en-US"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DE7"/>
                    </a:solidFill>
                  </a:tcPr>
                </a:tc>
                <a:tc hMerge="1">
                  <a:tcPr/>
                </a:tc>
              </a:tr>
              <a:tr h="836600"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sz="12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Working in Team/Individual</a:t>
                      </a:r>
                      <a:endParaRPr lang="en-US" sz="1400" b="1" i="0" u="none" strike="noStrike" cap="none">
                        <a:solidFill>
                          <a:srgbClr val="FFFFFF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endParaRPr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 panose="020B0502020202020204"/>
                        <a:buNone/>
                      </a:pP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                        Yes, </a:t>
                      </a: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Working</a:t>
                      </a:r>
                      <a:r>
                        <a:rPr lang="en-US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 in Team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 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D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08" name="Google Shape;208;p4"/>
          <p:cNvSpPr txBox="1"/>
          <p:nvPr/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fld id="{00000000-1234-1234-1234-123412341234}" type="slidenum">
              <a:rPr lang="en-US" i="0" u="none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Outcome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(Week 1 &amp; 2)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941830" y="1332865"/>
            <a:ext cx="6686550" cy="5398135"/>
          </a:xfrm>
        </p:spPr>
        <p:txBody>
          <a:bodyPr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Real-time notification And </a:t>
            </a:r>
            <a:r>
              <a:rPr lang="en-US" alt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scheduling </a:t>
            </a: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Reminder:</a:t>
            </a:r>
            <a:endParaRPr 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worked on implementing real-time notifications and reminders using Socket.io for WebSocket-based communication and Node.js Cron Jobs for scheduling tasksTask 1: Setting up WebSocket using Socket.io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 1: Setting up WebSocket using Socket.io</a:t>
            </a:r>
            <a:endParaRPr lang="en-US" altLang="en-US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Integrated Socket.io into the project for real-time communication.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Established a WebSocket connection between the client and server.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Handled connection, disconnection, and event-based messaging.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Implemented an event-based notification system to broadcast updates.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endParaRPr lang="en-US" alt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alt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 2: Implementing Notifications System</a:t>
            </a:r>
            <a:endParaRPr lang="en-US" alt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Designed a structure to store and manage notifications in the database.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Created APIs to send, retrieve, and mark notifications as read/unread.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Socket.io to push real-time notification to users.</a:t>
            </a:r>
            <a:endParaRPr 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alt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 3: Setting up Cron Jobs for Reminders</a:t>
            </a:r>
            <a:endParaRPr lang="en-US" alt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Integrated node-cron to schedule periodic tasks.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Created a cron job to send reminders at specific times.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Ensured reminders trigger at scheduled intervals by fetching data from the database.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Logged and monitored scheduled jobs for debugging and performance tracking.</a:t>
            </a:r>
            <a:endParaRPr lang="en-US" alt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945005" y="624205"/>
            <a:ext cx="6684010" cy="885825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941830" y="624205"/>
            <a:ext cx="6686550" cy="5287010"/>
          </a:xfrm>
        </p:spPr>
        <p:txBody>
          <a:bodyPr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336800" y="5160645"/>
            <a:ext cx="239331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ym typeface="+mn-ea"/>
              </a:rPr>
              <a:t>1.1 Add reminder notes in calender</a:t>
            </a:r>
            <a:endParaRPr lang="en-US" sz="12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788035"/>
            <a:ext cx="2393315" cy="4147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867410"/>
            <a:ext cx="2233930" cy="40678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26100" y="5160010"/>
            <a:ext cx="22339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ym typeface="+mn-ea"/>
              </a:rPr>
              <a:t>1.2 reminder notes in calender and notification 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945005" y="624205"/>
            <a:ext cx="6684010" cy="762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1483"/>
          <a:stretch>
            <a:fillRect/>
          </a:stretch>
        </p:blipFill>
        <p:spPr>
          <a:xfrm>
            <a:off x="1980565" y="814070"/>
            <a:ext cx="2910840" cy="5232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88235" y="6210300"/>
            <a:ext cx="25031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ym typeface="+mn-ea"/>
              </a:rPr>
              <a:t>1.3 notification panel </a:t>
            </a:r>
            <a:endParaRPr lang="en-US" sz="12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888355" y="6202045"/>
            <a:ext cx="2903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ym typeface="+mn-ea"/>
              </a:rPr>
              <a:t>1.4 notification panel dark mode </a:t>
            </a:r>
            <a:endParaRPr lang="en-US" sz="1200"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55" y="814070"/>
            <a:ext cx="2910840" cy="511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1.4 toast notification </a:t>
            </a:r>
            <a:endParaRPr lang="en-US"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220" y="692785"/>
            <a:ext cx="2910840" cy="4965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05025" y="5800090"/>
            <a:ext cx="2475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ym typeface="+mn-ea"/>
              </a:rPr>
              <a:t>1.4 toast notification </a:t>
            </a:r>
            <a:endParaRPr lang="en-US" sz="12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692785"/>
            <a:ext cx="2466340" cy="96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2034540"/>
            <a:ext cx="2465705" cy="9791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295390" y="3291205"/>
            <a:ext cx="24669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ym typeface="+mn-ea"/>
              </a:rPr>
              <a:t>1.5 notification count 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r="9756" b="54070"/>
          <a:stretch>
            <a:fillRect/>
          </a:stretch>
        </p:blipFill>
        <p:spPr>
          <a:xfrm>
            <a:off x="1883410" y="787400"/>
            <a:ext cx="6155055" cy="2414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7882"/>
          <a:stretch>
            <a:fillRect/>
          </a:stretch>
        </p:blipFill>
        <p:spPr>
          <a:xfrm>
            <a:off x="1945005" y="3557270"/>
            <a:ext cx="6093460" cy="2453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72790" y="63036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1.6 reminder to email 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9d73130f7_0_171"/>
          <p:cNvSpPr txBox="1"/>
          <p:nvPr>
            <p:ph type="title"/>
          </p:nvPr>
        </p:nvSpPr>
        <p:spPr>
          <a:xfrm>
            <a:off x="1337475" y="624103"/>
            <a:ext cx="6683700" cy="8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Outcome</a:t>
            </a:r>
            <a:r>
              <a:rPr lang="en-US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(Week 3 &amp; 4)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" name="Google Shape;215;g309d73130f7_0_171"/>
          <p:cNvSpPr txBox="1"/>
          <p:nvPr>
            <p:ph type="body" idx="1"/>
          </p:nvPr>
        </p:nvSpPr>
        <p:spPr>
          <a:xfrm>
            <a:off x="1854225" y="1574250"/>
            <a:ext cx="6686700" cy="472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Communication Features: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Integrated functionality for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sending messages via WhatsApp, initiating calls, and sending emails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Enabled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message editing functionality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allowing users to modify existing messages.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Ensured that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updated messages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are successfully stored and reflected in the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Google Shape;216;g309d73130f7_0_171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17332" b="20861"/>
          <a:stretch>
            <a:fillRect/>
          </a:stretch>
        </p:blipFill>
        <p:spPr>
          <a:xfrm>
            <a:off x="3555365" y="3871595"/>
            <a:ext cx="2247900" cy="2124075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3449320" y="61518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2.1 mail, whatsup, call button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2.1 mail, whatsup, call button</a:t>
            </a:r>
            <a:endParaRPr lang="en-US"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130" y="979805"/>
            <a:ext cx="5539740" cy="34671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616960" y="468249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2.2 send mail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1.4 toast notification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r="9756" b="54070"/>
          <a:stretch>
            <a:fillRect/>
          </a:stretch>
        </p:blipFill>
        <p:spPr>
          <a:xfrm>
            <a:off x="1883410" y="787400"/>
            <a:ext cx="6155055" cy="2414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7882"/>
          <a:stretch>
            <a:fillRect/>
          </a:stretch>
        </p:blipFill>
        <p:spPr>
          <a:xfrm>
            <a:off x="1945005" y="3557270"/>
            <a:ext cx="6093460" cy="2453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61105" y="613981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2.3 reminder to email and send mail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428750" y="609600"/>
            <a:ext cx="77152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 panose="02040503050406030204"/>
              <a:buNone/>
            </a:pPr>
            <a:r>
              <a:rPr lang="en-US" sz="4000" b="1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Outline </a:t>
            </a:r>
            <a:endParaRPr lang="en-US" sz="4000" b="1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08" name="Google Shape;108;p2"/>
          <p:cNvSpPr txBox="1"/>
          <p:nvPr>
            <p:ph type="body" idx="1"/>
          </p:nvPr>
        </p:nvSpPr>
        <p:spPr>
          <a:xfrm>
            <a:off x="1197750" y="1851337"/>
            <a:ext cx="77154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40404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Company Profile  </a:t>
            </a:r>
            <a:endParaRPr sz="2000" b="0" i="0" u="none" strike="noStrike" cap="none">
              <a:solidFill>
                <a:srgbClr val="40404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Timeline Chart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Training Work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Project Introduction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Project Objective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Technologies/Platform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Modules of Project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Screenshot of work during training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Future work 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65125" marR="0" lvl="0" indent="-320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 panose="02040503050406030204"/>
              <a:buChar char="⚫"/>
            </a:pPr>
            <a:r>
              <a:rPr lang="en-US" sz="20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Reference</a:t>
            </a:r>
            <a:endParaRPr sz="2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9" name="Google Shape;109;p2"/>
          <p:cNvSpPr txBox="1"/>
          <p:nvPr/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i="0">
                <a:solidFill>
                  <a:schemeClr val="lt1"/>
                </a:solidFill>
              </a:rPr>
              <a:t>2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825" y="1078230"/>
            <a:ext cx="4739640" cy="47015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75330" y="597027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2.3 send whatsup msg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9d73130f7_0_178"/>
          <p:cNvSpPr txBox="1"/>
          <p:nvPr>
            <p:ph type="title"/>
          </p:nvPr>
        </p:nvSpPr>
        <p:spPr>
          <a:xfrm>
            <a:off x="1337475" y="624103"/>
            <a:ext cx="6683700" cy="8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Outcome</a:t>
            </a:r>
            <a:r>
              <a:rPr lang="en-US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(Week 5 &amp; 6)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" name="Google Shape;223;g309d73130f7_0_178"/>
          <p:cNvSpPr txBox="1"/>
          <p:nvPr>
            <p:ph type="body" idx="1"/>
          </p:nvPr>
        </p:nvSpPr>
        <p:spPr>
          <a:xfrm>
            <a:off x="1789430" y="1420495"/>
            <a:ext cx="6684010" cy="46723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user Authentication :</a:t>
            </a:r>
            <a:endParaRPr lang="en-US"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Implemented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Google Authentication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the Next.js application using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Passport.js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enable secure and seamless user login. Configured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OAuth 2.0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credentials through the Google Developer Console and integrated Passport’s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Google Strategy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authentication. Managed user sessions efficiently with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JWT (JSON Web Tokens)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ensure secure data handling. This approach enhances security, simplifies the login process, and improves the overall user experience.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Implemented a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Login-Signup panel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robust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verification and authentication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Next.js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the frontend and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Node.js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the backend. The system ensures secure user registration and login, incorporating features like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email verification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password encryption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enhance security. Authentication is managed using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JWT (JSON Web Tokens)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secure session handling, while proper validation mechanisms are in place to prevent unauthorized access. This implementation provides a seamless and secure user experience, ensuring data integrity and protection.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309d73130f7_0_178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a102823e3_0_1"/>
          <p:cNvSpPr txBox="1"/>
          <p:nvPr>
            <p:ph type="title"/>
          </p:nvPr>
        </p:nvSpPr>
        <p:spPr>
          <a:xfrm>
            <a:off x="1337475" y="624103"/>
            <a:ext cx="6683700" cy="8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" name="Google Shape;231;g30a102823e3_0_1"/>
          <p:cNvSpPr txBox="1"/>
          <p:nvPr>
            <p:ph type="body" idx="1"/>
          </p:nvPr>
        </p:nvSpPr>
        <p:spPr>
          <a:xfrm>
            <a:off x="1957650" y="2357425"/>
            <a:ext cx="6683700" cy="398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>
                <a:sym typeface="+mn-ea"/>
              </a:rPr>
              <a:t>2.3 send whatsup msg</a:t>
            </a:r>
            <a:endParaRPr lang="en-US" sz="1600">
              <a:sym typeface="+mn-ea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30a102823e3_0_1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873760"/>
            <a:ext cx="3514725" cy="4625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95" y="624205"/>
            <a:ext cx="3331845" cy="55778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57705" y="569277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3.1 and 3.2 sign in and sign up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3.1 and 3.2 sign in and sign up</a:t>
            </a:r>
            <a:endParaRPr lang="en-US"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470" y="222250"/>
            <a:ext cx="6337300" cy="2893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3637915"/>
            <a:ext cx="3524885" cy="26695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29685" y="5952490"/>
            <a:ext cx="4572000" cy="420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3.4 verifiy email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50285" y="32689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3.3 sign in with google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55" y="3729990"/>
            <a:ext cx="3596640" cy="2576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693420"/>
            <a:ext cx="6478270" cy="54711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73450" y="626935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3.5 verifiy email code to email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a102823e3_0_8"/>
          <p:cNvSpPr txBox="1"/>
          <p:nvPr>
            <p:ph type="title"/>
          </p:nvPr>
        </p:nvSpPr>
        <p:spPr>
          <a:xfrm>
            <a:off x="1337475" y="624103"/>
            <a:ext cx="6683700" cy="8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" name="Google Shape;239;g30a102823e3_0_8"/>
          <p:cNvSpPr txBox="1"/>
          <p:nvPr>
            <p:ph type="body" idx="1"/>
          </p:nvPr>
        </p:nvSpPr>
        <p:spPr>
          <a:xfrm>
            <a:off x="1714500" y="1792350"/>
            <a:ext cx="6683700" cy="327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30a102823e3_0_8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670" y="624205"/>
            <a:ext cx="3710940" cy="304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80" y="3984625"/>
            <a:ext cx="4638675" cy="19335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88970" y="613537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3.6 forgot password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a102823e3_0_15"/>
          <p:cNvSpPr txBox="1"/>
          <p:nvPr>
            <p:ph type="title"/>
          </p:nvPr>
        </p:nvSpPr>
        <p:spPr>
          <a:xfrm>
            <a:off x="1337475" y="624103"/>
            <a:ext cx="6683700" cy="8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7" name="Google Shape;247;g30a102823e3_0_15"/>
          <p:cNvSpPr txBox="1"/>
          <p:nvPr>
            <p:ph type="body" idx="1"/>
          </p:nvPr>
        </p:nvSpPr>
        <p:spPr>
          <a:xfrm>
            <a:off x="1544300" y="1990050"/>
            <a:ext cx="6683700" cy="37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" name="Google Shape;248;g30a102823e3_0_15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779145"/>
            <a:ext cx="6887210" cy="48895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57575" y="594296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3.7 forgot password email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8630" y="548640"/>
            <a:ext cx="3718560" cy="3436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80" y="4160520"/>
            <a:ext cx="3528060" cy="1463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08730" y="601027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3.8 rest password 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a102823e3_0_22"/>
          <p:cNvSpPr txBox="1"/>
          <p:nvPr>
            <p:ph type="title"/>
          </p:nvPr>
        </p:nvSpPr>
        <p:spPr>
          <a:xfrm>
            <a:off x="1337475" y="624103"/>
            <a:ext cx="6683700" cy="8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" name="Google Shape;255;g30a102823e3_0_22"/>
          <p:cNvSpPr txBox="1"/>
          <p:nvPr>
            <p:ph type="body" idx="1"/>
          </p:nvPr>
        </p:nvSpPr>
        <p:spPr>
          <a:xfrm>
            <a:off x="1591350" y="2204375"/>
            <a:ext cx="6683700" cy="280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g30a102823e3_0_22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421005"/>
            <a:ext cx="4739640" cy="16154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15" y="787400"/>
            <a:ext cx="990600" cy="1074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2204085"/>
            <a:ext cx="5372735" cy="43510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24345" y="2204085"/>
            <a:ext cx="304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 3.9 delete account and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log out 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 txBox="1"/>
          <p:nvPr>
            <p:ph type="title"/>
          </p:nvPr>
        </p:nvSpPr>
        <p:spPr>
          <a:xfrm>
            <a:off x="1447800" y="685800"/>
            <a:ext cx="668337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mbria" panose="02040503050406030204"/>
              <a:buNone/>
            </a:pPr>
            <a:r>
              <a:rPr lang="en-US" sz="4000" b="1" i="0" u="none">
                <a:solidFill>
                  <a:srgbClr val="262626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Conclusion</a:t>
            </a:r>
            <a:endParaRPr lang="en-US" sz="4000" b="1" i="0" u="none">
              <a:solidFill>
                <a:srgbClr val="262626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63" name="Google Shape;263;p6"/>
          <p:cNvSpPr txBox="1"/>
          <p:nvPr>
            <p:ph type="body" idx="1"/>
          </p:nvPr>
        </p:nvSpPr>
        <p:spPr>
          <a:xfrm>
            <a:off x="1585600" y="1844450"/>
            <a:ext cx="66867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"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my internship i learnt that how to work  with industry with new technology.  how to communicate with team members .Develop my leadership and time management skill . I was working with React JS. During this span i become very punctual to my team and company members. Really, It was nice experience for me.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fld id="{00000000-1234-1234-1234-123412341234}" type="slidenum">
              <a:rPr lang="en-US" i="0" u="none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298575" y="623887"/>
            <a:ext cx="76930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 panose="02040503050406030204"/>
              <a:buNone/>
            </a:pPr>
            <a:r>
              <a:rPr lang="en-US" sz="4000" b="1" i="0" u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Company Profile </a:t>
            </a:r>
            <a:endParaRPr lang="en-US" sz="4000" b="1" i="0" u="none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16" name="Google Shape;116;p3"/>
          <p:cNvSpPr txBox="1"/>
          <p:nvPr>
            <p:ph type="body" idx="1"/>
          </p:nvPr>
        </p:nvSpPr>
        <p:spPr>
          <a:xfrm>
            <a:off x="1298575" y="1530800"/>
            <a:ext cx="733260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just" rtl="0"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Wingdings" panose="05000000000000000000" charset="0"/>
              <a:buChar char="Ø"/>
            </a:pPr>
            <a:r>
              <a:rPr lang="en-US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Name: Sprier Technology Consultancy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7175" lvl="0" indent="0" algn="just" rtl="0"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Font typeface="Wingdings" panose="05000000000000000000" charset="0"/>
              <a:buNone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 SPRIERS, we believe in creating solutions that matter. Our team of dedicated professionals works tirelessly to bring your vision to life, ensuring every project is handled with precision, creativity, and care.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just" rtl="0"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Wingdings" panose="05000000000000000000" charset="0"/>
              <a:buChar char="Ø"/>
            </a:pPr>
            <a:r>
              <a:rPr lang="en-US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Technologies: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7175" lvl="0" indent="0" algn="just" rtl="0"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Font typeface="Wingdings" panose="05000000000000000000" charset="0"/>
              <a:buNone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Next.js, Node js , Express js, MongoDb, Cloud services, UI-UX.</a:t>
            </a:r>
            <a:endParaRPr sz="1800"/>
          </a:p>
          <a:p>
            <a:pPr marL="361950" marR="0" lvl="0" indent="-2857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Wingdings" panose="05000000000000000000" charset="0"/>
              <a:buChar char="Ø"/>
            </a:pPr>
            <a:r>
              <a:rPr lang="en-US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Address :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7175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Font typeface="Wingdings" panose="05000000000000000000" charset="0"/>
              <a:buNone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Shop No. G-26, GREEN PALLADIA, opp. RAJ WORLD SHOPPING CENTER, nr. RAJHANS ORANGE, Palanpur, Surat, Gujarat 395009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285750" algn="just" rtl="0">
              <a:spcBef>
                <a:spcPts val="7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Wingdings" panose="05000000000000000000" charset="0"/>
              <a:buChar char="Ø"/>
            </a:pPr>
            <a:r>
              <a:rPr lang="en-US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Services: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Cloud Computing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Development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 Development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Saas Development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Cloud &amp; Devops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7175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fld id="{00000000-1234-1234-1234-123412341234}" type="slidenum">
              <a:rPr lang="en-US" i="0" u="none">
                <a:solidFill>
                  <a:schemeClr val="lt1"/>
                </a:solidFill>
              </a:rPr>
            </a:fld>
            <a:endParaRPr sz="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type="body" idx="1"/>
          </p:nvPr>
        </p:nvSpPr>
        <p:spPr>
          <a:xfrm>
            <a:off x="1604737" y="1352900"/>
            <a:ext cx="66867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Noto Sans Symbols"/>
              <a:buNone/>
            </a:pPr>
            <a:endParaRPr sz="8000" b="1" i="0" u="none">
              <a:solidFill>
                <a:srgbClr val="40404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8255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Noto Sans Symbols"/>
              <a:buNone/>
            </a:pPr>
            <a:r>
              <a:rPr lang="en-US" sz="8000" b="1" i="0" u="none">
                <a:solidFill>
                  <a:srgbClr val="40404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Thank You</a:t>
            </a:r>
            <a:endParaRPr lang="en-US" sz="8000" b="1" i="0" u="none">
              <a:solidFill>
                <a:srgbClr val="40404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398462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fld id="{00000000-1234-1234-1234-123412341234}" type="slidenum">
              <a:rPr lang="en-US" i="0" u="none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9b8ce2615_0_6"/>
          <p:cNvSpPr txBox="1"/>
          <p:nvPr>
            <p:ph type="title"/>
          </p:nvPr>
        </p:nvSpPr>
        <p:spPr>
          <a:xfrm>
            <a:off x="1230144" y="481110"/>
            <a:ext cx="6683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Timeline Chart</a:t>
            </a:r>
            <a:endParaRPr sz="6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g309b8ce2615_0_6"/>
          <p:cNvSpPr txBox="1"/>
          <p:nvPr>
            <p:ph type="body" idx="1"/>
          </p:nvPr>
        </p:nvSpPr>
        <p:spPr>
          <a:xfrm>
            <a:off x="1229754" y="1762440"/>
            <a:ext cx="66867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 lang="en-US"/>
          </a:p>
        </p:txBody>
      </p:sp>
      <p:sp>
        <p:nvSpPr>
          <p:cNvPr id="125" name="Google Shape;125;g309b8ce2615_0_6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14" name="Table 13"/>
          <p:cNvGraphicFramePr/>
          <p:nvPr>
            <p:custDataLst>
              <p:tags r:id="rId1"/>
            </p:custDataLst>
          </p:nvPr>
        </p:nvGraphicFramePr>
        <p:xfrm>
          <a:off x="1040130" y="1926590"/>
          <a:ext cx="7513955" cy="3018155"/>
        </p:xfrm>
        <a:graphic>
          <a:graphicData uri="http://schemas.openxmlformats.org/drawingml/2006/table">
            <a:tbl>
              <a:tblPr/>
              <a:tblGrid>
                <a:gridCol w="1320165"/>
                <a:gridCol w="916940"/>
                <a:gridCol w="944880"/>
                <a:gridCol w="1035685"/>
                <a:gridCol w="1064260"/>
                <a:gridCol w="1046480"/>
                <a:gridCol w="1185545"/>
              </a:tblGrid>
              <a:tr h="908050"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ACTIVITY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Calibri" panose="020F0502020204030204"/>
                        </a:rPr>
                        <a:t>23 DEC - 25 DEC</a:t>
                      </a:r>
                      <a:endParaRPr lang="en-US" altLang="zh-CN" sz="1200" b="1">
                        <a:latin typeface="Times New Roman" panose="02020603050405020304"/>
                        <a:ea typeface="Calibri" panose="020F0502020204030204"/>
                      </a:endParaRPr>
                    </a:p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Calibri" panose="020F0502020204030204"/>
                        </a:rPr>
                        <a:t>26 DEC- 31 DEC</a:t>
                      </a:r>
                      <a:endParaRPr lang="en-US" altLang="zh-CN" sz="1200" b="1">
                        <a:latin typeface="Times New Roman" panose="02020603050405020304"/>
                        <a:ea typeface="Calibri" panose="020F0502020204030204"/>
                      </a:endParaRPr>
                    </a:p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Calibri" panose="020F0502020204030204"/>
                        </a:rPr>
                        <a:t>1 JAN- 7JAN</a:t>
                      </a:r>
                      <a:endParaRPr lang="en-US" altLang="zh-CN" sz="1200" b="1">
                        <a:latin typeface="Times New Roman" panose="02020603050405020304"/>
                        <a:ea typeface="Calibri" panose="020F0502020204030204"/>
                      </a:endParaRPr>
                    </a:p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Calibri" panose="020F0502020204030204"/>
                        </a:rPr>
                        <a:t>8 JAN-28 JAN</a:t>
                      </a:r>
                      <a:endParaRPr lang="en-US" altLang="zh-CN" sz="1200" b="1">
                        <a:latin typeface="Times New Roman" panose="02020603050405020304"/>
                        <a:ea typeface="Calibri" panose="020F0502020204030204"/>
                      </a:endParaRPr>
                    </a:p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1 FEB-7 FEB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10 FEB-..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624840"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Requirement Analysis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Designing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Implementation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Testing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65"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Hosting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p>
                      <a:pPr marL="85725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 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350770" y="3158490"/>
            <a:ext cx="1779905" cy="152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042410" y="3177540"/>
            <a:ext cx="182880" cy="1143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3764280" y="3964305"/>
            <a:ext cx="3481705" cy="15748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7550785" y="4655185"/>
            <a:ext cx="789940" cy="19050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6"/>
          <a:stretch>
            <a:fillRect/>
          </a:stretch>
        </p:blipFill>
        <p:spPr>
          <a:xfrm>
            <a:off x="6428105" y="4293235"/>
            <a:ext cx="1734185" cy="19050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7"/>
          <a:stretch>
            <a:fillRect/>
          </a:stretch>
        </p:blipFill>
        <p:spPr>
          <a:xfrm>
            <a:off x="7148830" y="3969385"/>
            <a:ext cx="213677" cy="152717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8"/>
          <a:stretch>
            <a:fillRect/>
          </a:stretch>
        </p:blipFill>
        <p:spPr>
          <a:xfrm>
            <a:off x="2917190" y="3578225"/>
            <a:ext cx="3279140" cy="15557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7"/>
          <a:stretch>
            <a:fillRect/>
          </a:stretch>
        </p:blipFill>
        <p:spPr>
          <a:xfrm>
            <a:off x="6091555" y="3590925"/>
            <a:ext cx="213360" cy="126365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8064500" y="4331335"/>
            <a:ext cx="213677" cy="152717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7"/>
          <a:stretch>
            <a:fillRect/>
          </a:stretch>
        </p:blipFill>
        <p:spPr>
          <a:xfrm>
            <a:off x="8228330" y="4655185"/>
            <a:ext cx="213677" cy="152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9b8ce2615_0_14"/>
          <p:cNvSpPr txBox="1"/>
          <p:nvPr>
            <p:ph type="title"/>
          </p:nvPr>
        </p:nvSpPr>
        <p:spPr>
          <a:xfrm>
            <a:off x="1253875" y="540800"/>
            <a:ext cx="84360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Work</a:t>
            </a:r>
            <a:r>
              <a:rPr lang="en-US" sz="4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(Next Js)</a:t>
            </a:r>
            <a:endParaRPr sz="4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33" name="Google Shape;133;g309b8ce2615_0_14"/>
          <p:cNvSpPr txBox="1"/>
          <p:nvPr>
            <p:ph type="body" idx="1"/>
          </p:nvPr>
        </p:nvSpPr>
        <p:spPr>
          <a:xfrm>
            <a:off x="1831925" y="1959525"/>
            <a:ext cx="6686700" cy="388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is Next.js?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Next.js is a React framework for building full-stack web applications.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Next.js. for additional features and optimizations.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Whether  you’re an individual developer  or  part of a large team, Next js can help you build interactive,dynamic and fast React applications 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rgbClr val="171717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endParaRPr sz="2400">
              <a:solidFill>
                <a:srgbClr val="171717"/>
              </a:solidFill>
              <a:highlight>
                <a:srgbClr val="F2F1D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g309b8ce2615_0_14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d8598b1dd_0_3"/>
          <p:cNvSpPr txBox="1"/>
          <p:nvPr>
            <p:ph type="title"/>
          </p:nvPr>
        </p:nvSpPr>
        <p:spPr>
          <a:xfrm>
            <a:off x="1253875" y="540800"/>
            <a:ext cx="64275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Work(Next Js)</a:t>
            </a:r>
            <a:endParaRPr sz="4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41" name="Google Shape;141;g32d8598b1dd_0_3"/>
          <p:cNvSpPr txBox="1"/>
          <p:nvPr>
            <p:ph type="body" idx="1"/>
          </p:nvPr>
        </p:nvSpPr>
        <p:spPr>
          <a:xfrm>
            <a:off x="1831925" y="1959525"/>
            <a:ext cx="6686700" cy="388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highlight>
                  <a:srgbClr val="F2F1D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400">
              <a:solidFill>
                <a:srgbClr val="171717"/>
              </a:solidFill>
              <a:highlight>
                <a:srgbClr val="F2F1D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g32d8598b1dd_0_3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43" name="Google Shape;143;g32d8598b1dd_0_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77700" y="2160737"/>
            <a:ext cx="6600825" cy="42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2d8598b1dd_0_3"/>
          <p:cNvSpPr txBox="1"/>
          <p:nvPr/>
        </p:nvSpPr>
        <p:spPr>
          <a:xfrm>
            <a:off x="1474825" y="1429400"/>
            <a:ext cx="3594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 Features :</a:t>
            </a:r>
            <a:endParaRPr sz="2400" b="1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d8598b1dd_0_12"/>
          <p:cNvSpPr txBox="1"/>
          <p:nvPr>
            <p:ph type="title"/>
          </p:nvPr>
        </p:nvSpPr>
        <p:spPr>
          <a:xfrm>
            <a:off x="1943194" y="486335"/>
            <a:ext cx="6683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Introduction</a:t>
            </a:r>
            <a:endParaRPr sz="5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" name="Google Shape;167;g32d8598b1dd_0_12"/>
          <p:cNvSpPr txBox="1"/>
          <p:nvPr>
            <p:ph type="body" idx="1"/>
          </p:nvPr>
        </p:nvSpPr>
        <p:spPr>
          <a:xfrm>
            <a:off x="1941830" y="2132965"/>
            <a:ext cx="6686550" cy="37414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live project is a </a:t>
            </a:r>
            <a:r>
              <a:rPr lang="en-US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Customer Relationship Management (CRM) System</a:t>
            </a:r>
            <a:r>
              <a:rPr lang="en-US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built using </a:t>
            </a:r>
            <a:r>
              <a:rPr lang="en-US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Next.js</a:t>
            </a:r>
            <a:r>
              <a:rPr lang="en-US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aimed at helping businesses manage their customer interactions, sales pipelines, and internal workflows more effectively. </a:t>
            </a:r>
            <a:endParaRPr lang="en-US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focuses on delivering a fast, responsive, and secure web application that provides real-time data management, enhances productivity, and improves customer engagement.</a:t>
            </a:r>
            <a:endParaRPr lang="en-US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part of the development team, My primary contribution involved designing and developing the notification and reminder functionalities, ensuring seamless user experience and real-time updates.as wll as user authentication/security.</a:t>
            </a:r>
            <a:endParaRPr lang="en-US" altLang="en-US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just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g32d8598b1dd_0_12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9d73130f7_0_44"/>
          <p:cNvSpPr txBox="1"/>
          <p:nvPr>
            <p:ph type="title"/>
          </p:nvPr>
        </p:nvSpPr>
        <p:spPr>
          <a:xfrm>
            <a:off x="1444619" y="787410"/>
            <a:ext cx="6683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Objective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g309d73130f7_0_44"/>
          <p:cNvSpPr txBox="1"/>
          <p:nvPr>
            <p:ph type="body" idx="1"/>
          </p:nvPr>
        </p:nvSpPr>
        <p:spPr>
          <a:xfrm>
            <a:off x="1816859" y="1863175"/>
            <a:ext cx="66867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primary objective of this CRM project is to develop a </a:t>
            </a: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robust, scalable, and user-friendly system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that helps businesses optimize their customer management processes and improve operational efficiency.</a:t>
            </a:r>
            <a:endParaRPr 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 customer relationships and communication.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Increase customer retention and satisfaction.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Centralize and organize customer data.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Automate tasks to boost productivity.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Streamline sales processes and track leads.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 with existing business tools.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4" name="Google Shape;184;g309d73130f7_0_44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d73130f7_0_53"/>
          <p:cNvSpPr txBox="1"/>
          <p:nvPr>
            <p:ph type="title"/>
          </p:nvPr>
        </p:nvSpPr>
        <p:spPr>
          <a:xfrm>
            <a:off x="1393600" y="715954"/>
            <a:ext cx="6683700" cy="83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g309d73130f7_0_53"/>
          <p:cNvSpPr txBox="1"/>
          <p:nvPr>
            <p:ph type="body" idx="1"/>
          </p:nvPr>
        </p:nvSpPr>
        <p:spPr>
          <a:xfrm>
            <a:off x="1943209" y="1905100"/>
            <a:ext cx="66867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Frontend: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Next.js, </a:t>
            </a: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HTML/CSS , Material ui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Backend: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Node Js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,Express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Database:</a:t>
            </a: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MongoDB</a:t>
            </a:r>
            <a:endParaRPr 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Authentication: </a:t>
            </a: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Passport.js, JWT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Cloud Hosting:</a:t>
            </a: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AWS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Version Control</a:t>
            </a: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Git, GitHub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Testing:</a:t>
            </a: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Postman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 altLang="en-US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Tools &amp; Libraries : </a:t>
            </a:r>
            <a:r>
              <a:rPr lang="en-US" alt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Socket.IO, Axios</a:t>
            </a:r>
            <a:endParaRPr lang="en-US" altLang="en-US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g309d73130f7_0_53"/>
          <p:cNvSpPr txBox="1"/>
          <p:nvPr>
            <p:ph type="sldNum" idx="12"/>
          </p:nvPr>
        </p:nvSpPr>
        <p:spPr>
          <a:xfrm>
            <a:off x="398462" y="787400"/>
            <a:ext cx="585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5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591*272"/>
  <p:tag name="TABLE_ENDDRAG_RECT" val="81*151*591*272"/>
</p:tagLst>
</file>

<file path=ppt/theme/theme1.xml><?xml version="1.0" encoding="utf-8"?>
<a:theme xmlns:a="http://schemas.openxmlformats.org/drawingml/2006/main" name="1_Wisp">
  <a:themeElements>
    <a:clrScheme name="Wisp">
      <a:dk1>
        <a:srgbClr val="000000"/>
      </a:dk1>
      <a:lt1>
        <a:srgbClr val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Wisp">
  <a:themeElements>
    <a:clrScheme name="Wisp">
      <a:dk1>
        <a:srgbClr val="000000"/>
      </a:dk1>
      <a:lt1>
        <a:srgbClr val="FFFFFF"/>
      </a:lt1>
      <a:dk2>
        <a:srgbClr val="647252"/>
      </a:dk2>
      <a:lt2>
        <a:srgbClr val="EFEDD7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7200</Words>
  <Application>WPS Presentation</Application>
  <PresentationFormat/>
  <Paragraphs>460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SimSun</vt:lpstr>
      <vt:lpstr>Wingdings</vt:lpstr>
      <vt:lpstr>Arial</vt:lpstr>
      <vt:lpstr>Century Gothic</vt:lpstr>
      <vt:lpstr>Noto Sans Symbols</vt:lpstr>
      <vt:lpstr>Segoe Print</vt:lpstr>
      <vt:lpstr>Calibri</vt:lpstr>
      <vt:lpstr>Cambria</vt:lpstr>
      <vt:lpstr>Times New Roman</vt:lpstr>
      <vt:lpstr>Microsoft YaHei</vt:lpstr>
      <vt:lpstr>Arial Unicode MS</vt:lpstr>
      <vt:lpstr>Wingdings</vt:lpstr>
      <vt:lpstr>1_Wisp</vt:lpstr>
      <vt:lpstr>2_Wisp</vt:lpstr>
      <vt:lpstr>An Industrial Training Presentation </vt:lpstr>
      <vt:lpstr>Outline </vt:lpstr>
      <vt:lpstr>Company Profile </vt:lpstr>
      <vt:lpstr>Timeline Chart</vt:lpstr>
      <vt:lpstr>Training Work(Next Js)</vt:lpstr>
      <vt:lpstr>Training Work(Next Js)</vt:lpstr>
      <vt:lpstr>Project Introduction</vt:lpstr>
      <vt:lpstr>Project Overview</vt:lpstr>
      <vt:lpstr>Technology</vt:lpstr>
      <vt:lpstr>Modules</vt:lpstr>
      <vt:lpstr>About Internship Area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Learning Outcome (Week 1)</vt:lpstr>
      <vt:lpstr>PowerPoint 演示文稿</vt:lpstr>
      <vt:lpstr>PowerPoint 演示文稿</vt:lpstr>
      <vt:lpstr>PowerPoint 演示文稿</vt:lpstr>
      <vt:lpstr>Learning Outcome (Week 2)</vt:lpstr>
      <vt:lpstr>Learning Outcome (Week 3)</vt:lpstr>
      <vt:lpstr>PowerPoint 演示文稿</vt:lpstr>
      <vt:lpstr>PowerPoint 演示文稿</vt:lpstr>
      <vt:lpstr>Learning Outcome (Week 4)</vt:lpstr>
      <vt:lpstr>Learning Outcome (Week 5)</vt:lpstr>
      <vt:lpstr>PowerPoint 演示文稿</vt:lpstr>
      <vt:lpstr>Learning Outcome (Week 6)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Industrial Training Presentation </dc:title>
  <dc:creator>HP</dc:creator>
  <cp:lastModifiedBy>purva _galani</cp:lastModifiedBy>
  <cp:revision>1</cp:revision>
  <dcterms:created xsi:type="dcterms:W3CDTF">2025-02-07T20:46:49Z</dcterms:created>
  <dcterms:modified xsi:type="dcterms:W3CDTF">2025-02-07T20:46:51Z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37F2245392AD4975B0347D8B4B7824DF_12</vt:lpwstr>
  </property>
  <property fmtid="{D5CDD505-2E9C-101B-9397-08002B2CF9AE}" pid="3" name="KSOProductBuildVer">
    <vt:lpwstr>1033-12.2.0.19805</vt:lpwstr>
  </property>
</Properties>
</file>