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0"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6858000" cx="9144000"/>
  <p:notesSz cx="6858000" cy="9144000"/>
  <p:embeddedFontLst>
    <p:embeddedFont>
      <p:font typeface="Century Gothic"/>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4F1FA3-3F8A-420C-927B-F6027F4B8398}">
  <a:tblStyle styleId="{6B4F1FA3-3F8A-420C-927B-F6027F4B839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2626FB7D-4228-4A37-9723-4724EFD2BA24}" styleName="Table_1">
    <a:wholeTbl>
      <a:tcTxStyle b="off" i="off">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CenturyGothic-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CenturyGothic-italic.fntdata"/><Relationship Id="rId21" Type="http://schemas.openxmlformats.org/officeDocument/2006/relationships/slide" Target="slides/slide14.xml"/><Relationship Id="rId43" Type="http://schemas.openxmlformats.org/officeDocument/2006/relationships/font" Target="fonts/CenturyGothic-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CenturyGothic-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81" name="Google Shape;18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82" name="Google Shape;182;p10: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89" name="Google Shape;189;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90" name="Google Shape;190;p1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97" name="Google Shape;197;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48" name="Google Shape;24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249" name="Google Shape;249;p1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04" name="Google Shape;10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05" name="Google Shape;105;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84" name="Google Shape;28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285" name="Google Shape;285;p21: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eba1f18c8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2" name="Google Shape;292;g34eba1f18c8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293" name="Google Shape;293;g34eba1f18c8_0_1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299" name="Google Shape;29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00" name="Google Shape;300;p22: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31" name="Google Shape;33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32" name="Google Shape;332;p2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42" name="Google Shape;34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43" name="Google Shape;343;p2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362" name="Google Shape;36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63" name="Google Shape;363;p2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13" name="Google Shape;113;p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4" name="Google Shape;37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75" name="Google Shape;375;p2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4eba1f18c8_0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2" name="Google Shape;382;g34eba1f18c8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83" name="Google Shape;383;g34eba1f18c8_0_35: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4eba1f18c8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0" name="Google Shape;390;g34eba1f18c8_0_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91" name="Google Shape;391;g34eba1f18c8_0_4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4eba1f18c8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98" name="Google Shape;398;g34eba1f18c8_0_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399" name="Google Shape;399;g34eba1f18c8_0_24: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406" name="Google Shape;40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20" name="Google Shape;12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21" name="Google Shape;121;p4: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39" name="Google Shape;13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40" name="Google Shape;140;p5: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47" name="Google Shape;14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48" name="Google Shape;148;p6: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57" name="Google Shape;157;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58" name="Google Shape;158;p7: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65" name="Google Shape;165;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66" name="Google Shape;166;p8: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173" name="Google Shape;17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800" u="none" cap="none" strike="noStrike"/>
          </a:p>
        </p:txBody>
      </p:sp>
      <p:sp>
        <p:nvSpPr>
          <p:cNvPr id="174" name="Google Shape;174;p9:notes"/>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2"/>
          <p:cNvSpPr txBox="1"/>
          <p:nvPr>
            <p:ph type="ctrTitle"/>
          </p:nvPr>
        </p:nvSpPr>
        <p:spPr>
          <a:xfrm>
            <a:off x="1941910" y="2514601"/>
            <a:ext cx="6686549" cy="22627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SzPts val="1400"/>
              <a:buNone/>
              <a:defRPr sz="405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
          <p:cNvSpPr txBox="1"/>
          <p:nvPr>
            <p:ph idx="1" type="subTitle"/>
          </p:nvPr>
        </p:nvSpPr>
        <p:spPr>
          <a:xfrm>
            <a:off x="1941910" y="4777380"/>
            <a:ext cx="6686549" cy="1126283"/>
          </a:xfrm>
          <a:prstGeom prst="rect">
            <a:avLst/>
          </a:prstGeom>
          <a:noFill/>
          <a:ln>
            <a:noFill/>
          </a:ln>
        </p:spPr>
        <p:txBody>
          <a:bodyPr anchorCtr="0" anchor="t" bIns="45700" lIns="91425" spcFirstLastPara="1" rIns="91425" wrap="square" tIns="45700">
            <a:noAutofit/>
          </a:bodyPr>
          <a:lstStyle>
            <a:lvl1pPr lvl="0" algn="l">
              <a:lnSpc>
                <a:spcPct val="100000"/>
              </a:lnSpc>
              <a:spcBef>
                <a:spcPts val="750"/>
              </a:spcBef>
              <a:spcAft>
                <a:spcPts val="0"/>
              </a:spcAft>
              <a:buSzPts val="1300"/>
              <a:buNone/>
              <a:defRPr>
                <a:solidFill>
                  <a:srgbClr val="595959"/>
                </a:solidFill>
              </a:defRPr>
            </a:lvl1pPr>
            <a:lvl2pPr lvl="1" algn="ctr">
              <a:lnSpc>
                <a:spcPct val="100000"/>
              </a:lnSpc>
              <a:spcBef>
                <a:spcPts val="750"/>
              </a:spcBef>
              <a:spcAft>
                <a:spcPts val="0"/>
              </a:spcAft>
              <a:buSzPts val="1200"/>
              <a:buNone/>
              <a:defRPr>
                <a:solidFill>
                  <a:srgbClr val="888888"/>
                </a:solidFill>
              </a:defRPr>
            </a:lvl2pPr>
            <a:lvl3pPr lvl="2" algn="ctr">
              <a:lnSpc>
                <a:spcPct val="100000"/>
              </a:lnSpc>
              <a:spcBef>
                <a:spcPts val="750"/>
              </a:spcBef>
              <a:spcAft>
                <a:spcPts val="0"/>
              </a:spcAft>
              <a:buSzPts val="1000"/>
              <a:buNone/>
              <a:defRPr>
                <a:solidFill>
                  <a:srgbClr val="888888"/>
                </a:solidFill>
              </a:defRPr>
            </a:lvl3pPr>
            <a:lvl4pPr lvl="3" algn="ctr">
              <a:lnSpc>
                <a:spcPct val="100000"/>
              </a:lnSpc>
              <a:spcBef>
                <a:spcPts val="750"/>
              </a:spcBef>
              <a:spcAft>
                <a:spcPts val="0"/>
              </a:spcAft>
              <a:buSzPts val="900"/>
              <a:buNone/>
              <a:defRPr>
                <a:solidFill>
                  <a:srgbClr val="888888"/>
                </a:solidFill>
              </a:defRPr>
            </a:lvl4pPr>
            <a:lvl5pPr lvl="4" algn="ctr">
              <a:lnSpc>
                <a:spcPct val="100000"/>
              </a:lnSpc>
              <a:spcBef>
                <a:spcPts val="750"/>
              </a:spcBef>
              <a:spcAft>
                <a:spcPts val="0"/>
              </a:spcAft>
              <a:buSzPts val="900"/>
              <a:buNone/>
              <a:defRPr>
                <a:solidFill>
                  <a:srgbClr val="888888"/>
                </a:solidFill>
              </a:defRPr>
            </a:lvl5pPr>
            <a:lvl6pPr lvl="5" algn="ctr">
              <a:lnSpc>
                <a:spcPct val="100000"/>
              </a:lnSpc>
              <a:spcBef>
                <a:spcPts val="750"/>
              </a:spcBef>
              <a:spcAft>
                <a:spcPts val="0"/>
              </a:spcAft>
              <a:buSzPts val="900"/>
              <a:buNone/>
              <a:defRPr>
                <a:solidFill>
                  <a:srgbClr val="888888"/>
                </a:solidFill>
              </a:defRPr>
            </a:lvl6pPr>
            <a:lvl7pPr lvl="6" algn="ctr">
              <a:lnSpc>
                <a:spcPct val="100000"/>
              </a:lnSpc>
              <a:spcBef>
                <a:spcPts val="750"/>
              </a:spcBef>
              <a:spcAft>
                <a:spcPts val="0"/>
              </a:spcAft>
              <a:buSzPts val="900"/>
              <a:buNone/>
              <a:defRPr>
                <a:solidFill>
                  <a:srgbClr val="888888"/>
                </a:solidFill>
              </a:defRPr>
            </a:lvl7pPr>
            <a:lvl8pPr lvl="7" algn="ctr">
              <a:lnSpc>
                <a:spcPct val="100000"/>
              </a:lnSpc>
              <a:spcBef>
                <a:spcPts val="750"/>
              </a:spcBef>
              <a:spcAft>
                <a:spcPts val="0"/>
              </a:spcAft>
              <a:buSzPts val="900"/>
              <a:buNone/>
              <a:defRPr>
                <a:solidFill>
                  <a:srgbClr val="888888"/>
                </a:solidFill>
              </a:defRPr>
            </a:lvl8pPr>
            <a:lvl9pPr lvl="8" algn="ctr">
              <a:lnSpc>
                <a:spcPct val="100000"/>
              </a:lnSpc>
              <a:spcBef>
                <a:spcPts val="750"/>
              </a:spcBef>
              <a:spcAft>
                <a:spcPts val="0"/>
              </a:spcAft>
              <a:buSzPts val="900"/>
              <a:buNone/>
              <a:defRPr>
                <a:solidFill>
                  <a:srgbClr val="888888"/>
                </a:solidFill>
              </a:defRPr>
            </a:lvl9pPr>
          </a:lstStyle>
          <a:p/>
        </p:txBody>
      </p:sp>
      <p:sp>
        <p:nvSpPr>
          <p:cNvPr id="46" name="Google Shape;46;p2"/>
          <p:cNvSpPr txBox="1"/>
          <p:nvPr>
            <p:ph idx="10" type="dt"/>
          </p:nvPr>
        </p:nvSpPr>
        <p:spPr>
          <a:xfrm>
            <a:off x="7770812" y="6130925"/>
            <a:ext cx="86042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
          <p:cNvSpPr txBox="1"/>
          <p:nvPr>
            <p:ph idx="11" type="ftr"/>
          </p:nvPr>
        </p:nvSpPr>
        <p:spPr>
          <a:xfrm>
            <a:off x="1941512" y="6135687"/>
            <a:ext cx="5715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
          <p:cNvSpPr txBox="1"/>
          <p:nvPr>
            <p:ph idx="12" type="sldNum"/>
          </p:nvPr>
        </p:nvSpPr>
        <p:spPr>
          <a:xfrm>
            <a:off x="398462" y="4529137"/>
            <a:ext cx="5857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4"/>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4"/>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750"/>
              </a:spcBef>
              <a:spcAft>
                <a:spcPts val="0"/>
              </a:spcAft>
              <a:buSzPts val="1800"/>
              <a:buChar char="●"/>
              <a:defRPr/>
            </a:lvl1pPr>
            <a:lvl2pPr indent="-342900" lvl="1" marL="914400" algn="l">
              <a:lnSpc>
                <a:spcPct val="100000"/>
              </a:lnSpc>
              <a:spcBef>
                <a:spcPts val="750"/>
              </a:spcBef>
              <a:spcAft>
                <a:spcPts val="0"/>
              </a:spcAft>
              <a:buSzPts val="1800"/>
              <a:buChar char="●"/>
              <a:defRPr/>
            </a:lvl2pPr>
            <a:lvl3pPr indent="-342900" lvl="2" marL="1371600" algn="l">
              <a:lnSpc>
                <a:spcPct val="100000"/>
              </a:lnSpc>
              <a:spcBef>
                <a:spcPts val="750"/>
              </a:spcBef>
              <a:spcAft>
                <a:spcPts val="0"/>
              </a:spcAft>
              <a:buSzPts val="1800"/>
              <a:buChar char="●"/>
              <a:defRPr/>
            </a:lvl3pPr>
            <a:lvl4pPr indent="-342900" lvl="3" marL="1828800" algn="l">
              <a:lnSpc>
                <a:spcPct val="100000"/>
              </a:lnSpc>
              <a:spcBef>
                <a:spcPts val="750"/>
              </a:spcBef>
              <a:spcAft>
                <a:spcPts val="0"/>
              </a:spcAft>
              <a:buSzPts val="1800"/>
              <a:buChar char="●"/>
              <a:defRPr/>
            </a:lvl4pPr>
            <a:lvl5pPr indent="-342900" lvl="4" marL="2286000" algn="l">
              <a:lnSpc>
                <a:spcPct val="100000"/>
              </a:lnSpc>
              <a:spcBef>
                <a:spcPts val="750"/>
              </a:spcBef>
              <a:spcAft>
                <a:spcPts val="0"/>
              </a:spcAft>
              <a:buSzPts val="1800"/>
              <a:buChar char="●"/>
              <a:defRPr/>
            </a:lvl5pPr>
            <a:lvl6pPr indent="-342900" lvl="5" marL="2743200" algn="l">
              <a:lnSpc>
                <a:spcPct val="100000"/>
              </a:lnSpc>
              <a:spcBef>
                <a:spcPts val="750"/>
              </a:spcBef>
              <a:spcAft>
                <a:spcPts val="0"/>
              </a:spcAft>
              <a:buSzPts val="1800"/>
              <a:buChar char="●"/>
              <a:defRPr/>
            </a:lvl6pPr>
            <a:lvl7pPr indent="-342900" lvl="6" marL="3200400" algn="l">
              <a:lnSpc>
                <a:spcPct val="100000"/>
              </a:lnSpc>
              <a:spcBef>
                <a:spcPts val="750"/>
              </a:spcBef>
              <a:spcAft>
                <a:spcPts val="0"/>
              </a:spcAft>
              <a:buSzPts val="1800"/>
              <a:buChar char="●"/>
              <a:defRPr/>
            </a:lvl7pPr>
            <a:lvl8pPr indent="-342900" lvl="7" marL="3657600" algn="l">
              <a:lnSpc>
                <a:spcPct val="100000"/>
              </a:lnSpc>
              <a:spcBef>
                <a:spcPts val="750"/>
              </a:spcBef>
              <a:spcAft>
                <a:spcPts val="0"/>
              </a:spcAft>
              <a:buSzPts val="1800"/>
              <a:buChar char="●"/>
              <a:defRPr/>
            </a:lvl8pPr>
            <a:lvl9pPr indent="-342900" lvl="8" marL="4114800" algn="l">
              <a:lnSpc>
                <a:spcPct val="100000"/>
              </a:lnSpc>
              <a:spcBef>
                <a:spcPts val="750"/>
              </a:spcBef>
              <a:spcAft>
                <a:spcPts val="0"/>
              </a:spcAft>
              <a:buSzPts val="1800"/>
              <a:buChar char="●"/>
              <a:defRPr/>
            </a:lvl9pPr>
          </a:lstStyle>
          <a:p/>
        </p:txBody>
      </p:sp>
      <p:sp>
        <p:nvSpPr>
          <p:cNvPr id="86" name="Google Shape;86;p4"/>
          <p:cNvSpPr txBox="1"/>
          <p:nvPr>
            <p:ph idx="10" type="dt"/>
          </p:nvPr>
        </p:nvSpPr>
        <p:spPr>
          <a:xfrm>
            <a:off x="7770812" y="6130925"/>
            <a:ext cx="860425"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
          <p:cNvSpPr txBox="1"/>
          <p:nvPr>
            <p:ph idx="11" type="ftr"/>
          </p:nvPr>
        </p:nvSpPr>
        <p:spPr>
          <a:xfrm>
            <a:off x="1941512" y="6135687"/>
            <a:ext cx="57150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6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1pPr>
            <a:lvl2pPr indent="0" lvl="1"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2pPr>
            <a:lvl3pPr indent="0" lvl="2"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3pPr>
            <a:lvl4pPr indent="0" lvl="3"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4pPr>
            <a:lvl5pPr indent="0" lvl="4"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5pPr>
            <a:lvl6pPr indent="0" lvl="5"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6pPr>
            <a:lvl7pPr indent="0" lvl="6"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7pPr>
            <a:lvl8pPr indent="0" lvl="7"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8pPr>
            <a:lvl9pPr indent="0" lvl="8" marL="0" marR="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6.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6.jp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1"/>
          <p:cNvGrpSpPr/>
          <p:nvPr/>
        </p:nvGrpSpPr>
        <p:grpSpPr>
          <a:xfrm>
            <a:off x="0" y="228600"/>
            <a:ext cx="2138362" cy="6638925"/>
            <a:chOff x="2487613" y="285750"/>
            <a:chExt cx="2428875" cy="5654676"/>
          </a:xfrm>
        </p:grpSpPr>
        <p:sp>
          <p:nvSpPr>
            <p:cNvPr id="11" name="Google Shape;11;p1"/>
            <p:cNvSpPr/>
            <p:nvPr/>
          </p:nvSpPr>
          <p:spPr>
            <a:xfrm>
              <a:off x="2487613" y="2284222"/>
              <a:ext cx="86552" cy="534098"/>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 name="Google Shape;12;p1"/>
            <p:cNvSpPr/>
            <p:nvPr/>
          </p:nvSpPr>
          <p:spPr>
            <a:xfrm>
              <a:off x="2597607" y="2779108"/>
              <a:ext cx="549967" cy="1978191"/>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 name="Google Shape;13;p1"/>
            <p:cNvSpPr/>
            <p:nvPr/>
          </p:nvSpPr>
          <p:spPr>
            <a:xfrm>
              <a:off x="3174623" y="4730255"/>
              <a:ext cx="519314" cy="1210171"/>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 name="Google Shape;14;p1"/>
            <p:cNvSpPr/>
            <p:nvPr/>
          </p:nvSpPr>
          <p:spPr>
            <a:xfrm>
              <a:off x="3304451" y="5630785"/>
              <a:ext cx="146056" cy="309641"/>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 name="Google Shape;15;p1"/>
            <p:cNvSpPr/>
            <p:nvPr/>
          </p:nvSpPr>
          <p:spPr>
            <a:xfrm>
              <a:off x="2574165" y="2818321"/>
              <a:ext cx="699631" cy="2834099"/>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 name="Google Shape;16;p1"/>
            <p:cNvSpPr/>
            <p:nvPr/>
          </p:nvSpPr>
          <p:spPr>
            <a:xfrm>
              <a:off x="2507448" y="285750"/>
              <a:ext cx="90159" cy="249335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 name="Google Shape;17;p1"/>
            <p:cNvSpPr/>
            <p:nvPr/>
          </p:nvSpPr>
          <p:spPr>
            <a:xfrm>
              <a:off x="2554331" y="2599273"/>
              <a:ext cx="66717" cy="420517"/>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 name="Google Shape;18;p1"/>
            <p:cNvSpPr/>
            <p:nvPr/>
          </p:nvSpPr>
          <p:spPr>
            <a:xfrm>
              <a:off x="3143968" y="4757298"/>
              <a:ext cx="160483" cy="873487"/>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 name="Google Shape;19;p1"/>
            <p:cNvSpPr/>
            <p:nvPr/>
          </p:nvSpPr>
          <p:spPr>
            <a:xfrm>
              <a:off x="3147574" y="1282282"/>
              <a:ext cx="1768914" cy="344797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 name="Google Shape;20;p1"/>
            <p:cNvSpPr/>
            <p:nvPr/>
          </p:nvSpPr>
          <p:spPr>
            <a:xfrm>
              <a:off x="3273797" y="5652419"/>
              <a:ext cx="137041" cy="28800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 name="Google Shape;21;p1"/>
            <p:cNvSpPr/>
            <p:nvPr/>
          </p:nvSpPr>
          <p:spPr>
            <a:xfrm>
              <a:off x="3143968" y="4655887"/>
              <a:ext cx="30655" cy="18930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 name="Google Shape;22;p1"/>
            <p:cNvSpPr/>
            <p:nvPr/>
          </p:nvSpPr>
          <p:spPr>
            <a:xfrm>
              <a:off x="3210686" y="5410385"/>
              <a:ext cx="203758" cy="530041"/>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23" name="Google Shape;23;p1"/>
          <p:cNvGrpSpPr/>
          <p:nvPr/>
        </p:nvGrpSpPr>
        <p:grpSpPr>
          <a:xfrm>
            <a:off x="20637" y="0"/>
            <a:ext cx="1766887" cy="6853237"/>
            <a:chOff x="6627813" y="195454"/>
            <a:chExt cx="1952625" cy="5678297"/>
          </a:xfrm>
        </p:grpSpPr>
        <p:sp>
          <p:nvSpPr>
            <p:cNvPr id="24" name="Google Shape;24;p1"/>
            <p:cNvSpPr/>
            <p:nvPr/>
          </p:nvSpPr>
          <p:spPr>
            <a:xfrm>
              <a:off x="6627813" y="195454"/>
              <a:ext cx="408770" cy="3646106"/>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5" name="Google Shape;25;p1"/>
            <p:cNvSpPr/>
            <p:nvPr/>
          </p:nvSpPr>
          <p:spPr>
            <a:xfrm>
              <a:off x="7061144" y="3771847"/>
              <a:ext cx="350876" cy="1310073"/>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6" name="Google Shape;26;p1"/>
            <p:cNvSpPr/>
            <p:nvPr/>
          </p:nvSpPr>
          <p:spPr>
            <a:xfrm>
              <a:off x="7438337" y="5052983"/>
              <a:ext cx="357894" cy="82076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7" name="Google Shape;27;p1"/>
            <p:cNvSpPr/>
            <p:nvPr/>
          </p:nvSpPr>
          <p:spPr>
            <a:xfrm>
              <a:off x="7036583" y="3811307"/>
              <a:ext cx="457894" cy="1853305"/>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8" name="Google Shape;28;p1"/>
            <p:cNvSpPr/>
            <p:nvPr/>
          </p:nvSpPr>
          <p:spPr>
            <a:xfrm>
              <a:off x="6992724" y="1263505"/>
              <a:ext cx="143859" cy="250834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9" name="Google Shape;29;p1"/>
            <p:cNvSpPr/>
            <p:nvPr/>
          </p:nvSpPr>
          <p:spPr>
            <a:xfrm>
              <a:off x="7526056" y="5640936"/>
              <a:ext cx="112280" cy="23281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 name="Google Shape;30;p1"/>
            <p:cNvSpPr/>
            <p:nvPr/>
          </p:nvSpPr>
          <p:spPr>
            <a:xfrm>
              <a:off x="7020794" y="3598223"/>
              <a:ext cx="68420" cy="42485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1" name="Google Shape;31;p1"/>
            <p:cNvSpPr/>
            <p:nvPr/>
          </p:nvSpPr>
          <p:spPr>
            <a:xfrm>
              <a:off x="7412021" y="2802446"/>
              <a:ext cx="1168417" cy="2250537"/>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 name="Google Shape;32;p1"/>
            <p:cNvSpPr/>
            <p:nvPr/>
          </p:nvSpPr>
          <p:spPr>
            <a:xfrm>
              <a:off x="7494477" y="5664612"/>
              <a:ext cx="99999" cy="209139"/>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 name="Google Shape;33;p1"/>
            <p:cNvSpPr/>
            <p:nvPr/>
          </p:nvSpPr>
          <p:spPr>
            <a:xfrm>
              <a:off x="7412021" y="5081920"/>
              <a:ext cx="114035" cy="559017"/>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 name="Google Shape;34;p1"/>
            <p:cNvSpPr/>
            <p:nvPr/>
          </p:nvSpPr>
          <p:spPr>
            <a:xfrm>
              <a:off x="7412021" y="4978008"/>
              <a:ext cx="31579" cy="18940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5" name="Google Shape;35;p1"/>
            <p:cNvSpPr/>
            <p:nvPr/>
          </p:nvSpPr>
          <p:spPr>
            <a:xfrm>
              <a:off x="7438337" y="5434429"/>
              <a:ext cx="175438" cy="43932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36" name="Google Shape;36;p1"/>
          <p:cNvSpPr/>
          <p:nvPr/>
        </p:nvSpPr>
        <p:spPr>
          <a:xfrm>
            <a:off x="0" y="0"/>
            <a:ext cx="136525"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7" name="Google Shape;37;p1"/>
          <p:cNvSpPr/>
          <p:nvPr/>
        </p:nvSpPr>
        <p:spPr>
          <a:xfrm>
            <a:off x="0" y="4324350"/>
            <a:ext cx="1308100" cy="777875"/>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8" name="Google Shape;38;p1"/>
          <p:cNvSpPr txBox="1"/>
          <p:nvPr>
            <p:ph type="title"/>
          </p:nvPr>
        </p:nvSpPr>
        <p:spPr>
          <a:xfrm>
            <a:off x="1944687" y="623887"/>
            <a:ext cx="6683375" cy="12811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39" name="Google Shape;39;p1"/>
          <p:cNvSpPr txBox="1"/>
          <p:nvPr>
            <p:ph idx="1" type="body"/>
          </p:nvPr>
        </p:nvSpPr>
        <p:spPr>
          <a:xfrm>
            <a:off x="1941512" y="2133600"/>
            <a:ext cx="6686550" cy="3886200"/>
          </a:xfrm>
          <a:prstGeom prst="rect">
            <a:avLst/>
          </a:prstGeom>
          <a:noFill/>
          <a:ln>
            <a:noFill/>
          </a:ln>
        </p:spPr>
        <p:txBody>
          <a:bodyPr anchorCtr="0" anchor="t" bIns="45700" lIns="91425" spcFirstLastPara="1" rIns="91425" wrap="square" tIns="45700">
            <a:noAutofit/>
          </a:bodyPr>
          <a:lstStyle>
            <a:lvl1pPr indent="-311150" lvl="0" marL="457200" marR="0" rtl="0" algn="l">
              <a:lnSpc>
                <a:spcPct val="100000"/>
              </a:lnSpc>
              <a:spcBef>
                <a:spcPts val="750"/>
              </a:spcBef>
              <a:spcAft>
                <a:spcPts val="0"/>
              </a:spcAft>
              <a:buClr>
                <a:schemeClr val="accent1"/>
              </a:buClr>
              <a:buSzPts val="1300"/>
              <a:buFont typeface="Noto Sans Symbols"/>
              <a:buChar char="●"/>
              <a:defRPr b="0" i="0" sz="1300" u="none" cap="none" strike="noStrike">
                <a:solidFill>
                  <a:srgbClr val="404040"/>
                </a:solidFill>
                <a:latin typeface="Century Gothic"/>
                <a:ea typeface="Century Gothic"/>
                <a:cs typeface="Century Gothic"/>
                <a:sym typeface="Century Gothic"/>
              </a:defRPr>
            </a:lvl1pPr>
            <a:lvl2pPr indent="-304800" lvl="1" marL="914400" marR="0" rtl="0" algn="l">
              <a:lnSpc>
                <a:spcPct val="100000"/>
              </a:lnSpc>
              <a:spcBef>
                <a:spcPts val="75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2pPr>
            <a:lvl3pPr indent="-292100" lvl="2" marL="1371600" marR="0" rtl="0" algn="l">
              <a:lnSpc>
                <a:spcPct val="100000"/>
              </a:lnSpc>
              <a:spcBef>
                <a:spcPts val="750"/>
              </a:spcBef>
              <a:spcAft>
                <a:spcPts val="0"/>
              </a:spcAft>
              <a:buClr>
                <a:schemeClr val="accent1"/>
              </a:buClr>
              <a:buSzPts val="1000"/>
              <a:buFont typeface="Noto Sans Symbols"/>
              <a:buChar char="●"/>
              <a:defRPr b="0" i="0" sz="1000" u="none" cap="none" strike="noStrike">
                <a:solidFill>
                  <a:srgbClr val="404040"/>
                </a:solidFill>
                <a:latin typeface="Century Gothic"/>
                <a:ea typeface="Century Gothic"/>
                <a:cs typeface="Century Gothic"/>
                <a:sym typeface="Century Gothic"/>
              </a:defRPr>
            </a:lvl3pPr>
            <a:lvl4pPr indent="-285750" lvl="3" marL="18288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404040"/>
                </a:solidFill>
                <a:latin typeface="Century Gothic"/>
                <a:ea typeface="Century Gothic"/>
                <a:cs typeface="Century Gothic"/>
                <a:sym typeface="Century Gothic"/>
              </a:defRPr>
            </a:lvl4pPr>
            <a:lvl5pPr indent="-285750" lvl="4" marL="22860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404040"/>
                </a:solidFill>
                <a:latin typeface="Century Gothic"/>
                <a:ea typeface="Century Gothic"/>
                <a:cs typeface="Century Gothic"/>
                <a:sym typeface="Century Gothic"/>
              </a:defRPr>
            </a:lvl5pPr>
            <a:lvl6pPr indent="-285750" lvl="5" marL="27432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40" name="Google Shape;40;p1"/>
          <p:cNvSpPr txBox="1"/>
          <p:nvPr>
            <p:ph idx="10" type="dt"/>
          </p:nvPr>
        </p:nvSpPr>
        <p:spPr>
          <a:xfrm>
            <a:off x="7770812" y="6130925"/>
            <a:ext cx="86042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6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1" name="Google Shape;41;p1"/>
          <p:cNvSpPr txBox="1"/>
          <p:nvPr>
            <p:ph idx="11" type="ftr"/>
          </p:nvPr>
        </p:nvSpPr>
        <p:spPr>
          <a:xfrm>
            <a:off x="1941512" y="6135687"/>
            <a:ext cx="5715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2" name="Google Shape;42;p1"/>
          <p:cNvSpPr txBox="1"/>
          <p:nvPr>
            <p:ph idx="12" type="sldNum"/>
          </p:nvPr>
        </p:nvSpPr>
        <p:spPr>
          <a:xfrm>
            <a:off x="398462" y="4529137"/>
            <a:ext cx="58578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mc:AlternateContent>
    <mc:Choice Requires="p14">
      <p:transition spd="med">
        <p14:prism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49" name="Shape 49"/>
        <p:cNvGrpSpPr/>
        <p:nvPr/>
      </p:nvGrpSpPr>
      <p:grpSpPr>
        <a:xfrm>
          <a:off x="0" y="0"/>
          <a:ext cx="0" cy="0"/>
          <a:chOff x="0" y="0"/>
          <a:chExt cx="0" cy="0"/>
        </a:xfrm>
      </p:grpSpPr>
      <p:grpSp>
        <p:nvGrpSpPr>
          <p:cNvPr id="50" name="Google Shape;50;p3"/>
          <p:cNvGrpSpPr/>
          <p:nvPr/>
        </p:nvGrpSpPr>
        <p:grpSpPr>
          <a:xfrm>
            <a:off x="0" y="228600"/>
            <a:ext cx="2138362" cy="6638925"/>
            <a:chOff x="2487613" y="285750"/>
            <a:chExt cx="2428875" cy="5654676"/>
          </a:xfrm>
        </p:grpSpPr>
        <p:sp>
          <p:nvSpPr>
            <p:cNvPr id="51" name="Google Shape;51;p3"/>
            <p:cNvSpPr/>
            <p:nvPr/>
          </p:nvSpPr>
          <p:spPr>
            <a:xfrm>
              <a:off x="2487613" y="2284222"/>
              <a:ext cx="86552" cy="534098"/>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3"/>
            <p:cNvSpPr/>
            <p:nvPr/>
          </p:nvSpPr>
          <p:spPr>
            <a:xfrm>
              <a:off x="2597607" y="2779108"/>
              <a:ext cx="549967" cy="1978191"/>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3" name="Google Shape;53;p3"/>
            <p:cNvSpPr/>
            <p:nvPr/>
          </p:nvSpPr>
          <p:spPr>
            <a:xfrm>
              <a:off x="3174623" y="4730255"/>
              <a:ext cx="519314" cy="1210171"/>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4" name="Google Shape;54;p3"/>
            <p:cNvSpPr/>
            <p:nvPr/>
          </p:nvSpPr>
          <p:spPr>
            <a:xfrm>
              <a:off x="3304451" y="5630785"/>
              <a:ext cx="146056" cy="309641"/>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5" name="Google Shape;55;p3"/>
            <p:cNvSpPr/>
            <p:nvPr/>
          </p:nvSpPr>
          <p:spPr>
            <a:xfrm>
              <a:off x="2574165" y="2818321"/>
              <a:ext cx="699631" cy="2834099"/>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6" name="Google Shape;56;p3"/>
            <p:cNvSpPr/>
            <p:nvPr/>
          </p:nvSpPr>
          <p:spPr>
            <a:xfrm>
              <a:off x="2507448" y="285750"/>
              <a:ext cx="90159" cy="2493358"/>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7" name="Google Shape;57;p3"/>
            <p:cNvSpPr/>
            <p:nvPr/>
          </p:nvSpPr>
          <p:spPr>
            <a:xfrm>
              <a:off x="2554331" y="2599273"/>
              <a:ext cx="66717" cy="420517"/>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8" name="Google Shape;58;p3"/>
            <p:cNvSpPr/>
            <p:nvPr/>
          </p:nvSpPr>
          <p:spPr>
            <a:xfrm>
              <a:off x="3143968" y="4757298"/>
              <a:ext cx="160483" cy="873487"/>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9" name="Google Shape;59;p3"/>
            <p:cNvSpPr/>
            <p:nvPr/>
          </p:nvSpPr>
          <p:spPr>
            <a:xfrm>
              <a:off x="3147574" y="1282282"/>
              <a:ext cx="1768914" cy="3447973"/>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0" name="Google Shape;60;p3"/>
            <p:cNvSpPr/>
            <p:nvPr/>
          </p:nvSpPr>
          <p:spPr>
            <a:xfrm>
              <a:off x="3273797" y="5652419"/>
              <a:ext cx="137041" cy="288007"/>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1" name="Google Shape;61;p3"/>
            <p:cNvSpPr/>
            <p:nvPr/>
          </p:nvSpPr>
          <p:spPr>
            <a:xfrm>
              <a:off x="3143968" y="4655887"/>
              <a:ext cx="30655" cy="189300"/>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2" name="Google Shape;62;p3"/>
            <p:cNvSpPr/>
            <p:nvPr/>
          </p:nvSpPr>
          <p:spPr>
            <a:xfrm>
              <a:off x="3210686" y="5410385"/>
              <a:ext cx="203758" cy="530041"/>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215"/>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grpSp>
        <p:nvGrpSpPr>
          <p:cNvPr id="63" name="Google Shape;63;p3"/>
          <p:cNvGrpSpPr/>
          <p:nvPr/>
        </p:nvGrpSpPr>
        <p:grpSpPr>
          <a:xfrm>
            <a:off x="20637" y="0"/>
            <a:ext cx="1766887" cy="6853237"/>
            <a:chOff x="6627813" y="195454"/>
            <a:chExt cx="1952625" cy="5678297"/>
          </a:xfrm>
        </p:grpSpPr>
        <p:sp>
          <p:nvSpPr>
            <p:cNvPr id="64" name="Google Shape;64;p3"/>
            <p:cNvSpPr/>
            <p:nvPr/>
          </p:nvSpPr>
          <p:spPr>
            <a:xfrm>
              <a:off x="6627813" y="195454"/>
              <a:ext cx="408770" cy="3646106"/>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 name="Google Shape;65;p3"/>
            <p:cNvSpPr/>
            <p:nvPr/>
          </p:nvSpPr>
          <p:spPr>
            <a:xfrm>
              <a:off x="7061144" y="3771847"/>
              <a:ext cx="350876" cy="1310073"/>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6" name="Google Shape;66;p3"/>
            <p:cNvSpPr/>
            <p:nvPr/>
          </p:nvSpPr>
          <p:spPr>
            <a:xfrm>
              <a:off x="7438337" y="5052983"/>
              <a:ext cx="357894" cy="82076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7" name="Google Shape;67;p3"/>
            <p:cNvSpPr/>
            <p:nvPr/>
          </p:nvSpPr>
          <p:spPr>
            <a:xfrm>
              <a:off x="7036583" y="3811307"/>
              <a:ext cx="457894" cy="1853305"/>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8" name="Google Shape;68;p3"/>
            <p:cNvSpPr/>
            <p:nvPr/>
          </p:nvSpPr>
          <p:spPr>
            <a:xfrm>
              <a:off x="6992724" y="1263505"/>
              <a:ext cx="143859" cy="2508342"/>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3"/>
            <p:cNvSpPr/>
            <p:nvPr/>
          </p:nvSpPr>
          <p:spPr>
            <a:xfrm>
              <a:off x="7526056" y="5640936"/>
              <a:ext cx="112280" cy="232815"/>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0" name="Google Shape;70;p3"/>
            <p:cNvSpPr/>
            <p:nvPr/>
          </p:nvSpPr>
          <p:spPr>
            <a:xfrm>
              <a:off x="7020794" y="3598223"/>
              <a:ext cx="68420" cy="424852"/>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1" name="Google Shape;71;p3"/>
            <p:cNvSpPr/>
            <p:nvPr/>
          </p:nvSpPr>
          <p:spPr>
            <a:xfrm>
              <a:off x="7412021" y="2802446"/>
              <a:ext cx="1168417" cy="2250537"/>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2" name="Google Shape;72;p3"/>
            <p:cNvSpPr/>
            <p:nvPr/>
          </p:nvSpPr>
          <p:spPr>
            <a:xfrm>
              <a:off x="7494477" y="5664612"/>
              <a:ext cx="99999" cy="209139"/>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3" name="Google Shape;73;p3"/>
            <p:cNvSpPr/>
            <p:nvPr/>
          </p:nvSpPr>
          <p:spPr>
            <a:xfrm>
              <a:off x="7412021" y="5081920"/>
              <a:ext cx="114035" cy="559017"/>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4" name="Google Shape;74;p3"/>
            <p:cNvSpPr/>
            <p:nvPr/>
          </p:nvSpPr>
          <p:spPr>
            <a:xfrm>
              <a:off x="7412021" y="4978008"/>
              <a:ext cx="31579" cy="189408"/>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5" name="Google Shape;75;p3"/>
            <p:cNvSpPr/>
            <p:nvPr/>
          </p:nvSpPr>
          <p:spPr>
            <a:xfrm>
              <a:off x="7438337" y="5434429"/>
              <a:ext cx="175438" cy="439322"/>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76" name="Google Shape;76;p3"/>
          <p:cNvSpPr/>
          <p:nvPr/>
        </p:nvSpPr>
        <p:spPr>
          <a:xfrm>
            <a:off x="0" y="0"/>
            <a:ext cx="136525"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7" name="Google Shape;77;p3"/>
          <p:cNvSpPr/>
          <p:nvPr/>
        </p:nvSpPr>
        <p:spPr>
          <a:xfrm flipH="1" rot="10800000">
            <a:off x="-3175" y="714375"/>
            <a:ext cx="1192212" cy="5080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78" name="Google Shape;78;p3"/>
          <p:cNvSpPr txBox="1"/>
          <p:nvPr>
            <p:ph type="title"/>
          </p:nvPr>
        </p:nvSpPr>
        <p:spPr>
          <a:xfrm>
            <a:off x="1944687" y="623887"/>
            <a:ext cx="6683375" cy="128111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2700" u="none" cap="none" strike="noStrike">
                <a:solidFill>
                  <a:srgbClr val="262626"/>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79" name="Google Shape;79;p3"/>
          <p:cNvSpPr txBox="1"/>
          <p:nvPr>
            <p:ph idx="1" type="body"/>
          </p:nvPr>
        </p:nvSpPr>
        <p:spPr>
          <a:xfrm>
            <a:off x="1941512" y="2133600"/>
            <a:ext cx="6686550" cy="3886200"/>
          </a:xfrm>
          <a:prstGeom prst="rect">
            <a:avLst/>
          </a:prstGeom>
          <a:noFill/>
          <a:ln>
            <a:noFill/>
          </a:ln>
        </p:spPr>
        <p:txBody>
          <a:bodyPr anchorCtr="0" anchor="t" bIns="45700" lIns="91425" spcFirstLastPara="1" rIns="91425" wrap="square" tIns="45700">
            <a:noAutofit/>
          </a:bodyPr>
          <a:lstStyle>
            <a:lvl1pPr indent="-311150" lvl="0" marL="457200" marR="0" rtl="0" algn="l">
              <a:lnSpc>
                <a:spcPct val="100000"/>
              </a:lnSpc>
              <a:spcBef>
                <a:spcPts val="750"/>
              </a:spcBef>
              <a:spcAft>
                <a:spcPts val="0"/>
              </a:spcAft>
              <a:buClr>
                <a:schemeClr val="accent1"/>
              </a:buClr>
              <a:buSzPts val="1300"/>
              <a:buFont typeface="Noto Sans Symbols"/>
              <a:buChar char="●"/>
              <a:defRPr b="0" i="0" sz="1300" u="none" cap="none" strike="noStrike">
                <a:solidFill>
                  <a:srgbClr val="404040"/>
                </a:solidFill>
                <a:latin typeface="Century Gothic"/>
                <a:ea typeface="Century Gothic"/>
                <a:cs typeface="Century Gothic"/>
                <a:sym typeface="Century Gothic"/>
              </a:defRPr>
            </a:lvl1pPr>
            <a:lvl2pPr indent="-304800" lvl="1" marL="914400" marR="0" rtl="0" algn="l">
              <a:lnSpc>
                <a:spcPct val="100000"/>
              </a:lnSpc>
              <a:spcBef>
                <a:spcPts val="75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2pPr>
            <a:lvl3pPr indent="-292100" lvl="2" marL="1371600" marR="0" rtl="0" algn="l">
              <a:lnSpc>
                <a:spcPct val="100000"/>
              </a:lnSpc>
              <a:spcBef>
                <a:spcPts val="750"/>
              </a:spcBef>
              <a:spcAft>
                <a:spcPts val="0"/>
              </a:spcAft>
              <a:buClr>
                <a:schemeClr val="accent1"/>
              </a:buClr>
              <a:buSzPts val="1000"/>
              <a:buFont typeface="Noto Sans Symbols"/>
              <a:buChar char="●"/>
              <a:defRPr b="0" i="0" sz="1000" u="none" cap="none" strike="noStrike">
                <a:solidFill>
                  <a:srgbClr val="404040"/>
                </a:solidFill>
                <a:latin typeface="Century Gothic"/>
                <a:ea typeface="Century Gothic"/>
                <a:cs typeface="Century Gothic"/>
                <a:sym typeface="Century Gothic"/>
              </a:defRPr>
            </a:lvl3pPr>
            <a:lvl4pPr indent="-285750" lvl="3" marL="18288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404040"/>
                </a:solidFill>
                <a:latin typeface="Century Gothic"/>
                <a:ea typeface="Century Gothic"/>
                <a:cs typeface="Century Gothic"/>
                <a:sym typeface="Century Gothic"/>
              </a:defRPr>
            </a:lvl4pPr>
            <a:lvl5pPr indent="-285750" lvl="4" marL="22860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404040"/>
                </a:solidFill>
                <a:latin typeface="Century Gothic"/>
                <a:ea typeface="Century Gothic"/>
                <a:cs typeface="Century Gothic"/>
                <a:sym typeface="Century Gothic"/>
              </a:defRPr>
            </a:lvl5pPr>
            <a:lvl6pPr indent="-285750" lvl="5" marL="27432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85750" lvl="6" marL="32004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85750" lvl="7" marL="36576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85750" lvl="8" marL="4114800" marR="0" rtl="0" algn="l">
              <a:lnSpc>
                <a:spcPct val="100000"/>
              </a:lnSpc>
              <a:spcBef>
                <a:spcPts val="750"/>
              </a:spcBef>
              <a:spcAft>
                <a:spcPts val="0"/>
              </a:spcAft>
              <a:buClr>
                <a:schemeClr val="accent1"/>
              </a:buClr>
              <a:buSzPts val="9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80" name="Google Shape;80;p3"/>
          <p:cNvSpPr txBox="1"/>
          <p:nvPr>
            <p:ph idx="10" type="dt"/>
          </p:nvPr>
        </p:nvSpPr>
        <p:spPr>
          <a:xfrm>
            <a:off x="7770812" y="6130925"/>
            <a:ext cx="860425"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6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1" name="Google Shape;81;p3"/>
          <p:cNvSpPr txBox="1"/>
          <p:nvPr>
            <p:ph idx="11" type="ftr"/>
          </p:nvPr>
        </p:nvSpPr>
        <p:spPr>
          <a:xfrm>
            <a:off x="1941512" y="6135687"/>
            <a:ext cx="57150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00" u="none" cap="none" strike="noStrike">
                <a:solidFill>
                  <a:srgbClr val="89898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2" name="Google Shape;82;p3"/>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1pPr>
            <a:lvl2pPr indent="0" lvl="1"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2pPr>
            <a:lvl3pPr indent="0" lvl="2"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3pPr>
            <a:lvl4pPr indent="0" lvl="3"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4pPr>
            <a:lvl5pPr indent="0" lvl="4"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5pPr>
            <a:lvl6pPr indent="0" lvl="5"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6pPr>
            <a:lvl7pPr indent="0" lvl="6"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7pPr>
            <a:lvl8pPr indent="0" lvl="7"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8pPr>
            <a:lvl9pPr indent="0" lvl="8" marL="0" marR="0" rtl="0" algn="r">
              <a:lnSpc>
                <a:spcPct val="100000"/>
              </a:lnSpc>
              <a:spcBef>
                <a:spcPts val="0"/>
              </a:spcBef>
              <a:spcAft>
                <a:spcPts val="0"/>
              </a:spcAft>
              <a:buClr>
                <a:srgbClr val="FEFFFF"/>
              </a:buClr>
              <a:buSzPts val="1500"/>
              <a:buFont typeface="Arial"/>
              <a:buNone/>
              <a:defRPr b="0" i="0" sz="1500" u="none" cap="none" strike="noStrike">
                <a:solidFill>
                  <a:srgbClr val="FE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Lst>
  <mc:AlternateContent>
    <mc:Choice Requires="p14">
      <p:transition spd="med">
        <p14:prism dir="l"/>
      </p:transition>
    </mc:Choice>
    <mc:Fallback>
      <p:transition spd="med">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25.png"/><Relationship Id="rId5"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8.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0.png"/><Relationship Id="rId4" Type="http://schemas.openxmlformats.org/officeDocument/2006/relationships/image" Target="../media/image38.png"/><Relationship Id="rId5"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4.png"/><Relationship Id="rId4" Type="http://schemas.openxmlformats.org/officeDocument/2006/relationships/image" Target="../media/image2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 Id="rId4" Type="http://schemas.openxmlformats.org/officeDocument/2006/relationships/image" Target="../media/image39.png"/><Relationship Id="rId5" Type="http://schemas.openxmlformats.org/officeDocument/2006/relationships/image" Target="../media/image3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8.png"/><Relationship Id="rId9" Type="http://schemas.openxmlformats.org/officeDocument/2006/relationships/image" Target="../media/image17.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9.png"/><Relationship Id="rId8"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5"/>
          <p:cNvSpPr txBox="1"/>
          <p:nvPr>
            <p:ph type="ctrTitle"/>
          </p:nvPr>
        </p:nvSpPr>
        <p:spPr>
          <a:xfrm>
            <a:off x="1024800" y="1828800"/>
            <a:ext cx="7467600" cy="16002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mbria"/>
              <a:buNone/>
            </a:pPr>
            <a:r>
              <a:rPr b="1" lang="en-US" sz="4400">
                <a:solidFill>
                  <a:schemeClr val="dk1"/>
                </a:solidFill>
                <a:latin typeface="Cambria"/>
                <a:ea typeface="Cambria"/>
                <a:cs typeface="Cambria"/>
                <a:sym typeface="Cambria"/>
              </a:rPr>
              <a:t>An Industrial Training </a:t>
            </a:r>
            <a:r>
              <a:rPr b="1" i="0" lang="en-US" sz="4400" u="none">
                <a:solidFill>
                  <a:schemeClr val="dk1"/>
                </a:solidFill>
                <a:latin typeface="Cambria"/>
                <a:ea typeface="Cambria"/>
                <a:cs typeface="Cambria"/>
                <a:sym typeface="Cambria"/>
              </a:rPr>
              <a:t>Presentation </a:t>
            </a:r>
            <a:endParaRPr b="1" i="0" sz="4400" u="none">
              <a:solidFill>
                <a:schemeClr val="dk1"/>
              </a:solidFill>
              <a:latin typeface="Cambria"/>
              <a:ea typeface="Cambria"/>
              <a:cs typeface="Cambria"/>
              <a:sym typeface="Cambria"/>
            </a:endParaRPr>
          </a:p>
        </p:txBody>
      </p:sp>
      <p:sp>
        <p:nvSpPr>
          <p:cNvPr id="94" name="Google Shape;94;p5"/>
          <p:cNvSpPr txBox="1"/>
          <p:nvPr>
            <p:ph idx="1" type="subTitle"/>
          </p:nvPr>
        </p:nvSpPr>
        <p:spPr>
          <a:xfrm>
            <a:off x="1295400" y="5105400"/>
            <a:ext cx="7620000" cy="1524000"/>
          </a:xfrm>
          <a:prstGeom prst="rect">
            <a:avLst/>
          </a:prstGeom>
          <a:noFill/>
          <a:ln>
            <a:noFill/>
          </a:ln>
        </p:spPr>
        <p:txBody>
          <a:bodyPr anchorCtr="0" anchor="t" bIns="45700" lIns="91425" spcFirstLastPara="1" rIns="91425" wrap="square" tIns="45700">
            <a:noAutofit/>
          </a:bodyPr>
          <a:lstStyle/>
          <a:p>
            <a:pPr indent="0" lvl="0" marL="26669" rtl="0" algn="l">
              <a:lnSpc>
                <a:spcPct val="100000"/>
              </a:lnSpc>
              <a:spcBef>
                <a:spcPts val="0"/>
              </a:spcBef>
              <a:spcAft>
                <a:spcPts val="0"/>
              </a:spcAft>
              <a:buSzPts val="2000"/>
              <a:buNone/>
            </a:pPr>
            <a:r>
              <a:rPr b="1" i="0" lang="en-US" sz="1800" u="none">
                <a:solidFill>
                  <a:schemeClr val="dk1"/>
                </a:solidFill>
                <a:latin typeface="Cambria"/>
                <a:ea typeface="Cambria"/>
                <a:cs typeface="Cambria"/>
                <a:sym typeface="Cambria"/>
              </a:rPr>
              <a:t>Prepared By:			                  Guided By:                                               </a:t>
            </a:r>
            <a:endParaRPr b="1" i="0" sz="1800" u="none">
              <a:solidFill>
                <a:schemeClr val="dk1"/>
              </a:solidFill>
              <a:latin typeface="Cambria"/>
              <a:ea typeface="Cambria"/>
              <a:cs typeface="Cambria"/>
              <a:sym typeface="Cambria"/>
            </a:endParaRPr>
          </a:p>
          <a:p>
            <a:pPr indent="0" lvl="0" marL="26669" rtl="0" algn="l">
              <a:lnSpc>
                <a:spcPct val="100000"/>
              </a:lnSpc>
              <a:spcBef>
                <a:spcPts val="0"/>
              </a:spcBef>
              <a:spcAft>
                <a:spcPts val="0"/>
              </a:spcAft>
              <a:buSzPts val="2000"/>
              <a:buNone/>
            </a:pPr>
            <a:r>
              <a:rPr b="0" i="0" lang="en-US" sz="1800" u="none">
                <a:solidFill>
                  <a:schemeClr val="dk1"/>
                </a:solidFill>
                <a:latin typeface="Cambria"/>
                <a:ea typeface="Cambria"/>
                <a:cs typeface="Cambria"/>
                <a:sym typeface="Cambria"/>
              </a:rPr>
              <a:t>Purva Galani (20203103510349)                          	Dr. Rachana Patel</a:t>
            </a:r>
            <a:endParaRPr b="0" i="0" sz="1800" u="none">
              <a:solidFill>
                <a:schemeClr val="dk1"/>
              </a:solidFill>
              <a:latin typeface="Cambria"/>
              <a:ea typeface="Cambria"/>
              <a:cs typeface="Cambria"/>
              <a:sym typeface="Cambria"/>
            </a:endParaRPr>
          </a:p>
          <a:p>
            <a:pPr indent="0" lvl="0" marL="26669" rtl="0" algn="l">
              <a:lnSpc>
                <a:spcPct val="100000"/>
              </a:lnSpc>
              <a:spcBef>
                <a:spcPts val="0"/>
              </a:spcBef>
              <a:spcAft>
                <a:spcPts val="0"/>
              </a:spcAft>
              <a:buSzPts val="2000"/>
              <a:buNone/>
            </a:pPr>
            <a:r>
              <a:rPr b="0" i="0" lang="en-US" sz="1800" u="none">
                <a:solidFill>
                  <a:schemeClr val="dk1"/>
                </a:solidFill>
                <a:latin typeface="Cambria"/>
                <a:ea typeface="Cambria"/>
                <a:cs typeface="Cambria"/>
                <a:sym typeface="Cambria"/>
              </a:rPr>
              <a:t>B.Tech. (8th Semester) (CE)                                   	Assistant Professor   (CE) </a:t>
            </a:r>
            <a:endParaRPr b="0" i="0" sz="1800" u="none">
              <a:solidFill>
                <a:schemeClr val="dk1"/>
              </a:solidFill>
              <a:latin typeface="Cambria"/>
              <a:ea typeface="Cambria"/>
              <a:cs typeface="Cambria"/>
              <a:sym typeface="Cambria"/>
            </a:endParaRPr>
          </a:p>
          <a:p>
            <a:pPr indent="0" lvl="0" marL="26669" rtl="0" algn="l">
              <a:lnSpc>
                <a:spcPct val="100000"/>
              </a:lnSpc>
              <a:spcBef>
                <a:spcPts val="0"/>
              </a:spcBef>
              <a:spcAft>
                <a:spcPts val="0"/>
              </a:spcAft>
              <a:buSzPts val="2000"/>
              <a:buNone/>
            </a:pPr>
            <a:r>
              <a:rPr b="0" i="0" lang="en-US" sz="1800" u="none">
                <a:solidFill>
                  <a:schemeClr val="dk1"/>
                </a:solidFill>
                <a:latin typeface="Cambria"/>
                <a:ea typeface="Cambria"/>
                <a:cs typeface="Cambria"/>
                <a:sym typeface="Cambria"/>
              </a:rPr>
              <a:t>CGPIT.                       		                	CGPIT.             		                	                                                                              </a:t>
            </a:r>
            <a:endParaRPr b="0" i="0" sz="1800" u="none">
              <a:solidFill>
                <a:schemeClr val="dk1"/>
              </a:solidFill>
              <a:latin typeface="Cambria"/>
              <a:ea typeface="Cambria"/>
              <a:cs typeface="Cambria"/>
              <a:sym typeface="Cambria"/>
            </a:endParaRPr>
          </a:p>
        </p:txBody>
      </p:sp>
      <p:sp>
        <p:nvSpPr>
          <p:cNvPr descr="Image result for cgpit logo" id="95" name="Google Shape;95;p5"/>
          <p:cNvSpPr txBox="1"/>
          <p:nvPr/>
        </p:nvSpPr>
        <p:spPr>
          <a:xfrm>
            <a:off x="155575" y="-547687"/>
            <a:ext cx="1152525" cy="115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cgpit logo" id="96" name="Google Shape;96;p5"/>
          <p:cNvSpPr txBox="1"/>
          <p:nvPr/>
        </p:nvSpPr>
        <p:spPr>
          <a:xfrm>
            <a:off x="155575" y="-547687"/>
            <a:ext cx="1152525" cy="11525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UTU" id="97" name="Google Shape;97;p5"/>
          <p:cNvPicPr preferRelativeResize="0"/>
          <p:nvPr/>
        </p:nvPicPr>
        <p:blipFill rotWithShape="1">
          <a:blip r:embed="rId3">
            <a:alphaModFix/>
          </a:blip>
          <a:srcRect b="0" l="0" r="0" t="0"/>
          <a:stretch/>
        </p:blipFill>
        <p:spPr>
          <a:xfrm>
            <a:off x="1219200" y="152400"/>
            <a:ext cx="1828800" cy="1295400"/>
          </a:xfrm>
          <a:prstGeom prst="rect">
            <a:avLst/>
          </a:prstGeom>
          <a:noFill/>
          <a:ln>
            <a:noFill/>
          </a:ln>
        </p:spPr>
      </p:pic>
      <p:sp>
        <p:nvSpPr>
          <p:cNvPr descr="Image result for cgpit logo" id="98" name="Google Shape;98;p5"/>
          <p:cNvSpPr txBox="1"/>
          <p:nvPr/>
        </p:nvSpPr>
        <p:spPr>
          <a:xfrm>
            <a:off x="155575" y="-693737"/>
            <a:ext cx="2476500" cy="144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Image result for cgpit logo" id="99" name="Google Shape;99;p5"/>
          <p:cNvSpPr txBox="1"/>
          <p:nvPr/>
        </p:nvSpPr>
        <p:spPr>
          <a:xfrm>
            <a:off x="384175" y="-617537"/>
            <a:ext cx="2476500" cy="144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Image result for cgpit logo" id="100" name="Google Shape;100;p5"/>
          <p:cNvPicPr preferRelativeResize="0"/>
          <p:nvPr/>
        </p:nvPicPr>
        <p:blipFill rotWithShape="1">
          <a:blip r:embed="rId4">
            <a:alphaModFix/>
          </a:blip>
          <a:srcRect b="0" l="0" r="0" t="0"/>
          <a:stretch/>
        </p:blipFill>
        <p:spPr>
          <a:xfrm>
            <a:off x="6667500" y="0"/>
            <a:ext cx="2476500" cy="1447800"/>
          </a:xfrm>
          <a:prstGeom prst="rect">
            <a:avLst/>
          </a:prstGeom>
          <a:noFill/>
          <a:ln>
            <a:noFill/>
          </a:ln>
        </p:spPr>
      </p:pic>
      <p:sp>
        <p:nvSpPr>
          <p:cNvPr id="101" name="Google Shape;101;p5"/>
          <p:cNvSpPr txBox="1"/>
          <p:nvPr/>
        </p:nvSpPr>
        <p:spPr>
          <a:xfrm>
            <a:off x="438887" y="4583800"/>
            <a:ext cx="585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4"/>
          <p:cNvSpPr txBox="1"/>
          <p:nvPr>
            <p:ph type="title"/>
          </p:nvPr>
        </p:nvSpPr>
        <p:spPr>
          <a:xfrm>
            <a:off x="1391044" y="695535"/>
            <a:ext cx="6683700" cy="128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b="1" lang="en-US" sz="3000">
                <a:solidFill>
                  <a:schemeClr val="dk1"/>
                </a:solidFill>
                <a:latin typeface="Times New Roman"/>
                <a:ea typeface="Times New Roman"/>
                <a:cs typeface="Times New Roman"/>
                <a:sym typeface="Times New Roman"/>
              </a:rPr>
              <a:t>Modules</a:t>
            </a:r>
            <a:endParaRPr sz="3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3000">
              <a:solidFill>
                <a:schemeClr val="dk1"/>
              </a:solidFill>
              <a:latin typeface="Times New Roman"/>
              <a:ea typeface="Times New Roman"/>
              <a:cs typeface="Times New Roman"/>
              <a:sym typeface="Times New Roman"/>
            </a:endParaRPr>
          </a:p>
        </p:txBody>
      </p:sp>
      <p:sp>
        <p:nvSpPr>
          <p:cNvPr id="185" name="Google Shape;185;p14"/>
          <p:cNvSpPr txBox="1"/>
          <p:nvPr>
            <p:ph idx="1" type="body"/>
          </p:nvPr>
        </p:nvSpPr>
        <p:spPr>
          <a:xfrm>
            <a:off x="1711950" y="1500200"/>
            <a:ext cx="6686700" cy="4150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50"/>
              </a:spcBef>
              <a:spcAft>
                <a:spcPts val="0"/>
              </a:spcAft>
              <a:buSzPts val="1800"/>
              <a:buNone/>
            </a:pPr>
            <a:r>
              <a:rPr b="1" lang="en-US" sz="1600">
                <a:solidFill>
                  <a:schemeClr val="dk1"/>
                </a:solidFill>
                <a:latin typeface="Times New Roman"/>
                <a:ea typeface="Times New Roman"/>
                <a:cs typeface="Times New Roman"/>
                <a:sym typeface="Times New Roman"/>
              </a:rPr>
              <a:t> </a:t>
            </a:r>
            <a:endParaRPr b="1" sz="1600">
              <a:solidFill>
                <a:schemeClr val="dk1"/>
              </a:solidFill>
              <a:latin typeface="Times New Roman"/>
              <a:ea typeface="Times New Roman"/>
              <a:cs typeface="Times New Roman"/>
              <a:sym typeface="Times New Roman"/>
            </a:endParaRPr>
          </a:p>
          <a:p>
            <a:pPr indent="-330200" lvl="0" marL="457200" rtl="0" algn="l">
              <a:lnSpc>
                <a:spcPct val="100000"/>
              </a:lnSpc>
              <a:spcBef>
                <a:spcPts val="750"/>
              </a:spcBef>
              <a:spcAft>
                <a:spcPts val="0"/>
              </a:spcAft>
              <a:buSzPts val="1600"/>
              <a:buFont typeface="Times New Roman"/>
              <a:buChar char="●"/>
            </a:pPr>
            <a:r>
              <a:rPr lang="en-US" sz="1600">
                <a:latin typeface="Times New Roman"/>
                <a:ea typeface="Times New Roman"/>
                <a:cs typeface="Times New Roman"/>
                <a:sym typeface="Times New Roman"/>
              </a:rPr>
              <a:t>Signin/signup  </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Dashboard</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Add Lead</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Add Invoice</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Contact </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Complaint</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Google Login </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charts</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profile</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reminder/notification</a:t>
            </a:r>
            <a:endParaRPr sz="1600">
              <a:latin typeface="Times New Roman"/>
              <a:ea typeface="Times New Roman"/>
              <a:cs typeface="Times New Roman"/>
              <a:sym typeface="Times New Roman"/>
            </a:endParaRPr>
          </a:p>
          <a:p>
            <a:pPr indent="-330200" lvl="0" marL="457200" rtl="0" algn="l">
              <a:lnSpc>
                <a:spcPct val="100000"/>
              </a:lnSpc>
              <a:spcBef>
                <a:spcPts val="0"/>
              </a:spcBef>
              <a:spcAft>
                <a:spcPts val="0"/>
              </a:spcAft>
              <a:buSzPts val="1600"/>
              <a:buFont typeface="Times New Roman"/>
              <a:buChar char="●"/>
            </a:pPr>
            <a:r>
              <a:rPr lang="en-US" sz="1600">
                <a:latin typeface="Times New Roman"/>
                <a:ea typeface="Times New Roman"/>
                <a:cs typeface="Times New Roman"/>
                <a:sym typeface="Times New Roman"/>
              </a:rPr>
              <a:t>task</a:t>
            </a:r>
            <a:endParaRPr sz="1600">
              <a:latin typeface="Times New Roman"/>
              <a:ea typeface="Times New Roman"/>
              <a:cs typeface="Times New Roman"/>
              <a:sym typeface="Times New Roman"/>
            </a:endParaRPr>
          </a:p>
        </p:txBody>
      </p:sp>
      <p:sp>
        <p:nvSpPr>
          <p:cNvPr id="186" name="Google Shape;186;p14"/>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5"/>
          <p:cNvSpPr txBox="1"/>
          <p:nvPr>
            <p:ph type="title"/>
          </p:nvPr>
        </p:nvSpPr>
        <p:spPr>
          <a:xfrm>
            <a:off x="1447800" y="533400"/>
            <a:ext cx="668337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Cambria"/>
              <a:buNone/>
            </a:pPr>
            <a:r>
              <a:rPr b="1" i="0" lang="en-US" sz="4000" u="none">
                <a:solidFill>
                  <a:srgbClr val="262626"/>
                </a:solidFill>
                <a:latin typeface="Cambria"/>
                <a:ea typeface="Cambria"/>
                <a:cs typeface="Cambria"/>
                <a:sym typeface="Cambria"/>
              </a:rPr>
              <a:t>About Internship Area </a:t>
            </a:r>
            <a:endParaRPr b="1" i="0" sz="4000" u="none">
              <a:solidFill>
                <a:srgbClr val="262626"/>
              </a:solidFill>
              <a:latin typeface="Cambria"/>
              <a:ea typeface="Cambria"/>
              <a:cs typeface="Cambria"/>
              <a:sym typeface="Cambria"/>
            </a:endParaRPr>
          </a:p>
        </p:txBody>
      </p:sp>
      <p:graphicFrame>
        <p:nvGraphicFramePr>
          <p:cNvPr id="193" name="Google Shape;193;p15"/>
          <p:cNvGraphicFramePr/>
          <p:nvPr/>
        </p:nvGraphicFramePr>
        <p:xfrm>
          <a:off x="1447800" y="1676400"/>
          <a:ext cx="3000000" cy="3000000"/>
        </p:xfrm>
        <a:graphic>
          <a:graphicData uri="http://schemas.openxmlformats.org/drawingml/2006/table">
            <a:tbl>
              <a:tblPr>
                <a:noFill/>
                <a:tableStyleId>{2626FB7D-4228-4A37-9723-4724EFD2BA24}</a:tableStyleId>
              </a:tblPr>
              <a:tblGrid>
                <a:gridCol w="2235200"/>
                <a:gridCol w="2235200"/>
                <a:gridCol w="2235200"/>
              </a:tblGrid>
              <a:tr h="762000">
                <a:tc>
                  <a:txBody>
                    <a:bodyPr/>
                    <a:lstStyle/>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Domain</a:t>
                      </a:r>
                      <a:endParaRPr b="1" i="0" sz="1200" u="none" cap="none" strike="noStrike">
                        <a:solidFill>
                          <a:srgbClr val="FFFFFF"/>
                        </a:solidFill>
                        <a:latin typeface="Century Gothic"/>
                        <a:ea typeface="Century Gothic"/>
                        <a:cs typeface="Century Gothic"/>
                        <a:sym typeface="Century Gothic"/>
                      </a:endParaRPr>
                    </a:p>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 </a:t>
                      </a:r>
                      <a:endParaRPr b="1" i="0" sz="1400" u="none" cap="none" strike="noStrike">
                        <a:solidFill>
                          <a:srgbClr val="FFFFFF"/>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gridSpan="2">
                  <a:txBody>
                    <a:bodyPr/>
                    <a:lstStyle/>
                    <a:p>
                      <a:pPr indent="457200" lvl="0" marL="0" marR="0" rtl="0" algn="ctr">
                        <a:lnSpc>
                          <a:spcPct val="100000"/>
                        </a:lnSpc>
                        <a:spcBef>
                          <a:spcPts val="0"/>
                        </a:spcBef>
                        <a:spcAft>
                          <a:spcPts val="0"/>
                        </a:spcAft>
                        <a:buClr>
                          <a:srgbClr val="FFFFFF"/>
                        </a:buClr>
                        <a:buSzPts val="1400"/>
                        <a:buFont typeface="Century Gothic"/>
                        <a:buNone/>
                      </a:pPr>
                      <a:r>
                        <a:t/>
                      </a:r>
                      <a:endParaRPr b="1" sz="1400" u="none" cap="none" strike="noStrike">
                        <a:solidFill>
                          <a:srgbClr val="FFFFFF"/>
                        </a:solidFill>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FFFFFF"/>
                        </a:buClr>
                        <a:buSzPts val="1400"/>
                        <a:buFont typeface="Century Gothic"/>
                        <a:buNone/>
                      </a:pPr>
                      <a:r>
                        <a:rPr b="1" lang="en-US" sz="1400" u="none" cap="none" strike="noStrike">
                          <a:solidFill>
                            <a:srgbClr val="FFFFFF"/>
                          </a:solidFill>
                          <a:latin typeface="Century Gothic"/>
                          <a:ea typeface="Century Gothic"/>
                          <a:cs typeface="Century Gothic"/>
                          <a:sym typeface="Century Gothic"/>
                        </a:rPr>
                        <a:t>            Web Development Internship </a:t>
                      </a:r>
                      <a:endParaRPr b="1" sz="1400" u="none" cap="none" strike="noStrike">
                        <a:solidFill>
                          <a:srgbClr val="FFFFFF"/>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hMerge="1"/>
              </a:tr>
              <a:tr h="509575">
                <a:tc rowSpan="2">
                  <a:txBody>
                    <a:bodyPr/>
                    <a:lstStyle/>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Duration of Internship</a:t>
                      </a:r>
                      <a:endParaRPr b="1" i="0" sz="1400" u="none" cap="none" strike="noStrike">
                        <a:solidFill>
                          <a:srgbClr val="FFFFFF"/>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a:txBody>
                    <a:bodyPr/>
                    <a:lstStyle/>
                    <a:p>
                      <a:pPr indent="457200" lvl="0" marL="0" marR="0" rtl="0" algn="ctr">
                        <a:lnSpc>
                          <a:spcPct val="100000"/>
                        </a:lnSpc>
                        <a:spcBef>
                          <a:spcPts val="0"/>
                        </a:spcBef>
                        <a:spcAft>
                          <a:spcPts val="0"/>
                        </a:spcAft>
                        <a:buClr>
                          <a:srgbClr val="000000"/>
                        </a:buClr>
                        <a:buSzPts val="1400"/>
                        <a:buFont typeface="Century Gothic"/>
                        <a:buNone/>
                      </a:pPr>
                      <a:r>
                        <a:rPr b="0" i="0" lang="en-US" sz="1400" u="none" cap="none" strike="noStrike">
                          <a:solidFill>
                            <a:srgbClr val="000000"/>
                          </a:solidFill>
                          <a:latin typeface="Century Gothic"/>
                          <a:ea typeface="Century Gothic"/>
                          <a:cs typeface="Century Gothic"/>
                          <a:sym typeface="Century Gothic"/>
                        </a:rPr>
                        <a:t>Starting Date</a:t>
                      </a:r>
                      <a:endParaRPr b="0" i="0" sz="1400" u="none" cap="none" strike="noStrike">
                        <a:solidFill>
                          <a:srgbClr val="000000"/>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D9CC"/>
                    </a:solidFill>
                  </a:tcPr>
                </a:tc>
                <a:tc>
                  <a:txBody>
                    <a:bodyPr/>
                    <a:lstStyle/>
                    <a:p>
                      <a:pPr indent="457200" lvl="0" marL="0" marR="0" rtl="0" algn="ctr">
                        <a:lnSpc>
                          <a:spcPct val="100000"/>
                        </a:lnSpc>
                        <a:spcBef>
                          <a:spcPts val="0"/>
                        </a:spcBef>
                        <a:spcAft>
                          <a:spcPts val="0"/>
                        </a:spcAft>
                        <a:buClr>
                          <a:srgbClr val="000000"/>
                        </a:buClr>
                        <a:buSzPts val="1400"/>
                        <a:buFont typeface="Century Gothic"/>
                        <a:buNone/>
                      </a:pPr>
                      <a:r>
                        <a:rPr b="0" i="0" lang="en-US" sz="1400" u="none" cap="none" strike="noStrike">
                          <a:solidFill>
                            <a:srgbClr val="000000"/>
                          </a:solidFill>
                          <a:latin typeface="Century Gothic"/>
                          <a:ea typeface="Century Gothic"/>
                          <a:cs typeface="Century Gothic"/>
                          <a:sym typeface="Century Gothic"/>
                        </a:rPr>
                        <a:t>Ending Date</a:t>
                      </a:r>
                      <a:endParaRPr b="0" i="0" sz="1400" u="none" cap="none" strike="noStrike">
                        <a:solidFill>
                          <a:srgbClr val="000000"/>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D9CC"/>
                    </a:solidFill>
                  </a:tcPr>
                </a:tc>
              </a:tr>
              <a:tr h="438150">
                <a:tc vMerge="1"/>
                <a:tc>
                  <a:txBody>
                    <a:bodyPr/>
                    <a:lstStyle/>
                    <a:p>
                      <a:pPr indent="457200" lvl="0" marL="0" marR="0" rtl="0" algn="ctr">
                        <a:lnSpc>
                          <a:spcPct val="100000"/>
                        </a:lnSpc>
                        <a:spcBef>
                          <a:spcPts val="0"/>
                        </a:spcBef>
                        <a:spcAft>
                          <a:spcPts val="0"/>
                        </a:spcAft>
                        <a:buClr>
                          <a:srgbClr val="000000"/>
                        </a:buClr>
                        <a:buSzPts val="1400"/>
                        <a:buFont typeface="Century Gothic"/>
                        <a:buNone/>
                      </a:pPr>
                      <a:r>
                        <a:rPr lang="en-US" sz="1400" u="none" cap="none" strike="noStrike">
                          <a:latin typeface="Century Gothic"/>
                          <a:ea typeface="Century Gothic"/>
                          <a:cs typeface="Century Gothic"/>
                          <a:sym typeface="Century Gothic"/>
                        </a:rPr>
                        <a:t>23-12-2024</a:t>
                      </a: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AEDE7"/>
                    </a:solidFill>
                  </a:tcPr>
                </a:tc>
                <a:tc>
                  <a:txBody>
                    <a:bodyPr/>
                    <a:lstStyle/>
                    <a:p>
                      <a:pPr indent="457200" lvl="0" marL="0" marR="0" rtl="0" algn="ctr">
                        <a:lnSpc>
                          <a:spcPct val="100000"/>
                        </a:lnSpc>
                        <a:spcBef>
                          <a:spcPts val="0"/>
                        </a:spcBef>
                        <a:spcAft>
                          <a:spcPts val="0"/>
                        </a:spcAft>
                        <a:buClr>
                          <a:srgbClr val="000000"/>
                        </a:buClr>
                        <a:buSzPts val="1400"/>
                        <a:buFont typeface="Century Gothic"/>
                        <a:buNone/>
                      </a:pPr>
                      <a:r>
                        <a:rPr lang="en-US" sz="1400" u="none" cap="none" strike="noStrike">
                          <a:latin typeface="Century Gothic"/>
                          <a:ea typeface="Century Gothic"/>
                          <a:cs typeface="Century Gothic"/>
                          <a:sym typeface="Century Gothic"/>
                        </a:rPr>
                        <a:t>22-05-2025</a:t>
                      </a: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AEDE7"/>
                    </a:solidFill>
                  </a:tcPr>
                </a:tc>
              </a:tr>
              <a:tr h="1016000">
                <a:tc>
                  <a:txBody>
                    <a:bodyPr/>
                    <a:lstStyle/>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Mode of Internship (Online/Offline)</a:t>
                      </a:r>
                      <a:endParaRPr b="1" i="0" sz="1400" u="none" cap="none" strike="noStrike">
                        <a:solidFill>
                          <a:srgbClr val="FFFFFF"/>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gridSpan="2">
                  <a:txBody>
                    <a:bodyPr/>
                    <a:lstStyle/>
                    <a:p>
                      <a:pPr indent="457200" lvl="0" marL="0" marR="0" rtl="0" algn="ctr">
                        <a:lnSpc>
                          <a:spcPct val="100000"/>
                        </a:lnSpc>
                        <a:spcBef>
                          <a:spcPts val="0"/>
                        </a:spcBef>
                        <a:spcAft>
                          <a:spcPts val="0"/>
                        </a:spcAft>
                        <a:buClr>
                          <a:srgbClr val="000000"/>
                        </a:buClr>
                        <a:buSzPts val="1400"/>
                        <a:buFont typeface="Century Gothic"/>
                        <a:buNone/>
                      </a:pPr>
                      <a:r>
                        <a:t/>
                      </a:r>
                      <a:endParaRPr sz="1400" u="none" cap="none" strike="noStrike">
                        <a:latin typeface="Century Gothic"/>
                        <a:ea typeface="Century Gothic"/>
                        <a:cs typeface="Century Gothic"/>
                        <a:sym typeface="Century Gothic"/>
                      </a:endParaRPr>
                    </a:p>
                    <a:p>
                      <a:pPr indent="457200" lvl="0" marL="0" marR="0" rtl="0" algn="ctr">
                        <a:lnSpc>
                          <a:spcPct val="100000"/>
                        </a:lnSpc>
                        <a:spcBef>
                          <a:spcPts val="0"/>
                        </a:spcBef>
                        <a:spcAft>
                          <a:spcPts val="0"/>
                        </a:spcAft>
                        <a:buClr>
                          <a:srgbClr val="000000"/>
                        </a:buClr>
                        <a:buSzPts val="1400"/>
                        <a:buFont typeface="Century Gothic"/>
                        <a:buNone/>
                      </a:pPr>
                      <a:r>
                        <a:t/>
                      </a:r>
                      <a:endParaRPr sz="1400" u="none" cap="none" strike="noStrike">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1400"/>
                        <a:buFont typeface="Century Gothic"/>
                        <a:buNone/>
                      </a:pPr>
                      <a:r>
                        <a:rPr lang="en-US" sz="1400" u="none" cap="none" strike="noStrike">
                          <a:latin typeface="Century Gothic"/>
                          <a:ea typeface="Century Gothic"/>
                          <a:cs typeface="Century Gothic"/>
                          <a:sym typeface="Century Gothic"/>
                        </a:rPr>
                        <a:t>                          </a:t>
                      </a:r>
                      <a:r>
                        <a:rPr b="0" i="0" lang="en-US" sz="1400" u="none" cap="none" strike="noStrike">
                          <a:solidFill>
                            <a:srgbClr val="000000"/>
                          </a:solidFill>
                          <a:latin typeface="Century Gothic"/>
                          <a:ea typeface="Century Gothic"/>
                          <a:cs typeface="Century Gothic"/>
                          <a:sym typeface="Century Gothic"/>
                        </a:rPr>
                        <a:t>Offline</a:t>
                      </a:r>
                      <a:endParaRPr b="0" i="0" sz="1400" u="none" cap="none" strike="noStrike">
                        <a:solidFill>
                          <a:srgbClr val="000000"/>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D9CC"/>
                    </a:solidFill>
                  </a:tcPr>
                </a:tc>
                <a:tc hMerge="1"/>
              </a:tr>
              <a:tr h="857250">
                <a:tc>
                  <a:txBody>
                    <a:bodyPr/>
                    <a:lstStyle/>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Live Project (Yes/No)</a:t>
                      </a:r>
                      <a:endParaRPr b="1" i="0" sz="1400" u="none" cap="none" strike="noStrike">
                        <a:solidFill>
                          <a:srgbClr val="FFFFFF"/>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gridSpan="2">
                  <a:txBody>
                    <a:bodyPr/>
                    <a:lstStyle/>
                    <a:p>
                      <a:pPr indent="457200" lvl="0" marL="0" marR="0" rtl="0" algn="ctr">
                        <a:lnSpc>
                          <a:spcPct val="100000"/>
                        </a:lnSpc>
                        <a:spcBef>
                          <a:spcPts val="0"/>
                        </a:spcBef>
                        <a:spcAft>
                          <a:spcPts val="0"/>
                        </a:spcAft>
                        <a:buClr>
                          <a:srgbClr val="000000"/>
                        </a:buClr>
                        <a:buSzPts val="1400"/>
                        <a:buFont typeface="Century Gothic"/>
                        <a:buNone/>
                      </a:pPr>
                      <a:r>
                        <a:t/>
                      </a:r>
                      <a:endParaRPr sz="1400" u="none" cap="none" strike="noStrike">
                        <a:latin typeface="Century Gothic"/>
                        <a:ea typeface="Century Gothic"/>
                        <a:cs typeface="Century Gothic"/>
                        <a:sym typeface="Century Gothic"/>
                      </a:endParaRPr>
                    </a:p>
                    <a:p>
                      <a:pPr indent="457200" lvl="0" marL="0" marR="0" rtl="0" algn="l">
                        <a:lnSpc>
                          <a:spcPct val="100000"/>
                        </a:lnSpc>
                        <a:spcBef>
                          <a:spcPts val="0"/>
                        </a:spcBef>
                        <a:spcAft>
                          <a:spcPts val="0"/>
                        </a:spcAft>
                        <a:buClr>
                          <a:srgbClr val="000000"/>
                        </a:buClr>
                        <a:buSzPts val="1400"/>
                        <a:buFont typeface="Century Gothic"/>
                        <a:buNone/>
                      </a:pPr>
                      <a:r>
                        <a:rPr lang="en-US" sz="1400" u="none" cap="none" strike="noStrike">
                          <a:latin typeface="Century Gothic"/>
                          <a:ea typeface="Century Gothic"/>
                          <a:cs typeface="Century Gothic"/>
                          <a:sym typeface="Century Gothic"/>
                        </a:rPr>
                        <a:t>                            Yes</a:t>
                      </a:r>
                      <a:endParaRPr sz="1400" u="none" cap="none" strike="noStrike">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AEDE7"/>
                    </a:solidFill>
                  </a:tcPr>
                </a:tc>
                <a:tc hMerge="1"/>
              </a:tr>
              <a:tr h="836600">
                <a:tc>
                  <a:txBody>
                    <a:bodyPr/>
                    <a:lstStyle/>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 </a:t>
                      </a:r>
                      <a:endParaRPr b="1" i="0" sz="1200" u="none" cap="none" strike="noStrike">
                        <a:solidFill>
                          <a:srgbClr val="FFFFFF"/>
                        </a:solidFill>
                        <a:latin typeface="Century Gothic"/>
                        <a:ea typeface="Century Gothic"/>
                        <a:cs typeface="Century Gothic"/>
                        <a:sym typeface="Century Gothic"/>
                      </a:endParaRPr>
                    </a:p>
                    <a:p>
                      <a:pPr indent="457200" lvl="0" marL="0" marR="0" rtl="0" algn="ctr">
                        <a:lnSpc>
                          <a:spcPct val="100000"/>
                        </a:lnSpc>
                        <a:spcBef>
                          <a:spcPts val="0"/>
                        </a:spcBef>
                        <a:spcAft>
                          <a:spcPts val="0"/>
                        </a:spcAft>
                        <a:buClr>
                          <a:srgbClr val="FFFFFF"/>
                        </a:buClr>
                        <a:buSzPts val="1400"/>
                        <a:buFont typeface="Century Gothic"/>
                        <a:buNone/>
                      </a:pPr>
                      <a:r>
                        <a:rPr b="1" i="0" lang="en-US" sz="1400" u="none" cap="none" strike="noStrike">
                          <a:solidFill>
                            <a:srgbClr val="FFFFFF"/>
                          </a:solidFill>
                          <a:latin typeface="Century Gothic"/>
                          <a:ea typeface="Century Gothic"/>
                          <a:cs typeface="Century Gothic"/>
                          <a:sym typeface="Century Gothic"/>
                        </a:rPr>
                        <a:t>Working in Team/Individual</a:t>
                      </a:r>
                      <a:endParaRPr b="1" i="0" sz="1400" u="none" cap="none" strike="noStrike">
                        <a:solidFill>
                          <a:srgbClr val="FFFFFF"/>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chemeClr val="accent1"/>
                    </a:solidFill>
                  </a:tcPr>
                </a:tc>
                <a:tc gridSpan="2">
                  <a:txBody>
                    <a:bodyPr/>
                    <a:lstStyle/>
                    <a:p>
                      <a:pPr indent="457200" lvl="0" marL="0" marR="0" rtl="0" algn="ctr">
                        <a:lnSpc>
                          <a:spcPct val="100000"/>
                        </a:lnSpc>
                        <a:spcBef>
                          <a:spcPts val="0"/>
                        </a:spcBef>
                        <a:spcAft>
                          <a:spcPts val="0"/>
                        </a:spcAft>
                        <a:buClr>
                          <a:srgbClr val="000000"/>
                        </a:buClr>
                        <a:buSzPts val="1400"/>
                        <a:buFont typeface="Century Gothic"/>
                        <a:buNone/>
                      </a:pPr>
                      <a:r>
                        <a:t/>
                      </a:r>
                      <a:endParaRPr sz="1400" u="none" cap="none" strike="noStrike">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1400"/>
                        <a:buFont typeface="Century Gothic"/>
                        <a:buNone/>
                      </a:pPr>
                      <a:r>
                        <a:rPr lang="en-US" sz="1400" u="none" cap="none" strike="noStrike">
                          <a:latin typeface="Century Gothic"/>
                          <a:ea typeface="Century Gothic"/>
                          <a:cs typeface="Century Gothic"/>
                          <a:sym typeface="Century Gothic"/>
                        </a:rPr>
                        <a:t>                        Yes, Working in Team</a:t>
                      </a:r>
                      <a:r>
                        <a:rPr b="0" i="0" lang="en-US" sz="1400" u="none" cap="none" strike="noStrike">
                          <a:solidFill>
                            <a:srgbClr val="000000"/>
                          </a:solidFill>
                          <a:latin typeface="Century Gothic"/>
                          <a:ea typeface="Century Gothic"/>
                          <a:cs typeface="Century Gothic"/>
                          <a:sym typeface="Century Gothic"/>
                        </a:rPr>
                        <a:t> </a:t>
                      </a:r>
                      <a:endParaRPr b="0" i="0" sz="1400" u="none" cap="none" strike="noStrike">
                        <a:solidFill>
                          <a:srgbClr val="000000"/>
                        </a:solidFill>
                        <a:latin typeface="Century Gothic"/>
                        <a:ea typeface="Century Gothic"/>
                        <a:cs typeface="Century Gothic"/>
                        <a:sym typeface="Century Gothic"/>
                      </a:endParaRPr>
                    </a:p>
                  </a:txBody>
                  <a:tcPr marT="0" marB="0" marR="68575" marL="68575">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F6D9CC"/>
                    </a:solidFill>
                  </a:tcPr>
                </a:tc>
                <a:tc hMerge="1"/>
              </a:tr>
            </a:tbl>
          </a:graphicData>
        </a:graphic>
      </p:graphicFrame>
      <p:sp>
        <p:nvSpPr>
          <p:cNvPr id="194" name="Google Shape;194;p15"/>
          <p:cNvSpPr txBox="1"/>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6"/>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New Roman"/>
                <a:ea typeface="Times New Roman"/>
                <a:cs typeface="Times New Roman"/>
                <a:sym typeface="Times New Roman"/>
              </a:rPr>
              <a:t>Learning Outcome</a:t>
            </a:r>
            <a:r>
              <a:rPr lang="en-US">
                <a:latin typeface="Times New Roman"/>
                <a:ea typeface="Times New Roman"/>
                <a:cs typeface="Times New Roman"/>
                <a:sym typeface="Times New Roman"/>
              </a:rPr>
              <a:t> </a:t>
            </a:r>
            <a:r>
              <a:rPr b="1" lang="en-US">
                <a:latin typeface="Times New Roman"/>
                <a:ea typeface="Times New Roman"/>
                <a:cs typeface="Times New Roman"/>
                <a:sym typeface="Times New Roman"/>
              </a:rPr>
              <a:t>(Week 7 &amp; 8)</a:t>
            </a:r>
            <a:endParaRPr/>
          </a:p>
        </p:txBody>
      </p:sp>
      <p:sp>
        <p:nvSpPr>
          <p:cNvPr id="200" name="Google Shape;200;p16"/>
          <p:cNvSpPr txBox="1"/>
          <p:nvPr>
            <p:ph idx="1" type="body"/>
          </p:nvPr>
        </p:nvSpPr>
        <p:spPr>
          <a:xfrm>
            <a:off x="1943225" y="1531874"/>
            <a:ext cx="6686700" cy="49281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1.</a:t>
            </a:r>
            <a:r>
              <a:rPr b="1" lang="en-US" sz="1500">
                <a:solidFill>
                  <a:schemeClr val="dk1"/>
                </a:solidFill>
                <a:latin typeface="Times New Roman"/>
                <a:ea typeface="Times New Roman"/>
                <a:cs typeface="Times New Roman"/>
                <a:sym typeface="Times New Roman"/>
              </a:rPr>
              <a:t>Drag-and-Drop Status Management </a:t>
            </a:r>
            <a:endParaRPr b="1"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lang="en-US" sz="1500">
                <a:solidFill>
                  <a:schemeClr val="dk1"/>
                </a:solidFill>
                <a:latin typeface="Times New Roman"/>
                <a:ea typeface="Times New Roman"/>
                <a:cs typeface="Times New Roman"/>
                <a:sym typeface="Times New Roman"/>
              </a:rPr>
              <a:t>I worked on </a:t>
            </a:r>
            <a:r>
              <a:rPr lang="en-US">
                <a:solidFill>
                  <a:schemeClr val="dk1"/>
                </a:solidFill>
                <a:latin typeface="Arial"/>
                <a:ea typeface="Arial"/>
                <a:cs typeface="Arial"/>
                <a:sym typeface="Arial"/>
              </a:rPr>
              <a:t> i</a:t>
            </a:r>
            <a:r>
              <a:rPr lang="en-US">
                <a:solidFill>
                  <a:schemeClr val="dk1"/>
                </a:solidFill>
                <a:latin typeface="Times New Roman"/>
                <a:ea typeface="Times New Roman"/>
                <a:cs typeface="Times New Roman"/>
                <a:sym typeface="Times New Roman"/>
              </a:rPr>
              <a:t>mplementing  a </a:t>
            </a:r>
            <a:r>
              <a:rPr b="1" lang="en-US">
                <a:solidFill>
                  <a:schemeClr val="dk1"/>
                </a:solidFill>
                <a:latin typeface="Times New Roman"/>
                <a:ea typeface="Times New Roman"/>
                <a:cs typeface="Times New Roman"/>
                <a:sym typeface="Times New Roman"/>
              </a:rPr>
              <a:t>drag-and-drop interface</a:t>
            </a:r>
            <a:r>
              <a:rPr lang="en-US">
                <a:solidFill>
                  <a:schemeClr val="dk1"/>
                </a:solidFill>
                <a:latin typeface="Times New Roman"/>
                <a:ea typeface="Times New Roman"/>
                <a:cs typeface="Times New Roman"/>
                <a:sym typeface="Times New Roman"/>
              </a:rPr>
              <a:t> similar to the Kanban-style views used in popular CRMs like </a:t>
            </a:r>
            <a:r>
              <a:rPr b="1" lang="en-US">
                <a:solidFill>
                  <a:schemeClr val="dk1"/>
                </a:solidFill>
                <a:latin typeface="Times New Roman"/>
                <a:ea typeface="Times New Roman"/>
                <a:cs typeface="Times New Roman"/>
                <a:sym typeface="Times New Roman"/>
              </a:rPr>
              <a:t>Zoho CRM</a:t>
            </a:r>
            <a:r>
              <a:rPr lang="en-US">
                <a:solidFill>
                  <a:schemeClr val="dk1"/>
                </a:solidFill>
                <a:latin typeface="Times New Roman"/>
                <a:ea typeface="Times New Roman"/>
                <a:cs typeface="Times New Roman"/>
                <a:sym typeface="Times New Roman"/>
              </a:rPr>
              <a:t> and </a:t>
            </a:r>
            <a:r>
              <a:rPr b="1" lang="en-US">
                <a:solidFill>
                  <a:schemeClr val="dk1"/>
                </a:solidFill>
                <a:latin typeface="Times New Roman"/>
                <a:ea typeface="Times New Roman"/>
                <a:cs typeface="Times New Roman"/>
                <a:sym typeface="Times New Roman"/>
              </a:rPr>
              <a:t>Odoo CRM</a:t>
            </a:r>
            <a:r>
              <a:rPr lang="en-US">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Task 1: Setting up</a:t>
            </a:r>
            <a:r>
              <a:rPr b="1" lang="en-US" sz="1500">
                <a:solidFill>
                  <a:schemeClr val="dk1"/>
                </a:solidFill>
                <a:latin typeface="Times New Roman"/>
                <a:ea typeface="Times New Roman"/>
                <a:cs typeface="Times New Roman"/>
                <a:sym typeface="Times New Roman"/>
              </a:rPr>
              <a:t>  Status management </a:t>
            </a:r>
            <a:endParaRPr b="1" sz="15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Times New Roman"/>
                <a:ea typeface="Times New Roman"/>
                <a:cs typeface="Times New Roman"/>
                <a:sym typeface="Times New Roman"/>
              </a:rPr>
              <a:t>This feature allows users to </a:t>
            </a:r>
            <a:r>
              <a:rPr b="1" lang="en-US">
                <a:solidFill>
                  <a:schemeClr val="dk1"/>
                </a:solidFill>
                <a:latin typeface="Times New Roman"/>
                <a:ea typeface="Times New Roman"/>
                <a:cs typeface="Times New Roman"/>
                <a:sym typeface="Times New Roman"/>
              </a:rPr>
              <a:t>visually manage the status of items</a:t>
            </a:r>
            <a:r>
              <a:rPr lang="en-US">
                <a:solidFill>
                  <a:schemeClr val="dk1"/>
                </a:solidFill>
                <a:latin typeface="Times New Roman"/>
                <a:ea typeface="Times New Roman"/>
                <a:cs typeface="Times New Roman"/>
                <a:sym typeface="Times New Roman"/>
              </a:rPr>
              <a:t> such as leads, tickets, or tasks by dragging them between different status columns (e.g., "New", "In Progress", "Completed", etc.). </a:t>
            </a:r>
            <a:endParaRPr sz="15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Times New Roman"/>
                <a:ea typeface="Times New Roman"/>
                <a:cs typeface="Times New Roman"/>
                <a:sym typeface="Times New Roman"/>
              </a:rPr>
              <a:t>Each column represents a specific status, and when an item is dragged from one column to another, its status is </a:t>
            </a:r>
            <a:r>
              <a:rPr b="1" lang="en-US">
                <a:solidFill>
                  <a:schemeClr val="dk1"/>
                </a:solidFill>
                <a:latin typeface="Times New Roman"/>
                <a:ea typeface="Times New Roman"/>
                <a:cs typeface="Times New Roman"/>
                <a:sym typeface="Times New Roman"/>
              </a:rPr>
              <a:t>updated in real time</a:t>
            </a:r>
            <a:r>
              <a:rPr lang="en-US">
                <a:solidFill>
                  <a:schemeClr val="dk1"/>
                </a:solidFill>
                <a:latin typeface="Times New Roman"/>
                <a:ea typeface="Times New Roman"/>
                <a:cs typeface="Times New Roman"/>
                <a:sym typeface="Times New Roman"/>
              </a:rPr>
              <a:t> in the backend database.</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600"/>
              <a:buFont typeface="Arial"/>
              <a:buNone/>
            </a:pPr>
            <a:r>
              <a:rPr b="1" lang="en-US" sz="1500">
                <a:solidFill>
                  <a:schemeClr val="dk1"/>
                </a:solidFill>
                <a:latin typeface="Times New Roman"/>
                <a:ea typeface="Times New Roman"/>
                <a:cs typeface="Times New Roman"/>
                <a:sym typeface="Times New Roman"/>
              </a:rPr>
              <a:t>Task 2: Setting up Drag-and-Drop</a:t>
            </a:r>
            <a:endParaRPr b="1" sz="15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Times New Roman"/>
                <a:ea typeface="Times New Roman"/>
                <a:cs typeface="Times New Roman"/>
                <a:sym typeface="Times New Roman"/>
              </a:rPr>
              <a:t>I used drag-and-drop libraries such as </a:t>
            </a:r>
            <a:r>
              <a:rPr b="1" lang="en-US">
                <a:solidFill>
                  <a:schemeClr val="dk1"/>
                </a:solidFill>
                <a:latin typeface="Times New Roman"/>
                <a:ea typeface="Times New Roman"/>
                <a:cs typeface="Times New Roman"/>
                <a:sym typeface="Times New Roman"/>
              </a:rPr>
              <a:t>React DnD</a:t>
            </a:r>
            <a:r>
              <a:rPr lang="en-US">
                <a:solidFill>
                  <a:schemeClr val="dk1"/>
                </a:solidFill>
                <a:latin typeface="Times New Roman"/>
                <a:ea typeface="Times New Roman"/>
                <a:cs typeface="Times New Roman"/>
                <a:sym typeface="Times New Roman"/>
              </a:rPr>
              <a:t> or </a:t>
            </a:r>
            <a:r>
              <a:rPr b="1" lang="en-US">
                <a:solidFill>
                  <a:schemeClr val="dk1"/>
                </a:solidFill>
                <a:latin typeface="Times New Roman"/>
                <a:ea typeface="Times New Roman"/>
                <a:cs typeface="Times New Roman"/>
                <a:sym typeface="Times New Roman"/>
              </a:rPr>
              <a:t>react-beautiful-dnd</a:t>
            </a:r>
            <a:r>
              <a:rPr lang="en-US">
                <a:solidFill>
                  <a:schemeClr val="dk1"/>
                </a:solidFill>
                <a:latin typeface="Times New Roman"/>
                <a:ea typeface="Times New Roman"/>
                <a:cs typeface="Times New Roman"/>
                <a:sym typeface="Times New Roman"/>
              </a:rPr>
              <a:t> on the frontend, while ensuring that the updated status is </a:t>
            </a:r>
            <a:r>
              <a:rPr b="1" lang="en-US">
                <a:solidFill>
                  <a:schemeClr val="dk1"/>
                </a:solidFill>
                <a:latin typeface="Times New Roman"/>
                <a:ea typeface="Times New Roman"/>
                <a:cs typeface="Times New Roman"/>
                <a:sym typeface="Times New Roman"/>
              </a:rPr>
              <a:t>persisted in the backend</a:t>
            </a:r>
            <a:r>
              <a:rPr lang="en-US">
                <a:solidFill>
                  <a:schemeClr val="dk1"/>
                </a:solidFill>
                <a:latin typeface="Times New Roman"/>
                <a:ea typeface="Times New Roman"/>
                <a:cs typeface="Times New Roman"/>
                <a:sym typeface="Times New Roman"/>
              </a:rPr>
              <a:t> using API calls. </a:t>
            </a:r>
            <a:endParaRPr sz="1500">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Clr>
                <a:schemeClr val="dk1"/>
              </a:buClr>
              <a:buSzPts val="1800"/>
              <a:buFont typeface="Arial"/>
              <a:buChar char="●"/>
            </a:pPr>
            <a:r>
              <a:rPr lang="en-US">
                <a:solidFill>
                  <a:schemeClr val="dk1"/>
                </a:solidFill>
                <a:latin typeface="Times New Roman"/>
                <a:ea typeface="Times New Roman"/>
                <a:cs typeface="Times New Roman"/>
                <a:sym typeface="Times New Roman"/>
              </a:rPr>
              <a:t>This mirrors the functionality seen in Zoho CRM's deal pipeline or Odoo's task management system, where users can </a:t>
            </a:r>
            <a:r>
              <a:rPr b="1" lang="en-US">
                <a:solidFill>
                  <a:schemeClr val="dk1"/>
                </a:solidFill>
                <a:latin typeface="Times New Roman"/>
                <a:ea typeface="Times New Roman"/>
                <a:cs typeface="Times New Roman"/>
                <a:sym typeface="Times New Roman"/>
              </a:rPr>
              <a:t>seamlessly move cards across stages</a:t>
            </a:r>
            <a:r>
              <a:rPr lang="en-US">
                <a:solidFill>
                  <a:schemeClr val="dk1"/>
                </a:solidFill>
                <a:latin typeface="Times New Roman"/>
                <a:ea typeface="Times New Roman"/>
                <a:cs typeface="Times New Roman"/>
                <a:sym typeface="Times New Roman"/>
              </a:rPr>
              <a:t> to reflect progress.</a:t>
            </a:r>
            <a:endParaRPr sz="15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100"/>
              <a:buFont typeface="Arial"/>
              <a:buNone/>
            </a:pPr>
            <a:r>
              <a:t/>
            </a:r>
            <a:endParaRPr sz="1500"/>
          </a:p>
        </p:txBody>
      </p:sp>
      <p:sp>
        <p:nvSpPr>
          <p:cNvPr id="201" name="Google Shape;201;p16"/>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1945005" y="624205"/>
            <a:ext cx="6684010" cy="885825"/>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07" name="Google Shape;207;p17"/>
          <p:cNvSpPr txBox="1"/>
          <p:nvPr>
            <p:ph idx="1" type="body"/>
          </p:nvPr>
        </p:nvSpPr>
        <p:spPr>
          <a:xfrm>
            <a:off x="1941830" y="624205"/>
            <a:ext cx="6686550" cy="528701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t/>
            </a:r>
            <a:endParaRPr/>
          </a:p>
          <a:p>
            <a:pPr indent="-228600" lvl="0" marL="457200" rtl="0" algn="l">
              <a:lnSpc>
                <a:spcPct val="100000"/>
              </a:lnSpc>
              <a:spcBef>
                <a:spcPts val="750"/>
              </a:spcBef>
              <a:spcAft>
                <a:spcPts val="0"/>
              </a:spcAft>
              <a:buSzPts val="1800"/>
              <a:buNone/>
            </a:pPr>
            <a:r>
              <a:t/>
            </a:r>
            <a:endParaRPr/>
          </a:p>
        </p:txBody>
      </p:sp>
      <p:sp>
        <p:nvSpPr>
          <p:cNvPr id="208" name="Google Shape;208;p17"/>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sp>
        <p:nvSpPr>
          <p:cNvPr id="209" name="Google Shape;209;p17"/>
          <p:cNvSpPr txBox="1"/>
          <p:nvPr/>
        </p:nvSpPr>
        <p:spPr>
          <a:xfrm>
            <a:off x="2336800" y="5160645"/>
            <a:ext cx="2393400" cy="459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1.1 Add reminder notes in calender</a:t>
            </a:r>
            <a:endParaRPr b="0" i="0" sz="1200" u="none" cap="none" strike="noStrike">
              <a:solidFill>
                <a:srgbClr val="000000"/>
              </a:solidFill>
              <a:latin typeface="Arial"/>
              <a:ea typeface="Arial"/>
              <a:cs typeface="Arial"/>
              <a:sym typeface="Arial"/>
            </a:endParaRPr>
          </a:p>
        </p:txBody>
      </p:sp>
      <p:pic>
        <p:nvPicPr>
          <p:cNvPr id="210" name="Google Shape;210;p17"/>
          <p:cNvPicPr preferRelativeResize="0"/>
          <p:nvPr/>
        </p:nvPicPr>
        <p:blipFill rotWithShape="1">
          <a:blip r:embed="rId3">
            <a:alphaModFix/>
          </a:blip>
          <a:srcRect b="0" l="0" r="0" t="0"/>
          <a:stretch/>
        </p:blipFill>
        <p:spPr>
          <a:xfrm>
            <a:off x="2336800" y="788035"/>
            <a:ext cx="2393315" cy="4147185"/>
          </a:xfrm>
          <a:prstGeom prst="rect">
            <a:avLst/>
          </a:prstGeom>
          <a:noFill/>
          <a:ln>
            <a:noFill/>
          </a:ln>
        </p:spPr>
      </p:pic>
      <p:pic>
        <p:nvPicPr>
          <p:cNvPr id="211" name="Google Shape;211;p17"/>
          <p:cNvPicPr preferRelativeResize="0"/>
          <p:nvPr/>
        </p:nvPicPr>
        <p:blipFill rotWithShape="1">
          <a:blip r:embed="rId4">
            <a:alphaModFix/>
          </a:blip>
          <a:srcRect b="0" l="0" r="0" t="0"/>
          <a:stretch/>
        </p:blipFill>
        <p:spPr>
          <a:xfrm>
            <a:off x="5626100" y="867410"/>
            <a:ext cx="2233930" cy="4067810"/>
          </a:xfrm>
          <a:prstGeom prst="rect">
            <a:avLst/>
          </a:prstGeom>
          <a:noFill/>
          <a:ln>
            <a:noFill/>
          </a:ln>
        </p:spPr>
      </p:pic>
      <p:sp>
        <p:nvSpPr>
          <p:cNvPr id="212" name="Google Shape;212;p17"/>
          <p:cNvSpPr txBox="1"/>
          <p:nvPr/>
        </p:nvSpPr>
        <p:spPr>
          <a:xfrm>
            <a:off x="5626100" y="5160010"/>
            <a:ext cx="2233930"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1.2 reminder notes in calender and notification </a:t>
            </a:r>
            <a:endParaRPr b="0" i="0" sz="12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1945005" y="624205"/>
            <a:ext cx="6684010" cy="76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18" name="Google Shape;218;p18"/>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a:t>
            </a:r>
            <a:endParaRPr/>
          </a:p>
        </p:txBody>
      </p:sp>
      <p:sp>
        <p:nvSpPr>
          <p:cNvPr id="219" name="Google Shape;219;p18"/>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220" name="Google Shape;220;p18"/>
          <p:cNvPicPr preferRelativeResize="0"/>
          <p:nvPr/>
        </p:nvPicPr>
        <p:blipFill rotWithShape="1">
          <a:blip r:embed="rId3">
            <a:alphaModFix/>
          </a:blip>
          <a:srcRect b="0" l="0" r="0" t="1483"/>
          <a:stretch/>
        </p:blipFill>
        <p:spPr>
          <a:xfrm>
            <a:off x="1980565" y="814070"/>
            <a:ext cx="2910840" cy="5232400"/>
          </a:xfrm>
          <a:prstGeom prst="rect">
            <a:avLst/>
          </a:prstGeom>
          <a:noFill/>
          <a:ln>
            <a:noFill/>
          </a:ln>
        </p:spPr>
      </p:pic>
      <p:sp>
        <p:nvSpPr>
          <p:cNvPr id="221" name="Google Shape;221;p18"/>
          <p:cNvSpPr txBox="1"/>
          <p:nvPr/>
        </p:nvSpPr>
        <p:spPr>
          <a:xfrm>
            <a:off x="2388235" y="6210300"/>
            <a:ext cx="2503170"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1.3 notification panel </a:t>
            </a:r>
            <a:endParaRPr b="0" i="0" sz="1200" u="none" cap="none" strike="noStrike">
              <a:solidFill>
                <a:srgbClr val="000000"/>
              </a:solidFill>
              <a:latin typeface="Arial"/>
              <a:ea typeface="Arial"/>
              <a:cs typeface="Arial"/>
              <a:sym typeface="Arial"/>
            </a:endParaRPr>
          </a:p>
        </p:txBody>
      </p:sp>
      <p:sp>
        <p:nvSpPr>
          <p:cNvPr id="222" name="Google Shape;222;p18"/>
          <p:cNvSpPr txBox="1"/>
          <p:nvPr/>
        </p:nvSpPr>
        <p:spPr>
          <a:xfrm>
            <a:off x="5888355" y="6202045"/>
            <a:ext cx="2903220"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1.4 notification panel dark mode </a:t>
            </a:r>
            <a:endParaRPr b="0" i="0" sz="1200" u="none" cap="none" strike="noStrike">
              <a:solidFill>
                <a:srgbClr val="000000"/>
              </a:solidFill>
              <a:latin typeface="Arial"/>
              <a:ea typeface="Arial"/>
              <a:cs typeface="Arial"/>
              <a:sym typeface="Arial"/>
            </a:endParaRPr>
          </a:p>
        </p:txBody>
      </p:sp>
      <p:pic>
        <p:nvPicPr>
          <p:cNvPr id="223" name="Google Shape;223;p18"/>
          <p:cNvPicPr preferRelativeResize="0"/>
          <p:nvPr/>
        </p:nvPicPr>
        <p:blipFill rotWithShape="1">
          <a:blip r:embed="rId4">
            <a:alphaModFix/>
          </a:blip>
          <a:srcRect b="0" l="0" r="0" t="0"/>
          <a:stretch/>
        </p:blipFill>
        <p:spPr>
          <a:xfrm>
            <a:off x="5608955" y="966470"/>
            <a:ext cx="2910840" cy="5118100"/>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9"/>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29" name="Google Shape;229;p19"/>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1.4 toast notification </a:t>
            </a:r>
            <a:endParaRPr/>
          </a:p>
          <a:p>
            <a:pPr indent="0" lvl="0" marL="114300" rtl="0" algn="l">
              <a:lnSpc>
                <a:spcPct val="100000"/>
              </a:lnSpc>
              <a:spcBef>
                <a:spcPts val="750"/>
              </a:spcBef>
              <a:spcAft>
                <a:spcPts val="0"/>
              </a:spcAft>
              <a:buSzPts val="1800"/>
              <a:buNone/>
            </a:pPr>
            <a:r>
              <a:t/>
            </a:r>
            <a:endParaRPr/>
          </a:p>
        </p:txBody>
      </p:sp>
      <p:sp>
        <p:nvSpPr>
          <p:cNvPr id="230" name="Google Shape;230;p19"/>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231" name="Google Shape;231;p19"/>
          <p:cNvPicPr preferRelativeResize="0"/>
          <p:nvPr/>
        </p:nvPicPr>
        <p:blipFill rotWithShape="1">
          <a:blip r:embed="rId3">
            <a:alphaModFix/>
          </a:blip>
          <a:srcRect b="0" l="0" r="0" t="0"/>
          <a:stretch/>
        </p:blipFill>
        <p:spPr>
          <a:xfrm>
            <a:off x="1887220" y="692785"/>
            <a:ext cx="2910840" cy="4965700"/>
          </a:xfrm>
          <a:prstGeom prst="rect">
            <a:avLst/>
          </a:prstGeom>
          <a:noFill/>
          <a:ln>
            <a:noFill/>
          </a:ln>
        </p:spPr>
      </p:pic>
      <p:sp>
        <p:nvSpPr>
          <p:cNvPr id="232" name="Google Shape;232;p19"/>
          <p:cNvSpPr txBox="1"/>
          <p:nvPr/>
        </p:nvSpPr>
        <p:spPr>
          <a:xfrm>
            <a:off x="2105025" y="5800090"/>
            <a:ext cx="2475865"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1.4 toast notification </a:t>
            </a:r>
            <a:endParaRPr b="0" i="0" sz="1200" u="none" cap="none" strike="noStrike">
              <a:solidFill>
                <a:srgbClr val="000000"/>
              </a:solidFill>
              <a:latin typeface="Arial"/>
              <a:ea typeface="Arial"/>
              <a:cs typeface="Arial"/>
              <a:sym typeface="Arial"/>
            </a:endParaRPr>
          </a:p>
        </p:txBody>
      </p:sp>
      <p:pic>
        <p:nvPicPr>
          <p:cNvPr id="233" name="Google Shape;233;p19"/>
          <p:cNvPicPr preferRelativeResize="0"/>
          <p:nvPr/>
        </p:nvPicPr>
        <p:blipFill rotWithShape="1">
          <a:blip r:embed="rId4">
            <a:alphaModFix/>
          </a:blip>
          <a:srcRect b="0" l="0" r="0" t="0"/>
          <a:stretch/>
        </p:blipFill>
        <p:spPr>
          <a:xfrm>
            <a:off x="5952490" y="692785"/>
            <a:ext cx="2466340" cy="960120"/>
          </a:xfrm>
          <a:prstGeom prst="rect">
            <a:avLst/>
          </a:prstGeom>
          <a:noFill/>
          <a:ln>
            <a:noFill/>
          </a:ln>
        </p:spPr>
      </p:pic>
      <p:pic>
        <p:nvPicPr>
          <p:cNvPr id="234" name="Google Shape;234;p19"/>
          <p:cNvPicPr preferRelativeResize="0"/>
          <p:nvPr/>
        </p:nvPicPr>
        <p:blipFill rotWithShape="1">
          <a:blip r:embed="rId5">
            <a:alphaModFix/>
          </a:blip>
          <a:srcRect b="0" l="0" r="0" t="0"/>
          <a:stretch/>
        </p:blipFill>
        <p:spPr>
          <a:xfrm>
            <a:off x="5953125" y="2034540"/>
            <a:ext cx="2465705" cy="979170"/>
          </a:xfrm>
          <a:prstGeom prst="rect">
            <a:avLst/>
          </a:prstGeom>
          <a:noFill/>
          <a:ln>
            <a:noFill/>
          </a:ln>
        </p:spPr>
      </p:pic>
      <p:sp>
        <p:nvSpPr>
          <p:cNvPr id="235" name="Google Shape;235;p19"/>
          <p:cNvSpPr txBox="1"/>
          <p:nvPr/>
        </p:nvSpPr>
        <p:spPr>
          <a:xfrm>
            <a:off x="6295390" y="3291205"/>
            <a:ext cx="2466975" cy="2755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Arial"/>
                <a:ea typeface="Arial"/>
                <a:cs typeface="Arial"/>
                <a:sym typeface="Arial"/>
              </a:rPr>
              <a:t>1.5 notification count </a:t>
            </a:r>
            <a:endParaRPr b="0" i="0" sz="12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41" name="Google Shape;241;p20"/>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342900" lvl="0" marL="457200" rtl="0" algn="l">
              <a:lnSpc>
                <a:spcPct val="100000"/>
              </a:lnSpc>
              <a:spcBef>
                <a:spcPts val="750"/>
              </a:spcBef>
              <a:spcAft>
                <a:spcPts val="0"/>
              </a:spcAft>
              <a:buSzPts val="1800"/>
              <a:buChar char="●"/>
            </a:pPr>
            <a:r>
              <a:rPr lang="en-US"/>
              <a:t> </a:t>
            </a:r>
            <a:endParaRPr/>
          </a:p>
        </p:txBody>
      </p:sp>
      <p:sp>
        <p:nvSpPr>
          <p:cNvPr id="242" name="Google Shape;242;p20"/>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243" name="Google Shape;243;p20"/>
          <p:cNvPicPr preferRelativeResize="0"/>
          <p:nvPr/>
        </p:nvPicPr>
        <p:blipFill rotWithShape="1">
          <a:blip r:embed="rId3">
            <a:alphaModFix/>
          </a:blip>
          <a:srcRect b="54070" l="0" r="9755" t="0"/>
          <a:stretch/>
        </p:blipFill>
        <p:spPr>
          <a:xfrm>
            <a:off x="1883410" y="787400"/>
            <a:ext cx="6155055" cy="2414905"/>
          </a:xfrm>
          <a:prstGeom prst="rect">
            <a:avLst/>
          </a:prstGeom>
          <a:noFill/>
          <a:ln>
            <a:noFill/>
          </a:ln>
        </p:spPr>
      </p:pic>
      <p:pic>
        <p:nvPicPr>
          <p:cNvPr id="244" name="Google Shape;244;p20"/>
          <p:cNvPicPr preferRelativeResize="0"/>
          <p:nvPr/>
        </p:nvPicPr>
        <p:blipFill rotWithShape="1">
          <a:blip r:embed="rId4">
            <a:alphaModFix/>
          </a:blip>
          <a:srcRect b="0" l="0" r="27882" t="0"/>
          <a:stretch/>
        </p:blipFill>
        <p:spPr>
          <a:xfrm>
            <a:off x="1945005" y="3557270"/>
            <a:ext cx="6093460" cy="2453640"/>
          </a:xfrm>
          <a:prstGeom prst="rect">
            <a:avLst/>
          </a:prstGeom>
          <a:noFill/>
          <a:ln>
            <a:noFill/>
          </a:ln>
        </p:spPr>
      </p:pic>
      <p:sp>
        <p:nvSpPr>
          <p:cNvPr id="245" name="Google Shape;245;p20"/>
          <p:cNvSpPr txBox="1"/>
          <p:nvPr/>
        </p:nvSpPr>
        <p:spPr>
          <a:xfrm>
            <a:off x="3272790" y="6303645"/>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1.6 reminder to email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1337475" y="624103"/>
            <a:ext cx="6683700" cy="85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000">
                <a:latin typeface="Times New Roman"/>
                <a:ea typeface="Times New Roman"/>
                <a:cs typeface="Times New Roman"/>
                <a:sym typeface="Times New Roman"/>
              </a:rPr>
              <a:t>Learning Outcome</a:t>
            </a:r>
            <a:r>
              <a:rPr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(Week 9 &amp; 10)</a:t>
            </a:r>
            <a:endParaRPr b="1" sz="3000">
              <a:latin typeface="Times New Roman"/>
              <a:ea typeface="Times New Roman"/>
              <a:cs typeface="Times New Roman"/>
              <a:sym typeface="Times New Roman"/>
            </a:endParaRPr>
          </a:p>
        </p:txBody>
      </p:sp>
      <p:sp>
        <p:nvSpPr>
          <p:cNvPr id="252" name="Google Shape;252;p21"/>
          <p:cNvSpPr txBox="1"/>
          <p:nvPr>
            <p:ph idx="1" type="body"/>
          </p:nvPr>
        </p:nvSpPr>
        <p:spPr>
          <a:xfrm>
            <a:off x="1854225" y="1574250"/>
            <a:ext cx="6686700" cy="4723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1500">
                <a:solidFill>
                  <a:schemeClr val="dk1"/>
                </a:solidFill>
                <a:latin typeface="Times New Roman"/>
                <a:ea typeface="Times New Roman"/>
                <a:cs typeface="Times New Roman"/>
                <a:sym typeface="Times New Roman"/>
              </a:rPr>
              <a:t>2.      Drive Implementation</a:t>
            </a:r>
            <a:endParaRPr b="1"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1200"/>
              </a:spcBef>
              <a:spcAft>
                <a:spcPts val="0"/>
              </a:spcAft>
              <a:buClr>
                <a:schemeClr val="dk1"/>
              </a:buClr>
              <a:buSzPts val="1500"/>
              <a:buFont typeface="Arial"/>
              <a:buChar char="●"/>
            </a:pPr>
            <a:r>
              <a:rPr lang="en-US" sz="1500">
                <a:solidFill>
                  <a:schemeClr val="dk1"/>
                </a:solidFill>
                <a:latin typeface="Times New Roman"/>
                <a:ea typeface="Times New Roman"/>
                <a:cs typeface="Times New Roman"/>
                <a:sym typeface="Times New Roman"/>
              </a:rPr>
              <a:t>In this project, I developed a </a:t>
            </a:r>
            <a:r>
              <a:rPr b="1" lang="en-US" sz="1500">
                <a:solidFill>
                  <a:schemeClr val="dk1"/>
                </a:solidFill>
                <a:latin typeface="Times New Roman"/>
                <a:ea typeface="Times New Roman"/>
                <a:cs typeface="Times New Roman"/>
                <a:sym typeface="Times New Roman"/>
              </a:rPr>
              <a:t>Drive module</a:t>
            </a:r>
            <a:r>
              <a:rPr lang="en-US" sz="1500">
                <a:solidFill>
                  <a:schemeClr val="dk1"/>
                </a:solidFill>
                <a:latin typeface="Times New Roman"/>
                <a:ea typeface="Times New Roman"/>
                <a:cs typeface="Times New Roman"/>
                <a:sym typeface="Times New Roman"/>
              </a:rPr>
              <a:t> integrated within the CRM system to handle </a:t>
            </a:r>
            <a:r>
              <a:rPr b="1" lang="en-US" sz="1500">
                <a:solidFill>
                  <a:schemeClr val="dk1"/>
                </a:solidFill>
                <a:latin typeface="Times New Roman"/>
                <a:ea typeface="Times New Roman"/>
                <a:cs typeface="Times New Roman"/>
                <a:sym typeface="Times New Roman"/>
              </a:rPr>
              <a:t>secure document storage and management</a:t>
            </a:r>
            <a:r>
              <a:rPr lang="en-US" sz="1500">
                <a:solidFill>
                  <a:schemeClr val="dk1"/>
                </a:solidFill>
                <a:latin typeface="Times New Roman"/>
                <a:ea typeface="Times New Roman"/>
                <a:cs typeface="Times New Roman"/>
                <a:sym typeface="Times New Roman"/>
              </a:rPr>
              <a:t>, similar to the document modules available in CRMs like </a:t>
            </a:r>
            <a:r>
              <a:rPr b="1" lang="en-US" sz="1500">
                <a:solidFill>
                  <a:schemeClr val="dk1"/>
                </a:solidFill>
                <a:latin typeface="Times New Roman"/>
                <a:ea typeface="Times New Roman"/>
                <a:cs typeface="Times New Roman"/>
                <a:sym typeface="Times New Roman"/>
              </a:rPr>
              <a:t>Zoho Drive</a:t>
            </a:r>
            <a:r>
              <a:rPr lang="en-US" sz="1500">
                <a:solidFill>
                  <a:schemeClr val="dk1"/>
                </a:solidFill>
                <a:latin typeface="Times New Roman"/>
                <a:ea typeface="Times New Roman"/>
                <a:cs typeface="Times New Roman"/>
                <a:sym typeface="Times New Roman"/>
              </a:rPr>
              <a:t> or </a:t>
            </a:r>
            <a:r>
              <a:rPr b="1" lang="en-US" sz="1500">
                <a:solidFill>
                  <a:schemeClr val="dk1"/>
                </a:solidFill>
                <a:latin typeface="Times New Roman"/>
                <a:ea typeface="Times New Roman"/>
                <a:cs typeface="Times New Roman"/>
                <a:sym typeface="Times New Roman"/>
              </a:rPr>
              <a:t>Odoo Documents</a:t>
            </a:r>
            <a:r>
              <a:rPr lang="en-US"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Arial"/>
              <a:buChar char="●"/>
            </a:pPr>
            <a:r>
              <a:rPr lang="en-US" sz="1500">
                <a:solidFill>
                  <a:schemeClr val="dk1"/>
                </a:solidFill>
                <a:latin typeface="Times New Roman"/>
                <a:ea typeface="Times New Roman"/>
                <a:cs typeface="Times New Roman"/>
                <a:sym typeface="Times New Roman"/>
              </a:rPr>
              <a:t>This feature allows users to </a:t>
            </a:r>
            <a:r>
              <a:rPr b="1" lang="en-US" sz="1500">
                <a:solidFill>
                  <a:schemeClr val="dk1"/>
                </a:solidFill>
                <a:latin typeface="Times New Roman"/>
                <a:ea typeface="Times New Roman"/>
                <a:cs typeface="Times New Roman"/>
                <a:sym typeface="Times New Roman"/>
              </a:rPr>
              <a:t>upload, preview, download, and delete files</a:t>
            </a:r>
            <a:r>
              <a:rPr lang="en-US" sz="1500">
                <a:solidFill>
                  <a:schemeClr val="dk1"/>
                </a:solidFill>
                <a:latin typeface="Times New Roman"/>
                <a:ea typeface="Times New Roman"/>
                <a:cs typeface="Times New Roman"/>
                <a:sym typeface="Times New Roman"/>
              </a:rPr>
              <a:t>, ensuring all relevant documents related to leads, clients, or internal processes are easily accessible within the CRM.</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Arial"/>
              <a:buChar char="●"/>
            </a:pPr>
            <a:r>
              <a:rPr lang="en-US" sz="1500">
                <a:solidFill>
                  <a:schemeClr val="dk1"/>
                </a:solidFill>
                <a:latin typeface="Times New Roman"/>
                <a:ea typeface="Times New Roman"/>
                <a:cs typeface="Times New Roman"/>
                <a:sym typeface="Times New Roman"/>
              </a:rPr>
              <a:t>The frontend provides a </a:t>
            </a:r>
            <a:r>
              <a:rPr b="1" lang="en-US" sz="1500">
                <a:solidFill>
                  <a:schemeClr val="dk1"/>
                </a:solidFill>
                <a:latin typeface="Times New Roman"/>
                <a:ea typeface="Times New Roman"/>
                <a:cs typeface="Times New Roman"/>
                <a:sym typeface="Times New Roman"/>
              </a:rPr>
              <a:t>user-friendly interface</a:t>
            </a:r>
            <a:r>
              <a:rPr lang="en-US" sz="1500">
                <a:solidFill>
                  <a:schemeClr val="dk1"/>
                </a:solidFill>
                <a:latin typeface="Times New Roman"/>
                <a:ea typeface="Times New Roman"/>
                <a:cs typeface="Times New Roman"/>
                <a:sym typeface="Times New Roman"/>
              </a:rPr>
              <a:t> built using React (or Next.js), where users can drag-and-drop files or select them manually for upload. The backend, developed with Node.js and Express, handles the file processing. Files are stored securely on the server (or cloud storage like AWS S3, if applicable), and references are maintained in a MongoDB collection for easy retrieval.</a:t>
            </a:r>
            <a:endParaRPr sz="1500">
              <a:solidFill>
                <a:schemeClr val="dk1"/>
              </a:solidFill>
              <a:latin typeface="Times New Roman"/>
              <a:ea typeface="Times New Roman"/>
              <a:cs typeface="Times New Roman"/>
              <a:sym typeface="Times New Roman"/>
            </a:endParaRPr>
          </a:p>
          <a:p>
            <a:pPr indent="-323850" lvl="0" marL="457200" rtl="0" algn="just">
              <a:lnSpc>
                <a:spcPct val="115000"/>
              </a:lnSpc>
              <a:spcBef>
                <a:spcPts val="0"/>
              </a:spcBef>
              <a:spcAft>
                <a:spcPts val="0"/>
              </a:spcAft>
              <a:buClr>
                <a:schemeClr val="dk1"/>
              </a:buClr>
              <a:buSzPts val="1500"/>
              <a:buFont typeface="Times New Roman"/>
              <a:buChar char="●"/>
            </a:pPr>
            <a:r>
              <a:rPr lang="en-US" sz="1500">
                <a:solidFill>
                  <a:schemeClr val="dk1"/>
                </a:solidFill>
                <a:latin typeface="Times New Roman"/>
                <a:ea typeface="Times New Roman"/>
                <a:cs typeface="Times New Roman"/>
                <a:sym typeface="Times New Roman"/>
              </a:rPr>
              <a:t>Additionally, the system supports </a:t>
            </a:r>
            <a:r>
              <a:rPr b="1" lang="en-US" sz="1500">
                <a:solidFill>
                  <a:schemeClr val="dk1"/>
                </a:solidFill>
                <a:latin typeface="Times New Roman"/>
                <a:ea typeface="Times New Roman"/>
                <a:cs typeface="Times New Roman"/>
                <a:sym typeface="Times New Roman"/>
              </a:rPr>
              <a:t>filtering by file type, search functionality</a:t>
            </a:r>
            <a:r>
              <a:rPr lang="en-US" sz="1500">
                <a:solidFill>
                  <a:schemeClr val="dk1"/>
                </a:solidFill>
                <a:latin typeface="Times New Roman"/>
                <a:ea typeface="Times New Roman"/>
                <a:cs typeface="Times New Roman"/>
                <a:sym typeface="Times New Roman"/>
              </a:rPr>
              <a:t>, and categorization, making document management efficient and organized.</a:t>
            </a:r>
            <a:endParaRPr sz="1500">
              <a:solidFill>
                <a:schemeClr val="dk1"/>
              </a:solidFill>
              <a:latin typeface="Times New Roman"/>
              <a:ea typeface="Times New Roman"/>
              <a:cs typeface="Times New Roman"/>
              <a:sym typeface="Times New Roman"/>
            </a:endParaRPr>
          </a:p>
          <a:p>
            <a:pPr indent="0" lvl="0" marL="457200" rtl="0" algn="just">
              <a:lnSpc>
                <a:spcPct val="100000"/>
              </a:lnSpc>
              <a:spcBef>
                <a:spcPts val="800"/>
              </a:spcBef>
              <a:spcAft>
                <a:spcPts val="0"/>
              </a:spcAft>
              <a:buSzPts val="1800"/>
              <a:buNone/>
            </a:pPr>
            <a:r>
              <a:t/>
            </a:r>
            <a:endParaRPr sz="1500">
              <a:solidFill>
                <a:schemeClr val="dk1"/>
              </a:solidFill>
              <a:latin typeface="Times New Roman"/>
              <a:ea typeface="Times New Roman"/>
              <a:cs typeface="Times New Roman"/>
              <a:sym typeface="Times New Roman"/>
            </a:endParaRPr>
          </a:p>
        </p:txBody>
      </p:sp>
      <p:sp>
        <p:nvSpPr>
          <p:cNvPr id="253" name="Google Shape;253;p21"/>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59" name="Google Shape;259;p22"/>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2.1 mail, whatsup, call button</a:t>
            </a:r>
            <a:endParaRPr/>
          </a:p>
          <a:p>
            <a:pPr indent="0" lvl="0" marL="114300" rtl="0" algn="l">
              <a:lnSpc>
                <a:spcPct val="100000"/>
              </a:lnSpc>
              <a:spcBef>
                <a:spcPts val="750"/>
              </a:spcBef>
              <a:spcAft>
                <a:spcPts val="0"/>
              </a:spcAft>
              <a:buSzPts val="1800"/>
              <a:buNone/>
            </a:pPr>
            <a:r>
              <a:t/>
            </a:r>
            <a:endParaRPr/>
          </a:p>
        </p:txBody>
      </p:sp>
      <p:sp>
        <p:nvSpPr>
          <p:cNvPr id="260" name="Google Shape;260;p22"/>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261" name="Google Shape;261;p22"/>
          <p:cNvPicPr preferRelativeResize="0"/>
          <p:nvPr/>
        </p:nvPicPr>
        <p:blipFill rotWithShape="1">
          <a:blip r:embed="rId3">
            <a:alphaModFix/>
          </a:blip>
          <a:srcRect b="0" l="0" r="0" t="0"/>
          <a:stretch/>
        </p:blipFill>
        <p:spPr>
          <a:xfrm>
            <a:off x="1802130" y="979805"/>
            <a:ext cx="5539740" cy="3467100"/>
          </a:xfrm>
          <a:prstGeom prst="rect">
            <a:avLst/>
          </a:prstGeom>
          <a:noFill/>
          <a:ln>
            <a:noFill/>
          </a:ln>
        </p:spPr>
      </p:pic>
      <p:sp>
        <p:nvSpPr>
          <p:cNvPr id="262" name="Google Shape;262;p22"/>
          <p:cNvSpPr txBox="1"/>
          <p:nvPr/>
        </p:nvSpPr>
        <p:spPr>
          <a:xfrm>
            <a:off x="3693160" y="4682490"/>
            <a:ext cx="3048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2.2 send mail</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3"/>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68" name="Google Shape;268;p23"/>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1.4 toast notification </a:t>
            </a:r>
            <a:endParaRPr/>
          </a:p>
        </p:txBody>
      </p:sp>
      <p:sp>
        <p:nvSpPr>
          <p:cNvPr id="269" name="Google Shape;269;p23"/>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270" name="Google Shape;270;p23"/>
          <p:cNvPicPr preferRelativeResize="0"/>
          <p:nvPr/>
        </p:nvPicPr>
        <p:blipFill rotWithShape="1">
          <a:blip r:embed="rId3">
            <a:alphaModFix/>
          </a:blip>
          <a:srcRect b="54070" l="0" r="9755" t="0"/>
          <a:stretch/>
        </p:blipFill>
        <p:spPr>
          <a:xfrm>
            <a:off x="1959610" y="787400"/>
            <a:ext cx="6155054" cy="2414905"/>
          </a:xfrm>
          <a:prstGeom prst="rect">
            <a:avLst/>
          </a:prstGeom>
          <a:noFill/>
          <a:ln>
            <a:noFill/>
          </a:ln>
        </p:spPr>
      </p:pic>
      <p:pic>
        <p:nvPicPr>
          <p:cNvPr id="271" name="Google Shape;271;p23"/>
          <p:cNvPicPr preferRelativeResize="0"/>
          <p:nvPr/>
        </p:nvPicPr>
        <p:blipFill rotWithShape="1">
          <a:blip r:embed="rId4">
            <a:alphaModFix/>
          </a:blip>
          <a:srcRect b="0" l="0" r="27882" t="0"/>
          <a:stretch/>
        </p:blipFill>
        <p:spPr>
          <a:xfrm>
            <a:off x="2021205" y="3557270"/>
            <a:ext cx="6093458" cy="2453640"/>
          </a:xfrm>
          <a:prstGeom prst="rect">
            <a:avLst/>
          </a:prstGeom>
          <a:noFill/>
          <a:ln>
            <a:noFill/>
          </a:ln>
        </p:spPr>
      </p:pic>
      <p:sp>
        <p:nvSpPr>
          <p:cNvPr id="272" name="Google Shape;272;p23"/>
          <p:cNvSpPr txBox="1"/>
          <p:nvPr/>
        </p:nvSpPr>
        <p:spPr>
          <a:xfrm>
            <a:off x="3837305" y="6139815"/>
            <a:ext cx="3048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2.3 reminder to email and send mail</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1428750" y="609600"/>
            <a:ext cx="7715250" cy="914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mbria"/>
              <a:buNone/>
            </a:pPr>
            <a:r>
              <a:rPr b="1" i="0" lang="en-US" sz="4000" u="none">
                <a:solidFill>
                  <a:schemeClr val="dk1"/>
                </a:solidFill>
                <a:latin typeface="Cambria"/>
                <a:ea typeface="Cambria"/>
                <a:cs typeface="Cambria"/>
                <a:sym typeface="Cambria"/>
              </a:rPr>
              <a:t>Outline </a:t>
            </a:r>
            <a:endParaRPr b="1" i="0" sz="4000" u="none">
              <a:solidFill>
                <a:schemeClr val="dk1"/>
              </a:solidFill>
              <a:latin typeface="Cambria"/>
              <a:ea typeface="Cambria"/>
              <a:cs typeface="Cambria"/>
              <a:sym typeface="Cambria"/>
            </a:endParaRPr>
          </a:p>
        </p:txBody>
      </p:sp>
      <p:sp>
        <p:nvSpPr>
          <p:cNvPr id="108" name="Google Shape;108;p6"/>
          <p:cNvSpPr txBox="1"/>
          <p:nvPr>
            <p:ph idx="1" type="body"/>
          </p:nvPr>
        </p:nvSpPr>
        <p:spPr>
          <a:xfrm>
            <a:off x="1197750" y="1851337"/>
            <a:ext cx="7715400" cy="4840200"/>
          </a:xfrm>
          <a:prstGeom prst="rect">
            <a:avLst/>
          </a:prstGeom>
          <a:noFill/>
          <a:ln>
            <a:noFill/>
          </a:ln>
        </p:spPr>
        <p:txBody>
          <a:bodyPr anchorCtr="0" anchor="t" bIns="45700" lIns="91425" spcFirstLastPara="1" rIns="91425" wrap="square" tIns="45700">
            <a:noAutofit/>
          </a:bodyPr>
          <a:lstStyle/>
          <a:p>
            <a:pPr indent="-320675" lvl="0" marL="365125" marR="0" rtl="0" algn="just">
              <a:lnSpc>
                <a:spcPct val="100000"/>
              </a:lnSpc>
              <a:spcBef>
                <a:spcPts val="0"/>
              </a:spcBef>
              <a:spcAft>
                <a:spcPts val="0"/>
              </a:spcAft>
              <a:buClr>
                <a:schemeClr val="accent1"/>
              </a:buClr>
              <a:buSzPts val="2600"/>
              <a:buFont typeface="Noto Sans Symbols"/>
              <a:buChar char="⚫"/>
            </a:pPr>
            <a:r>
              <a:rPr b="0" i="0" lang="en-US" sz="2000" u="none" cap="none" strike="noStrike">
                <a:solidFill>
                  <a:srgbClr val="404040"/>
                </a:solidFill>
                <a:latin typeface="Cambria"/>
                <a:ea typeface="Cambria"/>
                <a:cs typeface="Cambria"/>
                <a:sym typeface="Cambria"/>
              </a:rPr>
              <a:t>Company Profile  </a:t>
            </a:r>
            <a:endParaRPr b="0" i="0" sz="2000" u="none" cap="none" strike="noStrike">
              <a:solidFill>
                <a:srgbClr val="404040"/>
              </a:solidFill>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Timeline Chart</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Training Work</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Project Introduction</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Project Objective</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Technologies/Platform</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Modules of Project</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Screenshot of work during training</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Future work </a:t>
            </a:r>
            <a:endParaRPr sz="2000">
              <a:latin typeface="Cambria"/>
              <a:ea typeface="Cambria"/>
              <a:cs typeface="Cambria"/>
              <a:sym typeface="Cambria"/>
            </a:endParaRPr>
          </a:p>
          <a:p>
            <a:pPr indent="-320675" lvl="0" marL="365125" marR="0" rtl="0" algn="just">
              <a:lnSpc>
                <a:spcPct val="100000"/>
              </a:lnSpc>
              <a:spcBef>
                <a:spcPts val="0"/>
              </a:spcBef>
              <a:spcAft>
                <a:spcPts val="0"/>
              </a:spcAft>
              <a:buSzPts val="2600"/>
              <a:buFont typeface="Cambria"/>
              <a:buChar char="⚫"/>
            </a:pPr>
            <a:r>
              <a:rPr lang="en-US" sz="2000">
                <a:latin typeface="Cambria"/>
                <a:ea typeface="Cambria"/>
                <a:cs typeface="Cambria"/>
                <a:sym typeface="Cambria"/>
              </a:rPr>
              <a:t>Reference</a:t>
            </a:r>
            <a:endParaRPr sz="2000">
              <a:latin typeface="Cambria"/>
              <a:ea typeface="Cambria"/>
              <a:cs typeface="Cambria"/>
              <a:sym typeface="Cambria"/>
            </a:endParaRPr>
          </a:p>
          <a:p>
            <a:pPr indent="0" lvl="0" marL="0" marR="0" rtl="0" algn="just">
              <a:lnSpc>
                <a:spcPct val="100000"/>
              </a:lnSpc>
              <a:spcBef>
                <a:spcPts val="700"/>
              </a:spcBef>
              <a:spcAft>
                <a:spcPts val="0"/>
              </a:spcAft>
              <a:buSzPts val="1800"/>
              <a:buNone/>
            </a:pPr>
            <a:r>
              <a:t/>
            </a:r>
            <a:endParaRPr sz="2000"/>
          </a:p>
        </p:txBody>
      </p:sp>
      <p:sp>
        <p:nvSpPr>
          <p:cNvPr id="109" name="Google Shape;109;p6"/>
          <p:cNvSpPr txBox="1"/>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r>
              <a:rPr b="0" i="0" lang="en-US" sz="2400" u="none" cap="none" strike="noStrike">
                <a:solidFill>
                  <a:schemeClr val="dk1"/>
                </a:solidFill>
                <a:latin typeface="Calibri"/>
                <a:ea typeface="Calibri"/>
                <a:cs typeface="Calibri"/>
                <a:sym typeface="Calibri"/>
              </a:rPr>
              <a:t> </a:t>
            </a:r>
            <a:r>
              <a:rPr b="0" i="0" lang="en-US" sz="1400" u="none" cap="none" strike="noStrike">
                <a:solidFill>
                  <a:schemeClr val="lt1"/>
                </a:solidFill>
                <a:latin typeface="Arial"/>
                <a:ea typeface="Arial"/>
                <a:cs typeface="Arial"/>
                <a:sym typeface="Arial"/>
              </a:rPr>
              <a:t>2 </a:t>
            </a:r>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278" name="Google Shape;278;p24"/>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a:t>
            </a:r>
            <a:endParaRPr/>
          </a:p>
        </p:txBody>
      </p:sp>
      <p:sp>
        <p:nvSpPr>
          <p:cNvPr id="279" name="Google Shape;279;p24"/>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280" name="Google Shape;280;p24"/>
          <p:cNvPicPr preferRelativeResize="0"/>
          <p:nvPr/>
        </p:nvPicPr>
        <p:blipFill rotWithShape="1">
          <a:blip r:embed="rId3">
            <a:alphaModFix/>
          </a:blip>
          <a:srcRect b="0" l="0" r="0" t="0"/>
          <a:stretch/>
        </p:blipFill>
        <p:spPr>
          <a:xfrm>
            <a:off x="2536825" y="1078230"/>
            <a:ext cx="4739640" cy="4701540"/>
          </a:xfrm>
          <a:prstGeom prst="rect">
            <a:avLst/>
          </a:prstGeom>
          <a:noFill/>
          <a:ln>
            <a:noFill/>
          </a:ln>
        </p:spPr>
      </p:pic>
      <p:sp>
        <p:nvSpPr>
          <p:cNvPr id="281" name="Google Shape;281;p24"/>
          <p:cNvSpPr txBox="1"/>
          <p:nvPr/>
        </p:nvSpPr>
        <p:spPr>
          <a:xfrm>
            <a:off x="3275330" y="5970270"/>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2.3 send whatsup msg</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1337475" y="624103"/>
            <a:ext cx="6683700" cy="85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000">
                <a:latin typeface="Times New Roman"/>
                <a:ea typeface="Times New Roman"/>
                <a:cs typeface="Times New Roman"/>
                <a:sym typeface="Times New Roman"/>
              </a:rPr>
              <a:t>Learning Outcome</a:t>
            </a:r>
            <a:r>
              <a:rPr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(Week 11 &amp; 12)</a:t>
            </a:r>
            <a:endParaRPr b="1" sz="3000">
              <a:latin typeface="Times New Roman"/>
              <a:ea typeface="Times New Roman"/>
              <a:cs typeface="Times New Roman"/>
              <a:sym typeface="Times New Roman"/>
            </a:endParaRPr>
          </a:p>
        </p:txBody>
      </p:sp>
      <p:sp>
        <p:nvSpPr>
          <p:cNvPr id="288" name="Google Shape;288;p25"/>
          <p:cNvSpPr txBox="1"/>
          <p:nvPr>
            <p:ph idx="1" type="body"/>
          </p:nvPr>
        </p:nvSpPr>
        <p:spPr>
          <a:xfrm>
            <a:off x="1697580" y="1420495"/>
            <a:ext cx="6684000" cy="4672200"/>
          </a:xfrm>
          <a:prstGeom prst="rect">
            <a:avLst/>
          </a:prstGeom>
          <a:noFill/>
          <a:ln>
            <a:noFill/>
          </a:ln>
        </p:spPr>
        <p:txBody>
          <a:bodyPr anchorCtr="0" anchor="t" bIns="45700" lIns="91425" spcFirstLastPara="1" rIns="91425" wrap="square" tIns="45700">
            <a:noAutofit/>
          </a:bodyPr>
          <a:lstStyle/>
          <a:p>
            <a:pPr indent="0" lvl="0" marL="457200" rtl="0" algn="just">
              <a:lnSpc>
                <a:spcPct val="100000"/>
              </a:lnSpc>
              <a:spcBef>
                <a:spcPts val="12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07000"/>
              </a:lnSpc>
              <a:spcBef>
                <a:spcPts val="0"/>
              </a:spcBef>
              <a:spcAft>
                <a:spcPts val="0"/>
              </a:spcAft>
              <a:buClr>
                <a:schemeClr val="dk1"/>
              </a:buClr>
              <a:buSzPts val="1100"/>
              <a:buFont typeface="Arial"/>
              <a:buNone/>
            </a:pPr>
            <a:r>
              <a:rPr b="1" lang="en-US" sz="1600">
                <a:solidFill>
                  <a:schemeClr val="dk1"/>
                </a:solidFill>
                <a:latin typeface="Times New Roman"/>
                <a:ea typeface="Times New Roman"/>
                <a:cs typeface="Times New Roman"/>
                <a:sym typeface="Times New Roman"/>
              </a:rPr>
              <a:t>3. G</a:t>
            </a:r>
            <a:r>
              <a:rPr b="1" lang="en-US" sz="1600">
                <a:solidFill>
                  <a:schemeClr val="dk1"/>
                </a:solidFill>
                <a:latin typeface="Times New Roman"/>
                <a:ea typeface="Times New Roman"/>
                <a:cs typeface="Times New Roman"/>
                <a:sym typeface="Times New Roman"/>
              </a:rPr>
              <a:t>raphical representation</a:t>
            </a:r>
            <a:r>
              <a:rPr b="1" lang="en-US" sz="1600">
                <a:solidFill>
                  <a:schemeClr val="dk1"/>
                </a:solidFill>
                <a:latin typeface="Times New Roman"/>
                <a:ea typeface="Times New Roman"/>
                <a:cs typeface="Times New Roman"/>
                <a:sym typeface="Times New Roman"/>
              </a:rPr>
              <a:t> :</a:t>
            </a:r>
            <a:endParaRPr b="1" sz="1600">
              <a:solidFill>
                <a:schemeClr val="dk1"/>
              </a:solidFill>
              <a:latin typeface="Times New Roman"/>
              <a:ea typeface="Times New Roman"/>
              <a:cs typeface="Times New Roman"/>
              <a:sym typeface="Times New Roman"/>
            </a:endParaRPr>
          </a:p>
          <a:p>
            <a:pPr indent="0" lvl="0" marL="0" rtl="0" algn="l">
              <a:lnSpc>
                <a:spcPct val="100000"/>
              </a:lnSpc>
              <a:spcBef>
                <a:spcPts val="155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To provide a </a:t>
            </a:r>
            <a:r>
              <a:rPr b="1" lang="en-US" sz="1600">
                <a:solidFill>
                  <a:schemeClr val="dk1"/>
                </a:solidFill>
                <a:latin typeface="Times New Roman"/>
                <a:ea typeface="Times New Roman"/>
                <a:cs typeface="Times New Roman"/>
                <a:sym typeface="Times New Roman"/>
              </a:rPr>
              <a:t>visual overview of business performance</a:t>
            </a:r>
            <a:r>
              <a:rPr lang="en-US" sz="1600">
                <a:solidFill>
                  <a:schemeClr val="dk1"/>
                </a:solidFill>
                <a:latin typeface="Times New Roman"/>
                <a:ea typeface="Times New Roman"/>
                <a:cs typeface="Times New Roman"/>
                <a:sym typeface="Times New Roman"/>
              </a:rPr>
              <a:t>, I implemented </a:t>
            </a:r>
            <a:r>
              <a:rPr b="1" lang="en-US" sz="1600">
                <a:solidFill>
                  <a:schemeClr val="dk1"/>
                </a:solidFill>
                <a:latin typeface="Times New Roman"/>
                <a:ea typeface="Times New Roman"/>
                <a:cs typeface="Times New Roman"/>
                <a:sym typeface="Times New Roman"/>
              </a:rPr>
              <a:t>graphical dashboards</a:t>
            </a:r>
            <a:r>
              <a:rPr lang="en-US" sz="1600">
                <a:solidFill>
                  <a:schemeClr val="dk1"/>
                </a:solidFill>
                <a:latin typeface="Times New Roman"/>
                <a:ea typeface="Times New Roman"/>
                <a:cs typeface="Times New Roman"/>
                <a:sym typeface="Times New Roman"/>
              </a:rPr>
              <a:t> for Leads, Invoices, and Deals, with data categorized and displayed according to their </a:t>
            </a:r>
            <a:r>
              <a:rPr b="1" lang="en-US" sz="1600">
                <a:solidFill>
                  <a:schemeClr val="dk1"/>
                </a:solidFill>
                <a:latin typeface="Times New Roman"/>
                <a:ea typeface="Times New Roman"/>
                <a:cs typeface="Times New Roman"/>
                <a:sym typeface="Times New Roman"/>
              </a:rPr>
              <a:t>monetary value (amount)</a:t>
            </a:r>
            <a:r>
              <a:rPr lang="en-US" sz="1600">
                <a:solidFill>
                  <a:schemeClr val="dk1"/>
                </a:solidFill>
                <a:latin typeface="Times New Roman"/>
                <a:ea typeface="Times New Roman"/>
                <a:cs typeface="Times New Roman"/>
                <a:sym typeface="Times New Roman"/>
              </a:rPr>
              <a:t>. </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155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 This feature helps users and administrators quickly analyze revenue trends, sales performance, and pipeline health within the CRM system.</a:t>
            </a:r>
            <a:endParaRPr sz="16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The graphs are generated using modern chart libraries such as </a:t>
            </a:r>
            <a:r>
              <a:rPr b="1" lang="en-US" sz="1600">
                <a:solidFill>
                  <a:schemeClr val="dk1"/>
                </a:solidFill>
                <a:latin typeface="Times New Roman"/>
                <a:ea typeface="Times New Roman"/>
                <a:cs typeface="Times New Roman"/>
                <a:sym typeface="Times New Roman"/>
              </a:rPr>
              <a:t>Recharts</a:t>
            </a:r>
            <a:r>
              <a:rPr lang="en-US" sz="1600">
                <a:solidFill>
                  <a:schemeClr val="dk1"/>
                </a:solidFill>
                <a:latin typeface="Times New Roman"/>
                <a:ea typeface="Times New Roman"/>
                <a:cs typeface="Times New Roman"/>
                <a:sym typeface="Times New Roman"/>
              </a:rPr>
              <a:t>, </a:t>
            </a:r>
            <a:r>
              <a:rPr b="1" lang="en-US" sz="1600">
                <a:solidFill>
                  <a:schemeClr val="dk1"/>
                </a:solidFill>
                <a:latin typeface="Times New Roman"/>
                <a:ea typeface="Times New Roman"/>
                <a:cs typeface="Times New Roman"/>
                <a:sym typeface="Times New Roman"/>
              </a:rPr>
              <a:t>Chart.js</a:t>
            </a:r>
            <a:r>
              <a:rPr lang="en-US" sz="1600">
                <a:solidFill>
                  <a:schemeClr val="dk1"/>
                </a:solidFill>
                <a:latin typeface="Times New Roman"/>
                <a:ea typeface="Times New Roman"/>
                <a:cs typeface="Times New Roman"/>
                <a:sym typeface="Times New Roman"/>
              </a:rPr>
              <a:t>, or </a:t>
            </a:r>
            <a:r>
              <a:rPr b="1" lang="en-US" sz="1600">
                <a:solidFill>
                  <a:schemeClr val="dk1"/>
                </a:solidFill>
                <a:latin typeface="Times New Roman"/>
                <a:ea typeface="Times New Roman"/>
                <a:cs typeface="Times New Roman"/>
                <a:sym typeface="Times New Roman"/>
              </a:rPr>
              <a:t>ApexCharts</a:t>
            </a:r>
            <a:r>
              <a:rPr lang="en-US" sz="1600">
                <a:solidFill>
                  <a:schemeClr val="dk1"/>
                </a:solidFill>
                <a:latin typeface="Times New Roman"/>
                <a:ea typeface="Times New Roman"/>
                <a:cs typeface="Times New Roman"/>
                <a:sym typeface="Times New Roman"/>
              </a:rPr>
              <a:t> integrated into the React (or Next.js) frontend. Each module displays relevant charts—for example:</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Leads by Estimated Value</a:t>
            </a:r>
            <a:r>
              <a:rPr lang="en-US" sz="1600">
                <a:solidFill>
                  <a:schemeClr val="dk1"/>
                </a:solidFill>
                <a:latin typeface="Times New Roman"/>
                <a:ea typeface="Times New Roman"/>
                <a:cs typeface="Times New Roman"/>
                <a:sym typeface="Times New Roman"/>
              </a:rPr>
              <a:t> – A bar or pie chart showing the number and value of leads in various stages.</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Deals by Amount</a:t>
            </a:r>
            <a:r>
              <a:rPr lang="en-US" sz="1600">
                <a:solidFill>
                  <a:schemeClr val="dk1"/>
                </a:solidFill>
                <a:latin typeface="Times New Roman"/>
                <a:ea typeface="Times New Roman"/>
                <a:cs typeface="Times New Roman"/>
                <a:sym typeface="Times New Roman"/>
              </a:rPr>
              <a:t> – A bar or line chart that visualizes deal values across stages like "Negotiation", "Won", and "Lost".</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just">
              <a:lnSpc>
                <a:spcPct val="107000"/>
              </a:lnSpc>
              <a:spcBef>
                <a:spcPts val="1200"/>
              </a:spcBef>
              <a:spcAft>
                <a:spcPts val="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a:p>
            <a:pPr indent="0" lvl="0" marL="0" rtl="0" algn="just">
              <a:lnSpc>
                <a:spcPct val="107000"/>
              </a:lnSpc>
              <a:spcBef>
                <a:spcPts val="800"/>
              </a:spcBef>
              <a:spcAft>
                <a:spcPts val="800"/>
              </a:spcAft>
              <a:buClr>
                <a:schemeClr val="dk1"/>
              </a:buClr>
              <a:buSzPts val="1100"/>
              <a:buFont typeface="Arial"/>
              <a:buNone/>
            </a:pPr>
            <a:r>
              <a:t/>
            </a:r>
            <a:endParaRPr sz="1600">
              <a:latin typeface="Times New Roman"/>
              <a:ea typeface="Times New Roman"/>
              <a:cs typeface="Times New Roman"/>
              <a:sym typeface="Times New Roman"/>
            </a:endParaRPr>
          </a:p>
        </p:txBody>
      </p:sp>
      <p:sp>
        <p:nvSpPr>
          <p:cNvPr id="289" name="Google Shape;289;p25"/>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idx="1" type="body"/>
          </p:nvPr>
        </p:nvSpPr>
        <p:spPr>
          <a:xfrm>
            <a:off x="1513875" y="1787899"/>
            <a:ext cx="6684000" cy="3524100"/>
          </a:xfrm>
          <a:prstGeom prst="rect">
            <a:avLst/>
          </a:prstGeom>
          <a:noFill/>
          <a:ln>
            <a:noFill/>
          </a:ln>
        </p:spPr>
        <p:txBody>
          <a:bodyPr anchorCtr="0" anchor="t" bIns="45700" lIns="91425" spcFirstLastPara="1" rIns="91425" wrap="square" tIns="45700">
            <a:noAutofit/>
          </a:bodyPr>
          <a:lstStyle/>
          <a:p>
            <a:pPr indent="-330200" lvl="0" marL="457200" rtl="0" algn="l">
              <a:lnSpc>
                <a:spcPct val="115000"/>
              </a:lnSpc>
              <a:spcBef>
                <a:spcPts val="12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Invoices by Total Billed</a:t>
            </a:r>
            <a:r>
              <a:rPr lang="en-US" sz="1600">
                <a:solidFill>
                  <a:schemeClr val="dk1"/>
                </a:solidFill>
                <a:latin typeface="Times New Roman"/>
                <a:ea typeface="Times New Roman"/>
                <a:cs typeface="Times New Roman"/>
                <a:sym typeface="Times New Roman"/>
              </a:rPr>
              <a:t> – A stacked bar or area chart showing invoice amounts over time (monthly/quarterly).</a:t>
            </a:r>
            <a:endParaRPr sz="160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By implementing these graphs, the CRM becomes more </a:t>
            </a:r>
            <a:r>
              <a:rPr b="1" lang="en-US" sz="1600">
                <a:solidFill>
                  <a:schemeClr val="dk1"/>
                </a:solidFill>
                <a:latin typeface="Times New Roman"/>
                <a:ea typeface="Times New Roman"/>
                <a:cs typeface="Times New Roman"/>
                <a:sym typeface="Times New Roman"/>
              </a:rPr>
              <a:t>data-driven and insightful</a:t>
            </a:r>
            <a:r>
              <a:rPr lang="en-US" sz="1600">
                <a:solidFill>
                  <a:schemeClr val="dk1"/>
                </a:solidFill>
                <a:latin typeface="Times New Roman"/>
                <a:ea typeface="Times New Roman"/>
                <a:cs typeface="Times New Roman"/>
                <a:sym typeface="Times New Roman"/>
              </a:rPr>
              <a:t>, similar to what is available in enterprise CRMs like </a:t>
            </a:r>
            <a:r>
              <a:rPr b="1" lang="en-US" sz="1600">
                <a:solidFill>
                  <a:schemeClr val="dk1"/>
                </a:solidFill>
                <a:latin typeface="Times New Roman"/>
                <a:ea typeface="Times New Roman"/>
                <a:cs typeface="Times New Roman"/>
                <a:sym typeface="Times New Roman"/>
              </a:rPr>
              <a:t>Zoho Analytics</a:t>
            </a:r>
            <a:r>
              <a:rPr lang="en-US" sz="1600">
                <a:solidFill>
                  <a:schemeClr val="dk1"/>
                </a:solidFill>
                <a:latin typeface="Times New Roman"/>
                <a:ea typeface="Times New Roman"/>
                <a:cs typeface="Times New Roman"/>
                <a:sym typeface="Times New Roman"/>
              </a:rPr>
              <a:t> or </a:t>
            </a:r>
            <a:r>
              <a:rPr b="1" lang="en-US" sz="1600">
                <a:solidFill>
                  <a:schemeClr val="dk1"/>
                </a:solidFill>
                <a:latin typeface="Times New Roman"/>
                <a:ea typeface="Times New Roman"/>
                <a:cs typeface="Times New Roman"/>
                <a:sym typeface="Times New Roman"/>
              </a:rPr>
              <a:t>Odoo Dashboards</a:t>
            </a:r>
            <a:r>
              <a:rPr lang="en-US" sz="1600">
                <a:solidFill>
                  <a:schemeClr val="dk1"/>
                </a:solidFill>
                <a:latin typeface="Times New Roman"/>
                <a:ea typeface="Times New Roman"/>
                <a:cs typeface="Times New Roman"/>
                <a:sym typeface="Times New Roman"/>
              </a:rPr>
              <a:t>, giving users a clear picture of business metrics at a glance.</a:t>
            </a:r>
            <a:endParaRPr sz="1600">
              <a:solidFill>
                <a:schemeClr val="dk1"/>
              </a:solidFill>
              <a:latin typeface="Times New Roman"/>
              <a:ea typeface="Times New Roman"/>
              <a:cs typeface="Times New Roman"/>
              <a:sym typeface="Times New Roman"/>
            </a:endParaRPr>
          </a:p>
          <a:p>
            <a:pPr indent="0" lvl="0" marL="0" rtl="0" algn="just">
              <a:lnSpc>
                <a:spcPct val="107000"/>
              </a:lnSpc>
              <a:spcBef>
                <a:spcPts val="1200"/>
              </a:spcBef>
              <a:spcAft>
                <a:spcPts val="800"/>
              </a:spcAft>
              <a:buClr>
                <a:schemeClr val="dk1"/>
              </a:buClr>
              <a:buSzPts val="1100"/>
              <a:buFont typeface="Arial"/>
              <a:buNone/>
            </a:pPr>
            <a:r>
              <a:t/>
            </a:r>
            <a:endParaRPr sz="1600">
              <a:solidFill>
                <a:schemeClr val="dk1"/>
              </a:solidFill>
              <a:latin typeface="Times New Roman"/>
              <a:ea typeface="Times New Roman"/>
              <a:cs typeface="Times New Roman"/>
              <a:sym typeface="Times New Roman"/>
            </a:endParaRPr>
          </a:p>
        </p:txBody>
      </p:sp>
      <p:sp>
        <p:nvSpPr>
          <p:cNvPr id="296" name="Google Shape;296;p26"/>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337475" y="624103"/>
            <a:ext cx="6683700" cy="85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000">
                <a:latin typeface="Times New Roman"/>
                <a:ea typeface="Times New Roman"/>
                <a:cs typeface="Times New Roman"/>
                <a:sym typeface="Times New Roman"/>
              </a:rPr>
              <a:t> </a:t>
            </a:r>
            <a:endParaRPr b="1" sz="3000">
              <a:latin typeface="Times New Roman"/>
              <a:ea typeface="Times New Roman"/>
              <a:cs typeface="Times New Roman"/>
              <a:sym typeface="Times New Roman"/>
            </a:endParaRPr>
          </a:p>
        </p:txBody>
      </p:sp>
      <p:sp>
        <p:nvSpPr>
          <p:cNvPr id="303" name="Google Shape;303;p27"/>
          <p:cNvSpPr txBox="1"/>
          <p:nvPr>
            <p:ph idx="1" type="body"/>
          </p:nvPr>
        </p:nvSpPr>
        <p:spPr>
          <a:xfrm>
            <a:off x="1957650" y="2357425"/>
            <a:ext cx="6683700" cy="39801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50"/>
              </a:spcBef>
              <a:spcAft>
                <a:spcPts val="0"/>
              </a:spcAft>
              <a:buSzPts val="1800"/>
              <a:buNone/>
            </a:pPr>
            <a:r>
              <a:rPr lang="en-US" sz="1600">
                <a:latin typeface="Times New Roman"/>
                <a:ea typeface="Times New Roman"/>
                <a:cs typeface="Times New Roman"/>
                <a:sym typeface="Times New Roman"/>
              </a:rPr>
              <a:t> </a:t>
            </a:r>
            <a:r>
              <a:rPr lang="en-US" sz="1600"/>
              <a:t>2.3 send whatsup msg</a:t>
            </a:r>
            <a:endParaRPr sz="1600"/>
          </a:p>
          <a:p>
            <a:pPr indent="0" lvl="0" marL="0" rtl="0" algn="l">
              <a:lnSpc>
                <a:spcPct val="100000"/>
              </a:lnSpc>
              <a:spcBef>
                <a:spcPts val="750"/>
              </a:spcBef>
              <a:spcAft>
                <a:spcPts val="0"/>
              </a:spcAft>
              <a:buSzPts val="1800"/>
              <a:buNone/>
            </a:pPr>
            <a:r>
              <a:t/>
            </a:r>
            <a:endParaRPr sz="1600">
              <a:latin typeface="Times New Roman"/>
              <a:ea typeface="Times New Roman"/>
              <a:cs typeface="Times New Roman"/>
              <a:sym typeface="Times New Roman"/>
            </a:endParaRPr>
          </a:p>
        </p:txBody>
      </p:sp>
      <p:sp>
        <p:nvSpPr>
          <p:cNvPr id="304" name="Google Shape;304;p27"/>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305" name="Google Shape;305;p27"/>
          <p:cNvPicPr preferRelativeResize="0"/>
          <p:nvPr/>
        </p:nvPicPr>
        <p:blipFill rotWithShape="1">
          <a:blip r:embed="rId3">
            <a:alphaModFix/>
          </a:blip>
          <a:srcRect b="0" l="0" r="0" t="0"/>
          <a:stretch/>
        </p:blipFill>
        <p:spPr>
          <a:xfrm>
            <a:off x="1604645" y="873760"/>
            <a:ext cx="3514725" cy="4625340"/>
          </a:xfrm>
          <a:prstGeom prst="rect">
            <a:avLst/>
          </a:prstGeom>
          <a:noFill/>
          <a:ln>
            <a:noFill/>
          </a:ln>
        </p:spPr>
      </p:pic>
      <p:pic>
        <p:nvPicPr>
          <p:cNvPr id="306" name="Google Shape;306;p27"/>
          <p:cNvPicPr preferRelativeResize="0"/>
          <p:nvPr/>
        </p:nvPicPr>
        <p:blipFill rotWithShape="1">
          <a:blip r:embed="rId4">
            <a:alphaModFix/>
          </a:blip>
          <a:srcRect b="0" l="0" r="0" t="0"/>
          <a:stretch/>
        </p:blipFill>
        <p:spPr>
          <a:xfrm>
            <a:off x="5547995" y="624205"/>
            <a:ext cx="3331845" cy="5577840"/>
          </a:xfrm>
          <a:prstGeom prst="rect">
            <a:avLst/>
          </a:prstGeom>
          <a:noFill/>
          <a:ln>
            <a:noFill/>
          </a:ln>
        </p:spPr>
      </p:pic>
      <p:sp>
        <p:nvSpPr>
          <p:cNvPr id="307" name="Google Shape;307;p27"/>
          <p:cNvSpPr txBox="1"/>
          <p:nvPr/>
        </p:nvSpPr>
        <p:spPr>
          <a:xfrm>
            <a:off x="1957705" y="5692775"/>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3.1 and 3.2 sign in and sign up</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8"/>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313" name="Google Shape;313;p28"/>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3.1 and 3.2 sign in and sign up</a:t>
            </a:r>
            <a:endParaRPr/>
          </a:p>
          <a:p>
            <a:pPr indent="0" lvl="0" marL="114300" rtl="0" algn="l">
              <a:lnSpc>
                <a:spcPct val="100000"/>
              </a:lnSpc>
              <a:spcBef>
                <a:spcPts val="750"/>
              </a:spcBef>
              <a:spcAft>
                <a:spcPts val="0"/>
              </a:spcAft>
              <a:buSzPts val="1800"/>
              <a:buNone/>
            </a:pPr>
            <a:r>
              <a:t/>
            </a:r>
            <a:endParaRPr/>
          </a:p>
        </p:txBody>
      </p:sp>
      <p:sp>
        <p:nvSpPr>
          <p:cNvPr id="314" name="Google Shape;314;p28"/>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315" name="Google Shape;315;p28"/>
          <p:cNvPicPr preferRelativeResize="0"/>
          <p:nvPr/>
        </p:nvPicPr>
        <p:blipFill rotWithShape="1">
          <a:blip r:embed="rId3">
            <a:alphaModFix/>
          </a:blip>
          <a:srcRect b="0" l="0" r="0" t="0"/>
          <a:stretch/>
        </p:blipFill>
        <p:spPr>
          <a:xfrm>
            <a:off x="1855470" y="222250"/>
            <a:ext cx="6337300" cy="2893060"/>
          </a:xfrm>
          <a:prstGeom prst="rect">
            <a:avLst/>
          </a:prstGeom>
          <a:noFill/>
          <a:ln>
            <a:noFill/>
          </a:ln>
        </p:spPr>
      </p:pic>
      <p:pic>
        <p:nvPicPr>
          <p:cNvPr id="316" name="Google Shape;316;p28"/>
          <p:cNvPicPr preferRelativeResize="0"/>
          <p:nvPr/>
        </p:nvPicPr>
        <p:blipFill rotWithShape="1">
          <a:blip r:embed="rId4">
            <a:alphaModFix/>
          </a:blip>
          <a:srcRect b="0" l="0" r="0" t="0"/>
          <a:stretch/>
        </p:blipFill>
        <p:spPr>
          <a:xfrm>
            <a:off x="1153160" y="3637915"/>
            <a:ext cx="3524885" cy="2669540"/>
          </a:xfrm>
          <a:prstGeom prst="rect">
            <a:avLst/>
          </a:prstGeom>
          <a:noFill/>
          <a:ln>
            <a:noFill/>
          </a:ln>
        </p:spPr>
      </p:pic>
      <p:sp>
        <p:nvSpPr>
          <p:cNvPr id="317" name="Google Shape;317;p28"/>
          <p:cNvSpPr txBox="1"/>
          <p:nvPr/>
        </p:nvSpPr>
        <p:spPr>
          <a:xfrm>
            <a:off x="3829685" y="5952490"/>
            <a:ext cx="4572000" cy="42037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3.4 verifiy email</a:t>
            </a:r>
            <a:endParaRPr b="0" i="0" sz="1400" u="none" cap="none" strike="noStrike">
              <a:solidFill>
                <a:srgbClr val="000000"/>
              </a:solidFill>
              <a:latin typeface="Arial"/>
              <a:ea typeface="Arial"/>
              <a:cs typeface="Arial"/>
              <a:sym typeface="Arial"/>
            </a:endParaRPr>
          </a:p>
        </p:txBody>
      </p:sp>
      <p:sp>
        <p:nvSpPr>
          <p:cNvPr id="318" name="Google Shape;318;p28"/>
          <p:cNvSpPr txBox="1"/>
          <p:nvPr/>
        </p:nvSpPr>
        <p:spPr>
          <a:xfrm>
            <a:off x="3550285" y="3268980"/>
            <a:ext cx="3048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3.3 sign in with google</a:t>
            </a:r>
            <a:endParaRPr b="0" i="0" sz="1400" u="none" cap="none" strike="noStrike">
              <a:solidFill>
                <a:srgbClr val="000000"/>
              </a:solidFill>
              <a:latin typeface="Arial"/>
              <a:ea typeface="Arial"/>
              <a:cs typeface="Arial"/>
              <a:sym typeface="Arial"/>
            </a:endParaRPr>
          </a:p>
        </p:txBody>
      </p:sp>
      <p:pic>
        <p:nvPicPr>
          <p:cNvPr id="319" name="Google Shape;319;p28"/>
          <p:cNvPicPr preferRelativeResize="0"/>
          <p:nvPr/>
        </p:nvPicPr>
        <p:blipFill rotWithShape="1">
          <a:blip r:embed="rId5">
            <a:alphaModFix/>
          </a:blip>
          <a:srcRect b="0" l="0" r="0" t="0"/>
          <a:stretch/>
        </p:blipFill>
        <p:spPr>
          <a:xfrm>
            <a:off x="4923155" y="3729990"/>
            <a:ext cx="3596640" cy="2576830"/>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9"/>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325" name="Google Shape;325;p29"/>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a:t>
            </a:r>
            <a:endParaRPr/>
          </a:p>
        </p:txBody>
      </p:sp>
      <p:sp>
        <p:nvSpPr>
          <p:cNvPr id="326" name="Google Shape;326;p29"/>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327" name="Google Shape;327;p29"/>
          <p:cNvPicPr preferRelativeResize="0"/>
          <p:nvPr/>
        </p:nvPicPr>
        <p:blipFill rotWithShape="1">
          <a:blip r:embed="rId3">
            <a:alphaModFix/>
          </a:blip>
          <a:srcRect b="0" l="0" r="0" t="0"/>
          <a:stretch/>
        </p:blipFill>
        <p:spPr>
          <a:xfrm>
            <a:off x="1704340" y="693420"/>
            <a:ext cx="6478270" cy="5471160"/>
          </a:xfrm>
          <a:prstGeom prst="rect">
            <a:avLst/>
          </a:prstGeom>
          <a:noFill/>
          <a:ln>
            <a:noFill/>
          </a:ln>
        </p:spPr>
      </p:pic>
      <p:sp>
        <p:nvSpPr>
          <p:cNvPr id="328" name="Google Shape;328;p29"/>
          <p:cNvSpPr txBox="1"/>
          <p:nvPr/>
        </p:nvSpPr>
        <p:spPr>
          <a:xfrm>
            <a:off x="3473450" y="6269355"/>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3.5 verifiy email code to email</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0"/>
          <p:cNvSpPr txBox="1"/>
          <p:nvPr>
            <p:ph type="title"/>
          </p:nvPr>
        </p:nvSpPr>
        <p:spPr>
          <a:xfrm>
            <a:off x="1337475" y="624103"/>
            <a:ext cx="6683700" cy="85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000">
                <a:latin typeface="Times New Roman"/>
                <a:ea typeface="Times New Roman"/>
                <a:cs typeface="Times New Roman"/>
                <a:sym typeface="Times New Roman"/>
              </a:rPr>
              <a:t> </a:t>
            </a:r>
            <a:endParaRPr b="1" sz="3000">
              <a:latin typeface="Times New Roman"/>
              <a:ea typeface="Times New Roman"/>
              <a:cs typeface="Times New Roman"/>
              <a:sym typeface="Times New Roman"/>
            </a:endParaRPr>
          </a:p>
        </p:txBody>
      </p:sp>
      <p:sp>
        <p:nvSpPr>
          <p:cNvPr id="335" name="Google Shape;335;p30"/>
          <p:cNvSpPr txBox="1"/>
          <p:nvPr>
            <p:ph idx="1" type="body"/>
          </p:nvPr>
        </p:nvSpPr>
        <p:spPr>
          <a:xfrm>
            <a:off x="1714500" y="1792350"/>
            <a:ext cx="6683700" cy="32733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80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336" name="Google Shape;336;p30"/>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337" name="Google Shape;337;p30"/>
          <p:cNvPicPr preferRelativeResize="0"/>
          <p:nvPr/>
        </p:nvPicPr>
        <p:blipFill rotWithShape="1">
          <a:blip r:embed="rId3">
            <a:alphaModFix/>
          </a:blip>
          <a:srcRect b="0" l="0" r="0" t="0"/>
          <a:stretch/>
        </p:blipFill>
        <p:spPr>
          <a:xfrm>
            <a:off x="2566670" y="624205"/>
            <a:ext cx="3710940" cy="3048000"/>
          </a:xfrm>
          <a:prstGeom prst="rect">
            <a:avLst/>
          </a:prstGeom>
          <a:noFill/>
          <a:ln>
            <a:noFill/>
          </a:ln>
        </p:spPr>
      </p:pic>
      <p:pic>
        <p:nvPicPr>
          <p:cNvPr id="338" name="Google Shape;338;p30"/>
          <p:cNvPicPr preferRelativeResize="0"/>
          <p:nvPr/>
        </p:nvPicPr>
        <p:blipFill rotWithShape="1">
          <a:blip r:embed="rId4">
            <a:alphaModFix/>
          </a:blip>
          <a:srcRect b="0" l="0" r="0" t="0"/>
          <a:stretch/>
        </p:blipFill>
        <p:spPr>
          <a:xfrm>
            <a:off x="2189480" y="3984625"/>
            <a:ext cx="4638675" cy="1933575"/>
          </a:xfrm>
          <a:prstGeom prst="rect">
            <a:avLst/>
          </a:prstGeom>
          <a:noFill/>
          <a:ln>
            <a:noFill/>
          </a:ln>
        </p:spPr>
      </p:pic>
      <p:sp>
        <p:nvSpPr>
          <p:cNvPr id="339" name="Google Shape;339;p30"/>
          <p:cNvSpPr txBox="1"/>
          <p:nvPr/>
        </p:nvSpPr>
        <p:spPr>
          <a:xfrm>
            <a:off x="3188970" y="6135370"/>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3.6 forgot password</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1"/>
          <p:cNvSpPr txBox="1"/>
          <p:nvPr>
            <p:ph type="title"/>
          </p:nvPr>
        </p:nvSpPr>
        <p:spPr>
          <a:xfrm>
            <a:off x="1337475" y="624103"/>
            <a:ext cx="6683700" cy="85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000">
                <a:latin typeface="Times New Roman"/>
                <a:ea typeface="Times New Roman"/>
                <a:cs typeface="Times New Roman"/>
                <a:sym typeface="Times New Roman"/>
              </a:rPr>
              <a:t> </a:t>
            </a:r>
            <a:endParaRPr b="1" sz="3000">
              <a:latin typeface="Times New Roman"/>
              <a:ea typeface="Times New Roman"/>
              <a:cs typeface="Times New Roman"/>
              <a:sym typeface="Times New Roman"/>
            </a:endParaRPr>
          </a:p>
        </p:txBody>
      </p:sp>
      <p:sp>
        <p:nvSpPr>
          <p:cNvPr id="346" name="Google Shape;346;p31"/>
          <p:cNvSpPr txBox="1"/>
          <p:nvPr>
            <p:ph idx="1" type="body"/>
          </p:nvPr>
        </p:nvSpPr>
        <p:spPr>
          <a:xfrm>
            <a:off x="1544300" y="1990050"/>
            <a:ext cx="6683700" cy="3781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347" name="Google Shape;347;p31"/>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348" name="Google Shape;348;p31"/>
          <p:cNvPicPr preferRelativeResize="0"/>
          <p:nvPr/>
        </p:nvPicPr>
        <p:blipFill rotWithShape="1">
          <a:blip r:embed="rId3">
            <a:alphaModFix/>
          </a:blip>
          <a:srcRect b="0" l="0" r="0" t="0"/>
          <a:stretch/>
        </p:blipFill>
        <p:spPr>
          <a:xfrm>
            <a:off x="1442085" y="779145"/>
            <a:ext cx="6887210" cy="4889500"/>
          </a:xfrm>
          <a:prstGeom prst="rect">
            <a:avLst/>
          </a:prstGeom>
          <a:noFill/>
          <a:ln>
            <a:noFill/>
          </a:ln>
        </p:spPr>
      </p:pic>
      <p:sp>
        <p:nvSpPr>
          <p:cNvPr id="349" name="Google Shape;349;p31"/>
          <p:cNvSpPr txBox="1"/>
          <p:nvPr/>
        </p:nvSpPr>
        <p:spPr>
          <a:xfrm>
            <a:off x="3457575" y="5942965"/>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3.7 forgot password email</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2"/>
          <p:cNvSpPr txBox="1"/>
          <p:nvPr>
            <p:ph type="title"/>
          </p:nvPr>
        </p:nvSpPr>
        <p:spPr>
          <a:xfrm>
            <a:off x="1944694" y="624110"/>
            <a:ext cx="6683765" cy="128089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 </a:t>
            </a:r>
            <a:endParaRPr/>
          </a:p>
        </p:txBody>
      </p:sp>
      <p:sp>
        <p:nvSpPr>
          <p:cNvPr id="355" name="Google Shape;355;p32"/>
          <p:cNvSpPr txBox="1"/>
          <p:nvPr>
            <p:ph idx="1" type="body"/>
          </p:nvPr>
        </p:nvSpPr>
        <p:spPr>
          <a:xfrm>
            <a:off x="1941909" y="2133600"/>
            <a:ext cx="6686550" cy="3777622"/>
          </a:xfrm>
          <a:prstGeom prst="rect">
            <a:avLst/>
          </a:prstGeom>
          <a:noFill/>
          <a:ln>
            <a:noFill/>
          </a:ln>
        </p:spPr>
        <p:txBody>
          <a:bodyPr anchorCtr="0" anchor="t" bIns="45700" lIns="91425" spcFirstLastPara="1" rIns="91425" wrap="square" tIns="45700">
            <a:noAutofit/>
          </a:bodyPr>
          <a:lstStyle/>
          <a:p>
            <a:pPr indent="0" lvl="0" marL="114300" rtl="0" algn="l">
              <a:lnSpc>
                <a:spcPct val="100000"/>
              </a:lnSpc>
              <a:spcBef>
                <a:spcPts val="750"/>
              </a:spcBef>
              <a:spcAft>
                <a:spcPts val="0"/>
              </a:spcAft>
              <a:buSzPts val="1800"/>
              <a:buNone/>
            </a:pPr>
            <a:r>
              <a:rPr lang="en-US"/>
              <a:t> </a:t>
            </a:r>
            <a:endParaRPr/>
          </a:p>
        </p:txBody>
      </p:sp>
      <p:sp>
        <p:nvSpPr>
          <p:cNvPr id="356" name="Google Shape;356;p32"/>
          <p:cNvSpPr txBox="1"/>
          <p:nvPr>
            <p:ph idx="12" type="sldNum"/>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357" name="Google Shape;357;p32"/>
          <p:cNvPicPr preferRelativeResize="0"/>
          <p:nvPr/>
        </p:nvPicPr>
        <p:blipFill rotWithShape="1">
          <a:blip r:embed="rId3">
            <a:alphaModFix/>
          </a:blip>
          <a:srcRect b="0" l="0" r="0" t="0"/>
          <a:stretch/>
        </p:blipFill>
        <p:spPr>
          <a:xfrm>
            <a:off x="3008630" y="548640"/>
            <a:ext cx="3718560" cy="3436620"/>
          </a:xfrm>
          <a:prstGeom prst="rect">
            <a:avLst/>
          </a:prstGeom>
          <a:noFill/>
          <a:ln>
            <a:noFill/>
          </a:ln>
        </p:spPr>
      </p:pic>
      <p:pic>
        <p:nvPicPr>
          <p:cNvPr id="358" name="Google Shape;358;p32"/>
          <p:cNvPicPr preferRelativeResize="0"/>
          <p:nvPr/>
        </p:nvPicPr>
        <p:blipFill rotWithShape="1">
          <a:blip r:embed="rId4">
            <a:alphaModFix/>
          </a:blip>
          <a:srcRect b="0" l="0" r="0" t="0"/>
          <a:stretch/>
        </p:blipFill>
        <p:spPr>
          <a:xfrm>
            <a:off x="3103880" y="4160520"/>
            <a:ext cx="3528060" cy="1463040"/>
          </a:xfrm>
          <a:prstGeom prst="rect">
            <a:avLst/>
          </a:prstGeom>
          <a:noFill/>
          <a:ln>
            <a:noFill/>
          </a:ln>
        </p:spPr>
      </p:pic>
      <p:sp>
        <p:nvSpPr>
          <p:cNvPr id="359" name="Google Shape;359;p32"/>
          <p:cNvSpPr txBox="1"/>
          <p:nvPr/>
        </p:nvSpPr>
        <p:spPr>
          <a:xfrm>
            <a:off x="3808730" y="6010275"/>
            <a:ext cx="4572000" cy="3067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3.8 rest password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txBox="1"/>
          <p:nvPr>
            <p:ph type="title"/>
          </p:nvPr>
        </p:nvSpPr>
        <p:spPr>
          <a:xfrm>
            <a:off x="1337475" y="624103"/>
            <a:ext cx="6683700" cy="858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3000">
                <a:latin typeface="Times New Roman"/>
                <a:ea typeface="Times New Roman"/>
                <a:cs typeface="Times New Roman"/>
                <a:sym typeface="Times New Roman"/>
              </a:rPr>
              <a:t> </a:t>
            </a:r>
            <a:endParaRPr b="1" sz="3000">
              <a:latin typeface="Times New Roman"/>
              <a:ea typeface="Times New Roman"/>
              <a:cs typeface="Times New Roman"/>
              <a:sym typeface="Times New Roman"/>
            </a:endParaRPr>
          </a:p>
        </p:txBody>
      </p:sp>
      <p:sp>
        <p:nvSpPr>
          <p:cNvPr id="366" name="Google Shape;366;p33"/>
          <p:cNvSpPr txBox="1"/>
          <p:nvPr>
            <p:ph idx="1" type="body"/>
          </p:nvPr>
        </p:nvSpPr>
        <p:spPr>
          <a:xfrm>
            <a:off x="1591350" y="2204375"/>
            <a:ext cx="6683700" cy="28014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800"/>
              </a:spcAft>
              <a:buClr>
                <a:schemeClr val="dk1"/>
              </a:buClr>
              <a:buSzPts val="1100"/>
              <a:buFont typeface="Arial"/>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p:txBody>
      </p:sp>
      <p:sp>
        <p:nvSpPr>
          <p:cNvPr id="367" name="Google Shape;367;p33"/>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500"/>
              <a:buNone/>
            </a:pPr>
            <a:fld id="{00000000-1234-1234-1234-123412341234}" type="slidenum">
              <a:rPr lang="en-US"/>
              <a:t>‹#›</a:t>
            </a:fld>
            <a:endParaRPr/>
          </a:p>
        </p:txBody>
      </p:sp>
      <p:pic>
        <p:nvPicPr>
          <p:cNvPr id="368" name="Google Shape;368;p33"/>
          <p:cNvPicPr preferRelativeResize="0"/>
          <p:nvPr/>
        </p:nvPicPr>
        <p:blipFill rotWithShape="1">
          <a:blip r:embed="rId3">
            <a:alphaModFix/>
          </a:blip>
          <a:srcRect b="0" l="0" r="0" t="0"/>
          <a:stretch/>
        </p:blipFill>
        <p:spPr>
          <a:xfrm>
            <a:off x="1226185" y="421005"/>
            <a:ext cx="4739640" cy="1615440"/>
          </a:xfrm>
          <a:prstGeom prst="rect">
            <a:avLst/>
          </a:prstGeom>
          <a:noFill/>
          <a:ln>
            <a:noFill/>
          </a:ln>
        </p:spPr>
      </p:pic>
      <p:pic>
        <p:nvPicPr>
          <p:cNvPr id="369" name="Google Shape;369;p33"/>
          <p:cNvPicPr preferRelativeResize="0"/>
          <p:nvPr/>
        </p:nvPicPr>
        <p:blipFill rotWithShape="1">
          <a:blip r:embed="rId4">
            <a:alphaModFix/>
          </a:blip>
          <a:srcRect b="0" l="0" r="0" t="0"/>
          <a:stretch/>
        </p:blipFill>
        <p:spPr>
          <a:xfrm>
            <a:off x="7232015" y="787400"/>
            <a:ext cx="990600" cy="1074420"/>
          </a:xfrm>
          <a:prstGeom prst="rect">
            <a:avLst/>
          </a:prstGeom>
          <a:noFill/>
          <a:ln>
            <a:noFill/>
          </a:ln>
        </p:spPr>
      </p:pic>
      <p:pic>
        <p:nvPicPr>
          <p:cNvPr id="370" name="Google Shape;370;p33"/>
          <p:cNvPicPr preferRelativeResize="0"/>
          <p:nvPr/>
        </p:nvPicPr>
        <p:blipFill rotWithShape="1">
          <a:blip r:embed="rId5">
            <a:alphaModFix/>
          </a:blip>
          <a:srcRect b="0" l="0" r="0" t="0"/>
          <a:stretch/>
        </p:blipFill>
        <p:spPr>
          <a:xfrm>
            <a:off x="1226185" y="2204085"/>
            <a:ext cx="5372735" cy="4351020"/>
          </a:xfrm>
          <a:prstGeom prst="rect">
            <a:avLst/>
          </a:prstGeom>
          <a:noFill/>
          <a:ln>
            <a:noFill/>
          </a:ln>
        </p:spPr>
      </p:pic>
      <p:sp>
        <p:nvSpPr>
          <p:cNvPr id="371" name="Google Shape;371;p33"/>
          <p:cNvSpPr txBox="1"/>
          <p:nvPr/>
        </p:nvSpPr>
        <p:spPr>
          <a:xfrm>
            <a:off x="6824345" y="2204085"/>
            <a:ext cx="3048000" cy="7372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3.9 delete account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log out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title"/>
          </p:nvPr>
        </p:nvSpPr>
        <p:spPr>
          <a:xfrm>
            <a:off x="1298575" y="623887"/>
            <a:ext cx="7693025" cy="12811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mbria"/>
              <a:buNone/>
            </a:pPr>
            <a:r>
              <a:rPr b="1" i="0" lang="en-US" sz="4000" u="none">
                <a:solidFill>
                  <a:schemeClr val="dk1"/>
                </a:solidFill>
                <a:latin typeface="Cambria"/>
                <a:ea typeface="Cambria"/>
                <a:cs typeface="Cambria"/>
                <a:sym typeface="Cambria"/>
              </a:rPr>
              <a:t>Company Profile </a:t>
            </a:r>
            <a:endParaRPr b="1" i="0" sz="4000" u="none">
              <a:solidFill>
                <a:schemeClr val="dk1"/>
              </a:solidFill>
              <a:latin typeface="Cambria"/>
              <a:ea typeface="Cambria"/>
              <a:cs typeface="Cambria"/>
              <a:sym typeface="Cambria"/>
            </a:endParaRPr>
          </a:p>
        </p:txBody>
      </p:sp>
      <p:sp>
        <p:nvSpPr>
          <p:cNvPr id="116" name="Google Shape;116;p7"/>
          <p:cNvSpPr txBox="1"/>
          <p:nvPr>
            <p:ph idx="1" type="body"/>
          </p:nvPr>
        </p:nvSpPr>
        <p:spPr>
          <a:xfrm>
            <a:off x="1298575" y="1530800"/>
            <a:ext cx="7332600" cy="5067000"/>
          </a:xfrm>
          <a:prstGeom prst="rect">
            <a:avLst/>
          </a:prstGeom>
          <a:noFill/>
          <a:ln>
            <a:noFill/>
          </a:ln>
        </p:spPr>
        <p:txBody>
          <a:bodyPr anchorCtr="0" anchor="t" bIns="45700" lIns="91425" spcFirstLastPara="1" rIns="91425" wrap="square" tIns="45700">
            <a:noAutofit/>
          </a:bodyPr>
          <a:lstStyle/>
          <a:p>
            <a:pPr indent="-285750" lvl="0" marL="387350" rtl="0" algn="just">
              <a:lnSpc>
                <a:spcPct val="100000"/>
              </a:lnSpc>
              <a:spcBef>
                <a:spcPts val="700"/>
              </a:spcBef>
              <a:spcAft>
                <a:spcPts val="0"/>
              </a:spcAft>
              <a:buClr>
                <a:srgbClr val="E78712"/>
              </a:buClr>
              <a:buSzPts val="1200"/>
              <a:buFont typeface="Noto Sans Symbols"/>
              <a:buChar char="⮚"/>
            </a:pPr>
            <a:r>
              <a:rPr b="1" lang="en-US" sz="1800">
                <a:latin typeface="Times New Roman"/>
                <a:ea typeface="Times New Roman"/>
                <a:cs typeface="Times New Roman"/>
                <a:sym typeface="Times New Roman"/>
              </a:rPr>
              <a:t>Name: Sprier Technology Consultancy</a:t>
            </a:r>
            <a:endParaRPr b="1" sz="1800">
              <a:latin typeface="Times New Roman"/>
              <a:ea typeface="Times New Roman"/>
              <a:cs typeface="Times New Roman"/>
              <a:sym typeface="Times New Roman"/>
            </a:endParaRPr>
          </a:p>
          <a:p>
            <a:pPr indent="0" lvl="0" marL="257175" rtl="0" algn="just">
              <a:lnSpc>
                <a:spcPct val="100000"/>
              </a:lnSpc>
              <a:spcBef>
                <a:spcPts val="700"/>
              </a:spcBef>
              <a:spcAft>
                <a:spcPts val="0"/>
              </a:spcAft>
              <a:buClr>
                <a:srgbClr val="E78712"/>
              </a:buClr>
              <a:buSzPts val="1800"/>
              <a:buFont typeface="Noto Sans Symbols"/>
              <a:buNone/>
            </a:pPr>
            <a:r>
              <a:rPr lang="en-US" sz="1800">
                <a:latin typeface="Times New Roman"/>
                <a:ea typeface="Times New Roman"/>
                <a:cs typeface="Times New Roman"/>
                <a:sym typeface="Times New Roman"/>
              </a:rPr>
              <a:t>At SPRIERS, we believe in creating solutions that matter. Our team of dedicated professionals works tirelessly to bring your vision to life, ensuring every project is handled with precision, creativity, and care.</a:t>
            </a:r>
            <a:endParaRPr sz="1800">
              <a:latin typeface="Times New Roman"/>
              <a:ea typeface="Times New Roman"/>
              <a:cs typeface="Times New Roman"/>
              <a:sym typeface="Times New Roman"/>
            </a:endParaRPr>
          </a:p>
          <a:p>
            <a:pPr indent="-285750" lvl="0" marL="298450" rtl="0" algn="just">
              <a:lnSpc>
                <a:spcPct val="100000"/>
              </a:lnSpc>
              <a:spcBef>
                <a:spcPts val="700"/>
              </a:spcBef>
              <a:spcAft>
                <a:spcPts val="0"/>
              </a:spcAft>
              <a:buClr>
                <a:srgbClr val="E78712"/>
              </a:buClr>
              <a:buSzPts val="1600"/>
              <a:buFont typeface="Noto Sans Symbols"/>
              <a:buChar char="⮚"/>
            </a:pPr>
            <a:r>
              <a:rPr b="1" lang="en-US" sz="1800">
                <a:latin typeface="Times New Roman"/>
                <a:ea typeface="Times New Roman"/>
                <a:cs typeface="Times New Roman"/>
                <a:sym typeface="Times New Roman"/>
              </a:rPr>
              <a:t>Technologies:</a:t>
            </a:r>
            <a:endParaRPr b="1" sz="1800">
              <a:latin typeface="Times New Roman"/>
              <a:ea typeface="Times New Roman"/>
              <a:cs typeface="Times New Roman"/>
              <a:sym typeface="Times New Roman"/>
            </a:endParaRPr>
          </a:p>
          <a:p>
            <a:pPr indent="0" lvl="0" marL="257175" rtl="0" algn="just">
              <a:lnSpc>
                <a:spcPct val="100000"/>
              </a:lnSpc>
              <a:spcBef>
                <a:spcPts val="700"/>
              </a:spcBef>
              <a:spcAft>
                <a:spcPts val="0"/>
              </a:spcAft>
              <a:buClr>
                <a:srgbClr val="E78712"/>
              </a:buClr>
              <a:buSzPts val="1800"/>
              <a:buFont typeface="Noto Sans Symbols"/>
              <a:buNone/>
            </a:pPr>
            <a:r>
              <a:rPr lang="en-US" sz="1800">
                <a:latin typeface="Times New Roman"/>
                <a:ea typeface="Times New Roman"/>
                <a:cs typeface="Times New Roman"/>
                <a:sym typeface="Times New Roman"/>
              </a:rPr>
              <a:t>Next.js, Node js , Express js, MongoDb, Cloud services, UI-UX.</a:t>
            </a:r>
            <a:endParaRPr sz="1800"/>
          </a:p>
          <a:p>
            <a:pPr indent="-285750" lvl="0" marL="361950" marR="0" rtl="0" algn="just">
              <a:lnSpc>
                <a:spcPct val="100000"/>
              </a:lnSpc>
              <a:spcBef>
                <a:spcPts val="700"/>
              </a:spcBef>
              <a:spcAft>
                <a:spcPts val="0"/>
              </a:spcAft>
              <a:buClr>
                <a:srgbClr val="E78712"/>
              </a:buClr>
              <a:buSzPts val="1600"/>
              <a:buFont typeface="Noto Sans Symbols"/>
              <a:buChar char="⮚"/>
            </a:pPr>
            <a:r>
              <a:rPr b="1" lang="en-US" sz="1800">
                <a:latin typeface="Times New Roman"/>
                <a:ea typeface="Times New Roman"/>
                <a:cs typeface="Times New Roman"/>
                <a:sym typeface="Times New Roman"/>
              </a:rPr>
              <a:t>Address :</a:t>
            </a:r>
            <a:endParaRPr b="1" sz="1800">
              <a:latin typeface="Times New Roman"/>
              <a:ea typeface="Times New Roman"/>
              <a:cs typeface="Times New Roman"/>
              <a:sym typeface="Times New Roman"/>
            </a:endParaRPr>
          </a:p>
          <a:p>
            <a:pPr indent="0" lvl="0" marL="257175" marR="0" rtl="0" algn="just">
              <a:lnSpc>
                <a:spcPct val="100000"/>
              </a:lnSpc>
              <a:spcBef>
                <a:spcPts val="700"/>
              </a:spcBef>
              <a:spcAft>
                <a:spcPts val="0"/>
              </a:spcAft>
              <a:buClr>
                <a:srgbClr val="E78712"/>
              </a:buClr>
              <a:buSzPts val="1800"/>
              <a:buFont typeface="Noto Sans Symbols"/>
              <a:buNone/>
            </a:pPr>
            <a:r>
              <a:rPr lang="en-US" sz="1800">
                <a:latin typeface="Times New Roman"/>
                <a:ea typeface="Times New Roman"/>
                <a:cs typeface="Times New Roman"/>
                <a:sym typeface="Times New Roman"/>
              </a:rPr>
              <a:t>Shop No. G-26, GREEN PALLADIA, opp. RAJ WORLD SHOPPING CENTER, nr. RAJHANS ORANGE, Palanpur, Surat, Gujarat 395009</a:t>
            </a:r>
            <a:endParaRPr sz="1800">
              <a:latin typeface="Times New Roman"/>
              <a:ea typeface="Times New Roman"/>
              <a:cs typeface="Times New Roman"/>
              <a:sym typeface="Times New Roman"/>
            </a:endParaRPr>
          </a:p>
          <a:p>
            <a:pPr indent="-285750" lvl="0" marL="361950" rtl="0" algn="just">
              <a:lnSpc>
                <a:spcPct val="100000"/>
              </a:lnSpc>
              <a:spcBef>
                <a:spcPts val="700"/>
              </a:spcBef>
              <a:spcAft>
                <a:spcPts val="0"/>
              </a:spcAft>
              <a:buClr>
                <a:srgbClr val="E78712"/>
              </a:buClr>
              <a:buSzPts val="1600"/>
              <a:buFont typeface="Noto Sans Symbols"/>
              <a:buChar char="⮚"/>
            </a:pPr>
            <a:r>
              <a:rPr b="1" lang="en-US" sz="1800">
                <a:latin typeface="Times New Roman"/>
                <a:ea typeface="Times New Roman"/>
                <a:cs typeface="Times New Roman"/>
                <a:sym typeface="Times New Roman"/>
              </a:rPr>
              <a:t>Services:</a:t>
            </a:r>
            <a:endParaRPr b="1" sz="1800">
              <a:latin typeface="Times New Roman"/>
              <a:ea typeface="Times New Roman"/>
              <a:cs typeface="Times New Roman"/>
              <a:sym typeface="Times New Roman"/>
            </a:endParaRPr>
          </a:p>
          <a:p>
            <a:pPr indent="-457200" lvl="0" marL="914400" rtl="0" algn="just">
              <a:lnSpc>
                <a:spcPct val="100000"/>
              </a:lnSpc>
              <a:spcBef>
                <a:spcPts val="0"/>
              </a:spcBef>
              <a:spcAft>
                <a:spcPts val="0"/>
              </a:spcAft>
              <a:buClr>
                <a:srgbClr val="E78712"/>
              </a:buClr>
              <a:buSzPts val="7200"/>
              <a:buFont typeface="Arial"/>
              <a:buChar char="•"/>
            </a:pPr>
            <a:r>
              <a:rPr lang="en-US" sz="1800">
                <a:latin typeface="Times New Roman"/>
                <a:ea typeface="Times New Roman"/>
                <a:cs typeface="Times New Roman"/>
                <a:sym typeface="Times New Roman"/>
              </a:rPr>
              <a:t>Cloud Computing</a:t>
            </a:r>
            <a:endParaRPr sz="1800">
              <a:latin typeface="Times New Roman"/>
              <a:ea typeface="Times New Roman"/>
              <a:cs typeface="Times New Roman"/>
              <a:sym typeface="Times New Roman"/>
            </a:endParaRPr>
          </a:p>
          <a:p>
            <a:pPr indent="-457200" lvl="0" marL="914400" rtl="0" algn="just">
              <a:lnSpc>
                <a:spcPct val="100000"/>
              </a:lnSpc>
              <a:spcBef>
                <a:spcPts val="0"/>
              </a:spcBef>
              <a:spcAft>
                <a:spcPts val="0"/>
              </a:spcAft>
              <a:buClr>
                <a:srgbClr val="E78712"/>
              </a:buClr>
              <a:buSzPts val="7200"/>
              <a:buFont typeface="Arial"/>
              <a:buChar char="•"/>
            </a:pPr>
            <a:r>
              <a:rPr lang="en-US" sz="1800">
                <a:latin typeface="Times New Roman"/>
                <a:ea typeface="Times New Roman"/>
                <a:cs typeface="Times New Roman"/>
                <a:sym typeface="Times New Roman"/>
              </a:rPr>
              <a:t>Web Development</a:t>
            </a:r>
            <a:endParaRPr sz="1800">
              <a:latin typeface="Times New Roman"/>
              <a:ea typeface="Times New Roman"/>
              <a:cs typeface="Times New Roman"/>
              <a:sym typeface="Times New Roman"/>
            </a:endParaRPr>
          </a:p>
          <a:p>
            <a:pPr indent="-457200" lvl="0" marL="914400" rtl="0" algn="just">
              <a:lnSpc>
                <a:spcPct val="100000"/>
              </a:lnSpc>
              <a:spcBef>
                <a:spcPts val="0"/>
              </a:spcBef>
              <a:spcAft>
                <a:spcPts val="0"/>
              </a:spcAft>
              <a:buClr>
                <a:srgbClr val="E78712"/>
              </a:buClr>
              <a:buSzPts val="7200"/>
              <a:buFont typeface="Arial"/>
              <a:buChar char="•"/>
            </a:pPr>
            <a:r>
              <a:rPr lang="en-US" sz="1800">
                <a:latin typeface="Times New Roman"/>
                <a:ea typeface="Times New Roman"/>
                <a:cs typeface="Times New Roman"/>
                <a:sym typeface="Times New Roman"/>
              </a:rPr>
              <a:t>App Development</a:t>
            </a:r>
            <a:endParaRPr sz="1800">
              <a:latin typeface="Times New Roman"/>
              <a:ea typeface="Times New Roman"/>
              <a:cs typeface="Times New Roman"/>
              <a:sym typeface="Times New Roman"/>
            </a:endParaRPr>
          </a:p>
          <a:p>
            <a:pPr indent="-457200" lvl="0" marL="914400" rtl="0" algn="just">
              <a:lnSpc>
                <a:spcPct val="100000"/>
              </a:lnSpc>
              <a:spcBef>
                <a:spcPts val="0"/>
              </a:spcBef>
              <a:spcAft>
                <a:spcPts val="0"/>
              </a:spcAft>
              <a:buClr>
                <a:srgbClr val="E78712"/>
              </a:buClr>
              <a:buSzPts val="7200"/>
              <a:buFont typeface="Arial"/>
              <a:buChar char="•"/>
            </a:pPr>
            <a:r>
              <a:rPr lang="en-US" sz="1800">
                <a:latin typeface="Times New Roman"/>
                <a:ea typeface="Times New Roman"/>
                <a:cs typeface="Times New Roman"/>
                <a:sym typeface="Times New Roman"/>
              </a:rPr>
              <a:t>Saas Development</a:t>
            </a:r>
            <a:endParaRPr sz="1800">
              <a:latin typeface="Times New Roman"/>
              <a:ea typeface="Times New Roman"/>
              <a:cs typeface="Times New Roman"/>
              <a:sym typeface="Times New Roman"/>
            </a:endParaRPr>
          </a:p>
          <a:p>
            <a:pPr indent="-457200" lvl="0" marL="914400" rtl="0" algn="just">
              <a:lnSpc>
                <a:spcPct val="100000"/>
              </a:lnSpc>
              <a:spcBef>
                <a:spcPts val="0"/>
              </a:spcBef>
              <a:spcAft>
                <a:spcPts val="0"/>
              </a:spcAft>
              <a:buClr>
                <a:srgbClr val="E78712"/>
              </a:buClr>
              <a:buSzPts val="7200"/>
              <a:buFont typeface="Arial"/>
              <a:buChar char="•"/>
            </a:pPr>
            <a:r>
              <a:rPr lang="en-US" sz="1800">
                <a:latin typeface="Times New Roman"/>
                <a:ea typeface="Times New Roman"/>
                <a:cs typeface="Times New Roman"/>
                <a:sym typeface="Times New Roman"/>
              </a:rPr>
              <a:t>Cloud &amp; Devops</a:t>
            </a:r>
            <a:endParaRPr sz="1800">
              <a:latin typeface="Times New Roman"/>
              <a:ea typeface="Times New Roman"/>
              <a:cs typeface="Times New Roman"/>
              <a:sym typeface="Times New Roman"/>
            </a:endParaRPr>
          </a:p>
          <a:p>
            <a:pPr indent="0" lvl="0" marL="914400" rtl="0" algn="just">
              <a:lnSpc>
                <a:spcPct val="100000"/>
              </a:lnSpc>
              <a:spcBef>
                <a:spcPts val="700"/>
              </a:spcBef>
              <a:spcAft>
                <a:spcPts val="0"/>
              </a:spcAft>
              <a:buSzPts val="1800"/>
              <a:buNone/>
            </a:pPr>
            <a:r>
              <a:t/>
            </a:r>
            <a:endParaRPr sz="1600">
              <a:latin typeface="Times New Roman"/>
              <a:ea typeface="Times New Roman"/>
              <a:cs typeface="Times New Roman"/>
              <a:sym typeface="Times New Roman"/>
            </a:endParaRPr>
          </a:p>
          <a:p>
            <a:pPr indent="0" lvl="0" marL="257175" rtl="0" algn="just">
              <a:lnSpc>
                <a:spcPct val="100000"/>
              </a:lnSpc>
              <a:spcBef>
                <a:spcPts val="700"/>
              </a:spcBef>
              <a:spcAft>
                <a:spcPts val="0"/>
              </a:spcAft>
              <a:buSzPts val="1800"/>
              <a:buNone/>
            </a:pPr>
            <a:r>
              <a:t/>
            </a:r>
            <a:endParaRPr sz="1800">
              <a:latin typeface="Times New Roman"/>
              <a:ea typeface="Times New Roman"/>
              <a:cs typeface="Times New Roman"/>
              <a:sym typeface="Times New Roman"/>
            </a:endParaRPr>
          </a:p>
        </p:txBody>
      </p:sp>
      <p:sp>
        <p:nvSpPr>
          <p:cNvPr id="117" name="Google Shape;117;p7"/>
          <p:cNvSpPr txBox="1"/>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4"/>
          <p:cNvSpPr txBox="1"/>
          <p:nvPr>
            <p:ph type="title"/>
          </p:nvPr>
        </p:nvSpPr>
        <p:spPr>
          <a:xfrm>
            <a:off x="1447800" y="685800"/>
            <a:ext cx="6683400" cy="73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3000">
                <a:latin typeface="Times New Roman"/>
                <a:ea typeface="Times New Roman"/>
                <a:cs typeface="Times New Roman"/>
                <a:sym typeface="Times New Roman"/>
              </a:rPr>
              <a:t>Learning Outcome</a:t>
            </a:r>
            <a:r>
              <a:rPr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(Week 13 &amp; 12)</a:t>
            </a:r>
            <a:endParaRPr b="1" sz="30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262626"/>
              </a:buClr>
              <a:buSzPts val="4000"/>
              <a:buFont typeface="Cambria"/>
              <a:buNone/>
            </a:pPr>
            <a:r>
              <a:t/>
            </a:r>
            <a:endParaRPr b="1" sz="4000">
              <a:latin typeface="Cambria"/>
              <a:ea typeface="Cambria"/>
              <a:cs typeface="Cambria"/>
              <a:sym typeface="Cambria"/>
            </a:endParaRPr>
          </a:p>
        </p:txBody>
      </p:sp>
      <p:sp>
        <p:nvSpPr>
          <p:cNvPr id="378" name="Google Shape;378;p34"/>
          <p:cNvSpPr txBox="1"/>
          <p:nvPr>
            <p:ph idx="1" type="body"/>
          </p:nvPr>
        </p:nvSpPr>
        <p:spPr>
          <a:xfrm>
            <a:off x="1585600" y="1844450"/>
            <a:ext cx="6686700" cy="3778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600">
                <a:solidFill>
                  <a:schemeClr val="dk1"/>
                </a:solidFill>
                <a:latin typeface="Times New Roman"/>
                <a:ea typeface="Times New Roman"/>
                <a:cs typeface="Times New Roman"/>
                <a:sym typeface="Times New Roman"/>
              </a:rPr>
              <a:t>CRM Module Page Creation and Management</a:t>
            </a:r>
            <a:endParaRPr b="1" sz="1600">
              <a:solidFill>
                <a:schemeClr val="dk1"/>
              </a:solidFill>
              <a:latin typeface="Times New Roman"/>
              <a:ea typeface="Times New Roman"/>
              <a:cs typeface="Times New Roman"/>
              <a:sym typeface="Times New Roman"/>
            </a:endParaRPr>
          </a:p>
          <a:p>
            <a:pPr indent="0" lvl="0" marL="457200" marR="0" rtl="0" algn="just">
              <a:lnSpc>
                <a:spcPct val="100000"/>
              </a:lnSpc>
              <a:spcBef>
                <a:spcPts val="400"/>
              </a:spcBef>
              <a:spcAft>
                <a:spcPts val="0"/>
              </a:spcAft>
              <a:buNone/>
            </a:pPr>
            <a:r>
              <a:t/>
            </a:r>
            <a:endParaRPr sz="1600">
              <a:latin typeface="Times New Roman"/>
              <a:ea typeface="Times New Roman"/>
              <a:cs typeface="Times New Roman"/>
              <a:sym typeface="Times New Roman"/>
            </a:endParaRPr>
          </a:p>
          <a:p>
            <a:pPr indent="-180975" lvl="0" marL="257175" marR="0" rtl="0" algn="just">
              <a:lnSpc>
                <a:spcPct val="100000"/>
              </a:lnSpc>
              <a:spcBef>
                <a:spcPts val="0"/>
              </a:spcBef>
              <a:spcAft>
                <a:spcPts val="0"/>
              </a:spcAft>
              <a:buClr>
                <a:schemeClr val="dk1"/>
              </a:buClr>
              <a:buSzPts val="1600"/>
              <a:buFont typeface="Times New Roman"/>
              <a:buChar char="●"/>
            </a:pPr>
            <a:r>
              <a:rPr lang="en-US" sz="1600">
                <a:solidFill>
                  <a:schemeClr val="dk1"/>
                </a:solidFill>
                <a:latin typeface="Times New Roman"/>
                <a:ea typeface="Times New Roman"/>
                <a:cs typeface="Times New Roman"/>
                <a:sym typeface="Times New Roman"/>
              </a:rPr>
              <a:t>To build a fully functional and user-friendly </a:t>
            </a:r>
            <a:r>
              <a:rPr b="1" lang="en-US" sz="1600">
                <a:solidFill>
                  <a:schemeClr val="dk1"/>
                </a:solidFill>
                <a:latin typeface="Times New Roman"/>
                <a:ea typeface="Times New Roman"/>
                <a:cs typeface="Times New Roman"/>
                <a:sym typeface="Times New Roman"/>
              </a:rPr>
              <a:t>CRM system</a:t>
            </a:r>
            <a:r>
              <a:rPr lang="en-US" sz="1600">
                <a:solidFill>
                  <a:schemeClr val="dk1"/>
                </a:solidFill>
                <a:latin typeface="Times New Roman"/>
                <a:ea typeface="Times New Roman"/>
                <a:cs typeface="Times New Roman"/>
                <a:sym typeface="Times New Roman"/>
              </a:rPr>
              <a:t>, I designed and implemented dedicated pages for each core module—</a:t>
            </a:r>
            <a:r>
              <a:rPr b="1" lang="en-US" sz="1600">
                <a:solidFill>
                  <a:schemeClr val="dk1"/>
                </a:solidFill>
                <a:latin typeface="Times New Roman"/>
                <a:ea typeface="Times New Roman"/>
                <a:cs typeface="Times New Roman"/>
                <a:sym typeface="Times New Roman"/>
              </a:rPr>
              <a:t>Leads, Invoices, Deals, Tasks, Complaints, Contacts, and Schedules</a:t>
            </a:r>
            <a:r>
              <a:rPr lang="en-US" sz="1600">
                <a:solidFill>
                  <a:schemeClr val="dk1"/>
                </a:solidFill>
                <a:latin typeface="Times New Roman"/>
                <a:ea typeface="Times New Roman"/>
                <a:cs typeface="Times New Roman"/>
                <a:sym typeface="Times New Roman"/>
              </a:rPr>
              <a:t>. These pages are structured to allow users to easily </a:t>
            </a:r>
            <a:r>
              <a:rPr b="1" lang="en-US" sz="1600">
                <a:solidFill>
                  <a:schemeClr val="dk1"/>
                </a:solidFill>
                <a:latin typeface="Times New Roman"/>
                <a:ea typeface="Times New Roman"/>
                <a:cs typeface="Times New Roman"/>
                <a:sym typeface="Times New Roman"/>
              </a:rPr>
              <a:t>create, view, update, and manage</a:t>
            </a:r>
            <a:r>
              <a:rPr lang="en-US" sz="1600">
                <a:solidFill>
                  <a:schemeClr val="dk1"/>
                </a:solidFill>
                <a:latin typeface="Times New Roman"/>
                <a:ea typeface="Times New Roman"/>
                <a:cs typeface="Times New Roman"/>
                <a:sym typeface="Times New Roman"/>
              </a:rPr>
              <a:t> all relevant records within the system.</a:t>
            </a: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List/Table View</a:t>
            </a:r>
            <a:r>
              <a:rPr lang="en-US" sz="1600">
                <a:solidFill>
                  <a:schemeClr val="dk1"/>
                </a:solidFill>
                <a:latin typeface="Times New Roman"/>
                <a:ea typeface="Times New Roman"/>
                <a:cs typeface="Times New Roman"/>
                <a:sym typeface="Times New Roman"/>
              </a:rPr>
              <a:t> to display existing records with search, sorting, and pagination.</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Create/Edit Form</a:t>
            </a:r>
            <a:r>
              <a:rPr lang="en-US" sz="1600">
                <a:solidFill>
                  <a:schemeClr val="dk1"/>
                </a:solidFill>
                <a:latin typeface="Times New Roman"/>
                <a:ea typeface="Times New Roman"/>
                <a:cs typeface="Times New Roman"/>
                <a:sym typeface="Times New Roman"/>
              </a:rPr>
              <a:t> with all necessary input fields (e.g., name, status, amount, due dates, priorities, assigned user).</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just">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Detail View</a:t>
            </a:r>
            <a:r>
              <a:rPr lang="en-US" sz="1600">
                <a:solidFill>
                  <a:schemeClr val="dk1"/>
                </a:solidFill>
                <a:latin typeface="Times New Roman"/>
                <a:ea typeface="Times New Roman"/>
                <a:cs typeface="Times New Roman"/>
                <a:sym typeface="Times New Roman"/>
              </a:rPr>
              <a:t> to inspect full record information and related activity logs.</a:t>
            </a:r>
            <a:endParaRPr sz="16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379" name="Google Shape;379;p34"/>
          <p:cNvSpPr txBox="1"/>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35"/>
          <p:cNvSpPr txBox="1"/>
          <p:nvPr>
            <p:ph type="title"/>
          </p:nvPr>
        </p:nvSpPr>
        <p:spPr>
          <a:xfrm>
            <a:off x="1447800" y="685800"/>
            <a:ext cx="6683400" cy="73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3000">
                <a:latin typeface="Times New Roman"/>
                <a:ea typeface="Times New Roman"/>
                <a:cs typeface="Times New Roman"/>
                <a:sym typeface="Times New Roman"/>
              </a:rPr>
              <a:t>Learning Outcome</a:t>
            </a:r>
            <a:r>
              <a:rPr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(Week 13 &amp; 12)</a:t>
            </a:r>
            <a:endParaRPr b="1" sz="30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262626"/>
              </a:buClr>
              <a:buSzPts val="4000"/>
              <a:buFont typeface="Cambria"/>
              <a:buNone/>
            </a:pPr>
            <a:r>
              <a:t/>
            </a:r>
            <a:endParaRPr b="1" sz="4000">
              <a:latin typeface="Cambria"/>
              <a:ea typeface="Cambria"/>
              <a:cs typeface="Cambria"/>
              <a:sym typeface="Cambria"/>
            </a:endParaRPr>
          </a:p>
        </p:txBody>
      </p:sp>
      <p:sp>
        <p:nvSpPr>
          <p:cNvPr id="386" name="Google Shape;386;p35"/>
          <p:cNvSpPr txBox="1"/>
          <p:nvPr>
            <p:ph idx="1" type="body"/>
          </p:nvPr>
        </p:nvSpPr>
        <p:spPr>
          <a:xfrm>
            <a:off x="1554975" y="1607175"/>
            <a:ext cx="6686700" cy="471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Here's a brief on how each module functions: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Lead Page</a:t>
            </a:r>
            <a:r>
              <a:rPr lang="en-US" sz="1600">
                <a:solidFill>
                  <a:schemeClr val="dk1"/>
                </a:solidFill>
                <a:latin typeface="Times New Roman"/>
                <a:ea typeface="Times New Roman"/>
                <a:cs typeface="Times New Roman"/>
                <a:sym typeface="Times New Roman"/>
              </a:rPr>
              <a:t>: Allows tracking of potential customers with fields like name, source, estimated value, and current stage.</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Invoice Page</a:t>
            </a:r>
            <a:r>
              <a:rPr lang="en-US" sz="1600">
                <a:solidFill>
                  <a:schemeClr val="dk1"/>
                </a:solidFill>
                <a:latin typeface="Times New Roman"/>
                <a:ea typeface="Times New Roman"/>
                <a:cs typeface="Times New Roman"/>
                <a:sym typeface="Times New Roman"/>
              </a:rPr>
              <a:t>: Handles billing-related data such as invoice number, amount, status (paid/unpaid), and client details.</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Deal Page</a:t>
            </a:r>
            <a:r>
              <a:rPr lang="en-US" sz="1600">
                <a:solidFill>
                  <a:schemeClr val="dk1"/>
                </a:solidFill>
                <a:latin typeface="Times New Roman"/>
                <a:ea typeface="Times New Roman"/>
                <a:cs typeface="Times New Roman"/>
                <a:sym typeface="Times New Roman"/>
              </a:rPr>
              <a:t>: Tracks sales opportunities and negotiations with deal stages and associated values.</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Task Page</a:t>
            </a:r>
            <a:r>
              <a:rPr lang="en-US" sz="1600">
                <a:solidFill>
                  <a:schemeClr val="dk1"/>
                </a:solidFill>
                <a:latin typeface="Times New Roman"/>
                <a:ea typeface="Times New Roman"/>
                <a:cs typeface="Times New Roman"/>
                <a:sym typeface="Times New Roman"/>
              </a:rPr>
              <a:t>: Lets users assign and manage work with priorities, deadlines, and completion tracking.</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Complaint Page</a:t>
            </a:r>
            <a:r>
              <a:rPr lang="en-US" sz="1600">
                <a:solidFill>
                  <a:schemeClr val="dk1"/>
                </a:solidFill>
                <a:latin typeface="Times New Roman"/>
                <a:ea typeface="Times New Roman"/>
                <a:cs typeface="Times New Roman"/>
                <a:sym typeface="Times New Roman"/>
              </a:rPr>
              <a:t>: Manages customer issues, categorizing them by type, urgency, and resolution status.</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0" lvl="0" marL="457200" marR="0" rtl="0" algn="just">
              <a:lnSpc>
                <a:spcPct val="100000"/>
              </a:lnSpc>
              <a:spcBef>
                <a:spcPts val="1200"/>
              </a:spcBef>
              <a:spcAft>
                <a:spcPts val="0"/>
              </a:spcAft>
              <a:buNone/>
            </a:pPr>
            <a:r>
              <a:t/>
            </a:r>
            <a:endParaRPr b="1" sz="1600">
              <a:solidFill>
                <a:schemeClr val="dk1"/>
              </a:solidFill>
              <a:latin typeface="Times New Roman"/>
              <a:ea typeface="Times New Roman"/>
              <a:cs typeface="Times New Roman"/>
              <a:sym typeface="Times New Roman"/>
            </a:endParaRPr>
          </a:p>
        </p:txBody>
      </p:sp>
      <p:sp>
        <p:nvSpPr>
          <p:cNvPr id="387" name="Google Shape;387;p35"/>
          <p:cNvSpPr txBox="1"/>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6"/>
          <p:cNvSpPr txBox="1"/>
          <p:nvPr>
            <p:ph type="title"/>
          </p:nvPr>
        </p:nvSpPr>
        <p:spPr>
          <a:xfrm>
            <a:off x="1447800" y="685800"/>
            <a:ext cx="6683400" cy="7377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b="1" lang="en-US" sz="3000">
                <a:latin typeface="Times New Roman"/>
                <a:ea typeface="Times New Roman"/>
                <a:cs typeface="Times New Roman"/>
                <a:sym typeface="Times New Roman"/>
              </a:rPr>
              <a:t>Learning Outcome</a:t>
            </a:r>
            <a:r>
              <a:rPr lang="en-US" sz="3000">
                <a:latin typeface="Times New Roman"/>
                <a:ea typeface="Times New Roman"/>
                <a:cs typeface="Times New Roman"/>
                <a:sym typeface="Times New Roman"/>
              </a:rPr>
              <a:t> </a:t>
            </a:r>
            <a:r>
              <a:rPr b="1" lang="en-US" sz="3000">
                <a:latin typeface="Times New Roman"/>
                <a:ea typeface="Times New Roman"/>
                <a:cs typeface="Times New Roman"/>
                <a:sym typeface="Times New Roman"/>
              </a:rPr>
              <a:t>(Week 13 &amp; 12)</a:t>
            </a:r>
            <a:endParaRPr b="1" sz="3000">
              <a:latin typeface="Times New Roman"/>
              <a:ea typeface="Times New Roman"/>
              <a:cs typeface="Times New Roman"/>
              <a:sym typeface="Times New Roman"/>
            </a:endParaRPr>
          </a:p>
          <a:p>
            <a:pPr indent="0" lvl="0" marL="0" rtl="0" algn="l">
              <a:lnSpc>
                <a:spcPct val="100000"/>
              </a:lnSpc>
              <a:spcBef>
                <a:spcPts val="0"/>
              </a:spcBef>
              <a:spcAft>
                <a:spcPts val="0"/>
              </a:spcAft>
              <a:buClr>
                <a:srgbClr val="262626"/>
              </a:buClr>
              <a:buSzPts val="4000"/>
              <a:buFont typeface="Cambria"/>
              <a:buNone/>
            </a:pPr>
            <a:r>
              <a:t/>
            </a:r>
            <a:endParaRPr b="1" sz="4000">
              <a:latin typeface="Cambria"/>
              <a:ea typeface="Cambria"/>
              <a:cs typeface="Cambria"/>
              <a:sym typeface="Cambria"/>
            </a:endParaRPr>
          </a:p>
        </p:txBody>
      </p:sp>
      <p:sp>
        <p:nvSpPr>
          <p:cNvPr id="394" name="Google Shape;394;p36"/>
          <p:cNvSpPr txBox="1"/>
          <p:nvPr>
            <p:ph idx="1" type="body"/>
          </p:nvPr>
        </p:nvSpPr>
        <p:spPr>
          <a:xfrm>
            <a:off x="1554975" y="1607175"/>
            <a:ext cx="6686700" cy="4715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sz="1100">
              <a:solidFill>
                <a:schemeClr val="dk1"/>
              </a:solidFill>
              <a:latin typeface="Arial"/>
              <a:ea typeface="Arial"/>
              <a:cs typeface="Arial"/>
              <a:sym typeface="Arial"/>
            </a:endParaRPr>
          </a:p>
          <a:p>
            <a:pPr indent="-330200" lvl="0" marL="457200" rtl="0" algn="l">
              <a:lnSpc>
                <a:spcPct val="115000"/>
              </a:lnSpc>
              <a:spcBef>
                <a:spcPts val="12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Contact Page</a:t>
            </a:r>
            <a:r>
              <a:rPr lang="en-US" sz="1600">
                <a:solidFill>
                  <a:schemeClr val="dk1"/>
                </a:solidFill>
                <a:latin typeface="Times New Roman"/>
                <a:ea typeface="Times New Roman"/>
                <a:cs typeface="Times New Roman"/>
                <a:sym typeface="Times New Roman"/>
              </a:rPr>
              <a:t>: Stores all client and business contact information with options to tag leads, companies, or deals.</a:t>
            </a:r>
            <a:br>
              <a:rPr lang="en-US" sz="1600">
                <a:solidFill>
                  <a:schemeClr val="dk1"/>
                </a:solidFill>
                <a:latin typeface="Times New Roman"/>
                <a:ea typeface="Times New Roman"/>
                <a:cs typeface="Times New Roman"/>
                <a:sym typeface="Times New Roman"/>
              </a:rPr>
            </a:b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Schedule Page</a:t>
            </a:r>
            <a:r>
              <a:rPr lang="en-US" sz="1600">
                <a:solidFill>
                  <a:schemeClr val="dk1"/>
                </a:solidFill>
                <a:latin typeface="Times New Roman"/>
                <a:ea typeface="Times New Roman"/>
                <a:cs typeface="Times New Roman"/>
                <a:sym typeface="Times New Roman"/>
              </a:rPr>
              <a:t>: Helps users plan meetings, calls, or follow-ups with calendar integration and reminders.</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All pages are built using </a:t>
            </a:r>
            <a:r>
              <a:rPr b="1" lang="en-US" sz="1600">
                <a:solidFill>
                  <a:schemeClr val="dk1"/>
                </a:solidFill>
                <a:latin typeface="Times New Roman"/>
                <a:ea typeface="Times New Roman"/>
                <a:cs typeface="Times New Roman"/>
                <a:sym typeface="Times New Roman"/>
              </a:rPr>
              <a:t>React/Next.js for the frontend</a:t>
            </a:r>
            <a:r>
              <a:rPr lang="en-US" sz="1600">
                <a:solidFill>
                  <a:schemeClr val="dk1"/>
                </a:solidFill>
                <a:latin typeface="Times New Roman"/>
                <a:ea typeface="Times New Roman"/>
                <a:cs typeface="Times New Roman"/>
                <a:sym typeface="Times New Roman"/>
              </a:rPr>
              <a:t>, with backend APIs in </a:t>
            </a:r>
            <a:r>
              <a:rPr b="1" lang="en-US" sz="1600">
                <a:solidFill>
                  <a:schemeClr val="dk1"/>
                </a:solidFill>
                <a:latin typeface="Times New Roman"/>
                <a:ea typeface="Times New Roman"/>
                <a:cs typeface="Times New Roman"/>
                <a:sym typeface="Times New Roman"/>
              </a:rPr>
              <a:t>Node.js/Express</a:t>
            </a:r>
            <a:r>
              <a:rPr lang="en-US" sz="1600">
                <a:solidFill>
                  <a:schemeClr val="dk1"/>
                </a:solidFill>
                <a:latin typeface="Times New Roman"/>
                <a:ea typeface="Times New Roman"/>
                <a:cs typeface="Times New Roman"/>
                <a:sym typeface="Times New Roman"/>
              </a:rPr>
              <a:t> to handle CRUD operations. </a:t>
            </a:r>
            <a:r>
              <a:rPr b="1" lang="en-US" sz="1600">
                <a:solidFill>
                  <a:schemeClr val="dk1"/>
                </a:solidFill>
                <a:latin typeface="Times New Roman"/>
                <a:ea typeface="Times New Roman"/>
                <a:cs typeface="Times New Roman"/>
                <a:sym typeface="Times New Roman"/>
              </a:rPr>
              <a:t>Form validations, loading indicators, and feedback messages</a:t>
            </a:r>
            <a:r>
              <a:rPr lang="en-US" sz="1600">
                <a:solidFill>
                  <a:schemeClr val="dk1"/>
                </a:solidFill>
                <a:latin typeface="Times New Roman"/>
                <a:ea typeface="Times New Roman"/>
                <a:cs typeface="Times New Roman"/>
                <a:sym typeface="Times New Roman"/>
              </a:rPr>
              <a:t> are implemented for a smooth user experience. Access is controlled based on user roles to ensure </a:t>
            </a:r>
            <a:r>
              <a:rPr b="1" lang="en-US" sz="1600">
                <a:solidFill>
                  <a:schemeClr val="dk1"/>
                </a:solidFill>
                <a:latin typeface="Times New Roman"/>
                <a:ea typeface="Times New Roman"/>
                <a:cs typeface="Times New Roman"/>
                <a:sym typeface="Times New Roman"/>
              </a:rPr>
              <a:t>data security and integrity</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600">
                <a:solidFill>
                  <a:schemeClr val="dk1"/>
                </a:solidFill>
                <a:latin typeface="Times New Roman"/>
                <a:ea typeface="Times New Roman"/>
                <a:cs typeface="Times New Roman"/>
                <a:sym typeface="Times New Roman"/>
              </a:rPr>
              <a:t>These modules collectively ensure that the CRM is a </a:t>
            </a:r>
            <a:r>
              <a:rPr b="1" lang="en-US" sz="1600">
                <a:solidFill>
                  <a:schemeClr val="dk1"/>
                </a:solidFill>
                <a:latin typeface="Times New Roman"/>
                <a:ea typeface="Times New Roman"/>
                <a:cs typeface="Times New Roman"/>
                <a:sym typeface="Times New Roman"/>
              </a:rPr>
              <a:t>centralized and efficient tool</a:t>
            </a:r>
            <a:r>
              <a:rPr lang="en-US" sz="1600">
                <a:solidFill>
                  <a:schemeClr val="dk1"/>
                </a:solidFill>
                <a:latin typeface="Times New Roman"/>
                <a:ea typeface="Times New Roman"/>
                <a:cs typeface="Times New Roman"/>
                <a:sym typeface="Times New Roman"/>
              </a:rPr>
              <a:t> for managing business operations and client relationships—similar in flow and structure to professional CRMs like </a:t>
            </a:r>
            <a:r>
              <a:rPr b="1" lang="en-US" sz="1600">
                <a:solidFill>
                  <a:schemeClr val="dk1"/>
                </a:solidFill>
                <a:latin typeface="Times New Roman"/>
                <a:ea typeface="Times New Roman"/>
                <a:cs typeface="Times New Roman"/>
                <a:sym typeface="Times New Roman"/>
              </a:rPr>
              <a:t>Zoho CRM</a:t>
            </a:r>
            <a:r>
              <a:rPr lang="en-US" sz="1600">
                <a:solidFill>
                  <a:schemeClr val="dk1"/>
                </a:solidFill>
                <a:latin typeface="Times New Roman"/>
                <a:ea typeface="Times New Roman"/>
                <a:cs typeface="Times New Roman"/>
                <a:sym typeface="Times New Roman"/>
              </a:rPr>
              <a:t> and </a:t>
            </a:r>
            <a:r>
              <a:rPr b="1" lang="en-US" sz="1600">
                <a:solidFill>
                  <a:schemeClr val="dk1"/>
                </a:solidFill>
                <a:latin typeface="Times New Roman"/>
                <a:ea typeface="Times New Roman"/>
                <a:cs typeface="Times New Roman"/>
                <a:sym typeface="Times New Roman"/>
              </a:rPr>
              <a:t>Odoo</a:t>
            </a:r>
            <a:r>
              <a:rPr lang="en-US" sz="1600">
                <a:solidFill>
                  <a:schemeClr val="dk1"/>
                </a:solidFill>
                <a:latin typeface="Times New Roman"/>
                <a:ea typeface="Times New Roman"/>
                <a:cs typeface="Times New Roman"/>
                <a:sym typeface="Times New Roman"/>
              </a:rPr>
              <a:t>.</a:t>
            </a:r>
            <a:endParaRPr sz="1600">
              <a:solidFill>
                <a:schemeClr val="dk1"/>
              </a:solidFill>
              <a:latin typeface="Times New Roman"/>
              <a:ea typeface="Times New Roman"/>
              <a:cs typeface="Times New Roman"/>
              <a:sym typeface="Times New Roman"/>
            </a:endParaRPr>
          </a:p>
          <a:p>
            <a:pPr indent="0" lvl="0" marL="457200" marR="0" rtl="0" algn="just">
              <a:lnSpc>
                <a:spcPct val="100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395" name="Google Shape;395;p36"/>
          <p:cNvSpPr txBox="1"/>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7"/>
          <p:cNvSpPr txBox="1"/>
          <p:nvPr>
            <p:ph type="title"/>
          </p:nvPr>
        </p:nvSpPr>
        <p:spPr>
          <a:xfrm>
            <a:off x="1447800" y="685800"/>
            <a:ext cx="66834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262626"/>
              </a:buClr>
              <a:buSzPts val="4000"/>
              <a:buFont typeface="Cambria"/>
              <a:buNone/>
            </a:pPr>
            <a:r>
              <a:rPr b="1" i="0" lang="en-US" sz="4000" u="none">
                <a:solidFill>
                  <a:srgbClr val="262626"/>
                </a:solidFill>
                <a:latin typeface="Cambria"/>
                <a:ea typeface="Cambria"/>
                <a:cs typeface="Cambria"/>
                <a:sym typeface="Cambria"/>
              </a:rPr>
              <a:t>Conclusion</a:t>
            </a:r>
            <a:endParaRPr b="1" i="0" sz="4000" u="none">
              <a:solidFill>
                <a:srgbClr val="262626"/>
              </a:solidFill>
              <a:latin typeface="Cambria"/>
              <a:ea typeface="Cambria"/>
              <a:cs typeface="Cambria"/>
              <a:sym typeface="Cambria"/>
            </a:endParaRPr>
          </a:p>
        </p:txBody>
      </p:sp>
      <p:sp>
        <p:nvSpPr>
          <p:cNvPr id="402" name="Google Shape;402;p37"/>
          <p:cNvSpPr txBox="1"/>
          <p:nvPr>
            <p:ph idx="1" type="body"/>
          </p:nvPr>
        </p:nvSpPr>
        <p:spPr>
          <a:xfrm>
            <a:off x="1433200" y="1844450"/>
            <a:ext cx="6686700" cy="3778200"/>
          </a:xfrm>
          <a:prstGeom prst="rect">
            <a:avLst/>
          </a:prstGeom>
          <a:noFill/>
          <a:ln>
            <a:noFill/>
          </a:ln>
        </p:spPr>
        <p:txBody>
          <a:bodyPr anchorCtr="0" anchor="t" bIns="45700" lIns="91425" spcFirstLastPara="1" rIns="91425" wrap="square" tIns="45700">
            <a:noAutofit/>
          </a:bodyPr>
          <a:lstStyle/>
          <a:p>
            <a:pPr indent="-180975" lvl="0" marL="257175" marR="0" rtl="0" algn="just">
              <a:lnSpc>
                <a:spcPct val="100000"/>
              </a:lnSpc>
              <a:spcBef>
                <a:spcPts val="0"/>
              </a:spcBef>
              <a:spcAft>
                <a:spcPts val="0"/>
              </a:spcAft>
              <a:buClr>
                <a:schemeClr val="dk1"/>
              </a:buClr>
              <a:buSzPts val="1600"/>
              <a:buFont typeface="Times New Roman"/>
              <a:buChar char="●"/>
            </a:pPr>
            <a:r>
              <a:rPr lang="en-US" sz="1600">
                <a:latin typeface="Times New Roman"/>
                <a:ea typeface="Times New Roman"/>
                <a:cs typeface="Times New Roman"/>
                <a:sym typeface="Times New Roman"/>
              </a:rPr>
              <a:t>In my internship i learnt that how to work  with industry with new technology.  how to communicate with team members .Develop my leadership and time management skill . I was working with React JS. During this span i become very punctual to my team and company members. Really, It was nice experience for me.</a:t>
            </a:r>
            <a:endParaRPr sz="1600">
              <a:latin typeface="Times New Roman"/>
              <a:ea typeface="Times New Roman"/>
              <a:cs typeface="Times New Roman"/>
              <a:sym typeface="Times New Roman"/>
            </a:endParaRPr>
          </a:p>
        </p:txBody>
      </p:sp>
      <p:sp>
        <p:nvSpPr>
          <p:cNvPr id="403" name="Google Shape;403;p37"/>
          <p:cNvSpPr txBox="1"/>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8"/>
          <p:cNvSpPr txBox="1"/>
          <p:nvPr>
            <p:ph idx="1" type="body"/>
          </p:nvPr>
        </p:nvSpPr>
        <p:spPr>
          <a:xfrm>
            <a:off x="1604737" y="1352900"/>
            <a:ext cx="6686700" cy="3778200"/>
          </a:xfrm>
          <a:prstGeom prst="rect">
            <a:avLst/>
          </a:prstGeom>
          <a:noFill/>
          <a:ln>
            <a:noFill/>
          </a:ln>
        </p:spPr>
        <p:txBody>
          <a:bodyPr anchorCtr="0" anchor="t" bIns="45700" lIns="91425" spcFirstLastPara="1" rIns="91425" wrap="square" tIns="45700">
            <a:noAutofit/>
          </a:bodyPr>
          <a:lstStyle/>
          <a:p>
            <a:pPr indent="0" lvl="0" marL="82550" marR="0" rtl="0" algn="ctr">
              <a:lnSpc>
                <a:spcPct val="100000"/>
              </a:lnSpc>
              <a:spcBef>
                <a:spcPts val="0"/>
              </a:spcBef>
              <a:spcAft>
                <a:spcPts val="0"/>
              </a:spcAft>
              <a:buClr>
                <a:schemeClr val="accent1"/>
              </a:buClr>
              <a:buSzPts val="8000"/>
              <a:buFont typeface="Noto Sans Symbols"/>
              <a:buNone/>
            </a:pPr>
            <a:r>
              <a:t/>
            </a:r>
            <a:endParaRPr b="1" i="0" sz="8000" u="none">
              <a:solidFill>
                <a:srgbClr val="404040"/>
              </a:solidFill>
              <a:latin typeface="Cambria"/>
              <a:ea typeface="Cambria"/>
              <a:cs typeface="Cambria"/>
              <a:sym typeface="Cambria"/>
            </a:endParaRPr>
          </a:p>
          <a:p>
            <a:pPr indent="0" lvl="0" marL="82550" marR="0" rtl="0" algn="ctr">
              <a:lnSpc>
                <a:spcPct val="100000"/>
              </a:lnSpc>
              <a:spcBef>
                <a:spcPts val="700"/>
              </a:spcBef>
              <a:spcAft>
                <a:spcPts val="0"/>
              </a:spcAft>
              <a:buClr>
                <a:schemeClr val="accent1"/>
              </a:buClr>
              <a:buSzPts val="8000"/>
              <a:buFont typeface="Noto Sans Symbols"/>
              <a:buNone/>
            </a:pPr>
            <a:r>
              <a:rPr b="1" i="0" lang="en-US" sz="8000" u="none">
                <a:solidFill>
                  <a:srgbClr val="404040"/>
                </a:solidFill>
                <a:latin typeface="Cambria"/>
                <a:ea typeface="Cambria"/>
                <a:cs typeface="Cambria"/>
                <a:sym typeface="Cambria"/>
              </a:rPr>
              <a:t>Thank You</a:t>
            </a:r>
            <a:endParaRPr b="1" i="0" sz="8000" u="none">
              <a:solidFill>
                <a:srgbClr val="404040"/>
              </a:solidFill>
              <a:latin typeface="Cambria"/>
              <a:ea typeface="Cambria"/>
              <a:cs typeface="Cambria"/>
              <a:sym typeface="Cambria"/>
            </a:endParaRPr>
          </a:p>
        </p:txBody>
      </p:sp>
      <p:sp>
        <p:nvSpPr>
          <p:cNvPr id="409" name="Google Shape;409;p38"/>
          <p:cNvSpPr txBox="1"/>
          <p:nvPr/>
        </p:nvSpPr>
        <p:spPr>
          <a:xfrm>
            <a:off x="398462" y="787400"/>
            <a:ext cx="585787"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2400"/>
              <a:buFont typeface="Calibri"/>
              <a:buNone/>
            </a:pPr>
            <a:fld id="{00000000-1234-1234-1234-123412341234}" type="slidenum">
              <a:rPr b="0" i="0" lang="en-US" sz="1400" u="none" cap="none" strike="noStrike">
                <a:solidFill>
                  <a:schemeClr val="lt1"/>
                </a:solidFill>
                <a:latin typeface="Arial"/>
                <a:ea typeface="Arial"/>
                <a:cs typeface="Arial"/>
                <a:sym typeface="Arial"/>
              </a:rPr>
              <a:t>‹#›</a:t>
            </a:fld>
            <a:endParaRPr b="0" i="0" sz="1400" u="none" cap="none" strike="noStrike">
              <a:solidFill>
                <a:schemeClr val="lt1"/>
              </a:solidFill>
              <a:latin typeface="Arial"/>
              <a:ea typeface="Arial"/>
              <a:cs typeface="Arial"/>
              <a:sym typeface="Arial"/>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8"/>
          <p:cNvSpPr txBox="1"/>
          <p:nvPr>
            <p:ph type="title"/>
          </p:nvPr>
        </p:nvSpPr>
        <p:spPr>
          <a:xfrm>
            <a:off x="1230144" y="481110"/>
            <a:ext cx="66837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6000">
                <a:latin typeface="Times New Roman"/>
                <a:ea typeface="Times New Roman"/>
                <a:cs typeface="Times New Roman"/>
                <a:sym typeface="Times New Roman"/>
              </a:rPr>
              <a:t>Timeline Chart</a:t>
            </a:r>
            <a:endParaRPr sz="6000">
              <a:latin typeface="Times New Roman"/>
              <a:ea typeface="Times New Roman"/>
              <a:cs typeface="Times New Roman"/>
              <a:sym typeface="Times New Roman"/>
            </a:endParaRPr>
          </a:p>
        </p:txBody>
      </p:sp>
      <p:sp>
        <p:nvSpPr>
          <p:cNvPr id="124" name="Google Shape;124;p8"/>
          <p:cNvSpPr txBox="1"/>
          <p:nvPr>
            <p:ph idx="1" type="body"/>
          </p:nvPr>
        </p:nvSpPr>
        <p:spPr>
          <a:xfrm>
            <a:off x="1229754" y="1762440"/>
            <a:ext cx="6686700" cy="377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750"/>
              </a:spcBef>
              <a:spcAft>
                <a:spcPts val="0"/>
              </a:spcAft>
              <a:buSzPts val="1800"/>
              <a:buNone/>
            </a:pPr>
            <a:r>
              <a:rPr lang="en-US"/>
              <a:t>  </a:t>
            </a:r>
            <a:endParaRPr/>
          </a:p>
        </p:txBody>
      </p:sp>
      <p:sp>
        <p:nvSpPr>
          <p:cNvPr id="125" name="Google Shape;125;p8"/>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graphicFrame>
        <p:nvGraphicFramePr>
          <p:cNvPr id="126" name="Google Shape;126;p8"/>
          <p:cNvGraphicFramePr/>
          <p:nvPr/>
        </p:nvGraphicFramePr>
        <p:xfrm>
          <a:off x="1040130" y="1926590"/>
          <a:ext cx="3000000" cy="3000000"/>
        </p:xfrm>
        <a:graphic>
          <a:graphicData uri="http://schemas.openxmlformats.org/drawingml/2006/table">
            <a:tbl>
              <a:tblPr>
                <a:noFill/>
                <a:tableStyleId>{6B4F1FA3-3F8A-420C-927B-F6027F4B8398}</a:tableStyleId>
              </a:tblPr>
              <a:tblGrid>
                <a:gridCol w="1320175"/>
                <a:gridCol w="916950"/>
                <a:gridCol w="944875"/>
                <a:gridCol w="1035675"/>
                <a:gridCol w="1064250"/>
                <a:gridCol w="1046475"/>
                <a:gridCol w="1185550"/>
              </a:tblGrid>
              <a:tr h="908050">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ACTIVITY</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ctr">
                        <a:lnSpc>
                          <a:spcPct val="150000"/>
                        </a:lnSpc>
                        <a:spcBef>
                          <a:spcPts val="0"/>
                        </a:spcBef>
                        <a:spcAft>
                          <a:spcPts val="0"/>
                        </a:spcAft>
                        <a:buNone/>
                      </a:pPr>
                      <a:r>
                        <a:rPr b="1" lang="en-US" sz="1200" u="none" cap="none" strike="noStrike">
                          <a:latin typeface="Times New Roman"/>
                          <a:ea typeface="Times New Roman"/>
                          <a:cs typeface="Times New Roman"/>
                          <a:sym typeface="Times New Roman"/>
                        </a:rPr>
                        <a:t>23 DEC - 25 DEC</a:t>
                      </a:r>
                      <a:endParaRPr b="1" sz="1200" u="none" cap="none" strike="noStrike">
                        <a:latin typeface="Times New Roman"/>
                        <a:ea typeface="Times New Roman"/>
                        <a:cs typeface="Times New Roman"/>
                        <a:sym typeface="Times New Roman"/>
                      </a:endParaRPr>
                    </a:p>
                    <a:p>
                      <a:pPr indent="0" lvl="0" marL="85725" marR="0" rtl="0" algn="ctr">
                        <a:lnSpc>
                          <a:spcPct val="150000"/>
                        </a:lnSpc>
                        <a:spcBef>
                          <a:spcPts val="100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ctr">
                        <a:lnSpc>
                          <a:spcPct val="150000"/>
                        </a:lnSpc>
                        <a:spcBef>
                          <a:spcPts val="0"/>
                        </a:spcBef>
                        <a:spcAft>
                          <a:spcPts val="0"/>
                        </a:spcAft>
                        <a:buNone/>
                      </a:pPr>
                      <a:r>
                        <a:rPr b="1" lang="en-US" sz="1200" u="none" cap="none" strike="noStrike">
                          <a:latin typeface="Times New Roman"/>
                          <a:ea typeface="Times New Roman"/>
                          <a:cs typeface="Times New Roman"/>
                          <a:sym typeface="Times New Roman"/>
                        </a:rPr>
                        <a:t>26 DEC- 31 DEC</a:t>
                      </a:r>
                      <a:endParaRPr b="1" sz="1200" u="none" cap="none" strike="noStrike">
                        <a:latin typeface="Times New Roman"/>
                        <a:ea typeface="Times New Roman"/>
                        <a:cs typeface="Times New Roman"/>
                        <a:sym typeface="Times New Roman"/>
                      </a:endParaRPr>
                    </a:p>
                    <a:p>
                      <a:pPr indent="0" lvl="0" marL="85725" marR="0" rtl="0" algn="ctr">
                        <a:lnSpc>
                          <a:spcPct val="150000"/>
                        </a:lnSpc>
                        <a:spcBef>
                          <a:spcPts val="100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ctr">
                        <a:lnSpc>
                          <a:spcPct val="150000"/>
                        </a:lnSpc>
                        <a:spcBef>
                          <a:spcPts val="0"/>
                        </a:spcBef>
                        <a:spcAft>
                          <a:spcPts val="0"/>
                        </a:spcAft>
                        <a:buNone/>
                      </a:pPr>
                      <a:r>
                        <a:rPr b="1" lang="en-US" sz="1200" u="none" cap="none" strike="noStrike">
                          <a:latin typeface="Times New Roman"/>
                          <a:ea typeface="Times New Roman"/>
                          <a:cs typeface="Times New Roman"/>
                          <a:sym typeface="Times New Roman"/>
                        </a:rPr>
                        <a:t>1 JAN- 7JAN</a:t>
                      </a:r>
                      <a:endParaRPr b="1" sz="1200" u="none" cap="none" strike="noStrike">
                        <a:latin typeface="Times New Roman"/>
                        <a:ea typeface="Times New Roman"/>
                        <a:cs typeface="Times New Roman"/>
                        <a:sym typeface="Times New Roman"/>
                      </a:endParaRPr>
                    </a:p>
                    <a:p>
                      <a:pPr indent="0" lvl="0" marL="85725" marR="0" rtl="0" algn="ctr">
                        <a:lnSpc>
                          <a:spcPct val="150000"/>
                        </a:lnSpc>
                        <a:spcBef>
                          <a:spcPts val="100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ctr">
                        <a:lnSpc>
                          <a:spcPct val="150000"/>
                        </a:lnSpc>
                        <a:spcBef>
                          <a:spcPts val="0"/>
                        </a:spcBef>
                        <a:spcAft>
                          <a:spcPts val="0"/>
                        </a:spcAft>
                        <a:buNone/>
                      </a:pPr>
                      <a:r>
                        <a:rPr b="1" lang="en-US" sz="1200" u="none" cap="none" strike="noStrike">
                          <a:latin typeface="Times New Roman"/>
                          <a:ea typeface="Times New Roman"/>
                          <a:cs typeface="Times New Roman"/>
                          <a:sym typeface="Times New Roman"/>
                        </a:rPr>
                        <a:t>8 JAN-28 JAN</a:t>
                      </a:r>
                      <a:endParaRPr b="1" sz="1200" u="none" cap="none" strike="noStrike">
                        <a:latin typeface="Times New Roman"/>
                        <a:ea typeface="Times New Roman"/>
                        <a:cs typeface="Times New Roman"/>
                        <a:sym typeface="Times New Roman"/>
                      </a:endParaRPr>
                    </a:p>
                    <a:p>
                      <a:pPr indent="0" lvl="0" marL="85725" marR="0" rtl="0" algn="ctr">
                        <a:lnSpc>
                          <a:spcPct val="150000"/>
                        </a:lnSpc>
                        <a:spcBef>
                          <a:spcPts val="100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ctr">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1 FEB-7 FEB</a:t>
                      </a:r>
                      <a:endParaRPr b="1" sz="1200" u="none" cap="none" strike="noStrike">
                        <a:solidFill>
                          <a:srgbClr val="000000"/>
                        </a:solidFill>
                        <a:latin typeface="Times New Roman"/>
                        <a:ea typeface="Times New Roman"/>
                        <a:cs typeface="Times New Roman"/>
                        <a:sym typeface="Times New Roman"/>
                      </a:endParaRPr>
                    </a:p>
                    <a:p>
                      <a:pPr indent="0" lvl="0" marL="85725" marR="0" rtl="0" algn="ctr">
                        <a:lnSpc>
                          <a:spcPct val="150000"/>
                        </a:lnSpc>
                        <a:spcBef>
                          <a:spcPts val="100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ctr">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10 FEB-..</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624850">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Requirement Analysis</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r>
              <a:tr h="344175">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Designing</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50525">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Implementation</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3DFEE"/>
                    </a:solidFill>
                  </a:tcPr>
                </a:tc>
              </a:tr>
              <a:tr h="342900">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Testing</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405775">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Hosting</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3DFEE"/>
                    </a:solidFill>
                  </a:tcPr>
                </a:tc>
                <a:tc>
                  <a:txBody>
                    <a:bodyPr/>
                    <a:lstStyle/>
                    <a:p>
                      <a:pPr indent="0" lvl="0" marL="85725" marR="0" rtl="0" algn="just">
                        <a:lnSpc>
                          <a:spcPct val="150000"/>
                        </a:lnSpc>
                        <a:spcBef>
                          <a:spcPts val="0"/>
                        </a:spcBef>
                        <a:spcAft>
                          <a:spcPts val="0"/>
                        </a:spcAft>
                        <a:buNone/>
                      </a:pPr>
                      <a:r>
                        <a:rPr b="1" lang="en-US" sz="1200" u="none" cap="none" strike="noStrike">
                          <a:solidFill>
                            <a:srgbClr val="000000"/>
                          </a:solidFill>
                          <a:latin typeface="Times New Roman"/>
                          <a:ea typeface="Times New Roman"/>
                          <a:cs typeface="Times New Roman"/>
                          <a:sym typeface="Times New Roman"/>
                        </a:rPr>
                        <a:t> </a:t>
                      </a:r>
                      <a:endParaRPr b="1" sz="1200" u="none" cap="none" strike="noStrike">
                        <a:solidFill>
                          <a:srgbClr val="000000"/>
                        </a:solidFill>
                        <a:latin typeface="Times New Roman"/>
                        <a:ea typeface="Times New Roman"/>
                        <a:cs typeface="Times New Roman"/>
                        <a:sym typeface="Times New Roman"/>
                      </a:endParaRPr>
                    </a:p>
                  </a:txBody>
                  <a:tcPr marT="0" marB="0" marR="68575" marL="68575">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solidFill>
                      <a:srgbClr val="D3DFEE"/>
                    </a:solidFill>
                  </a:tcPr>
                </a:tc>
              </a:tr>
            </a:tbl>
          </a:graphicData>
        </a:graphic>
      </p:graphicFrame>
      <p:pic>
        <p:nvPicPr>
          <p:cNvPr id="127" name="Google Shape;127;p8"/>
          <p:cNvPicPr preferRelativeResize="0"/>
          <p:nvPr/>
        </p:nvPicPr>
        <p:blipFill rotWithShape="1">
          <a:blip r:embed="rId3">
            <a:alphaModFix/>
          </a:blip>
          <a:srcRect b="0" l="0" r="0" t="0"/>
          <a:stretch/>
        </p:blipFill>
        <p:spPr>
          <a:xfrm>
            <a:off x="2350770" y="3158490"/>
            <a:ext cx="1779905" cy="152400"/>
          </a:xfrm>
          <a:prstGeom prst="rect">
            <a:avLst/>
          </a:prstGeom>
          <a:noFill/>
          <a:ln>
            <a:noFill/>
          </a:ln>
        </p:spPr>
      </p:pic>
      <p:pic>
        <p:nvPicPr>
          <p:cNvPr id="128" name="Google Shape;128;p8"/>
          <p:cNvPicPr preferRelativeResize="0"/>
          <p:nvPr/>
        </p:nvPicPr>
        <p:blipFill rotWithShape="1">
          <a:blip r:embed="rId4">
            <a:alphaModFix/>
          </a:blip>
          <a:srcRect b="0" l="0" r="0" t="0"/>
          <a:stretch/>
        </p:blipFill>
        <p:spPr>
          <a:xfrm>
            <a:off x="4042410" y="3177540"/>
            <a:ext cx="182880" cy="114300"/>
          </a:xfrm>
          <a:prstGeom prst="rect">
            <a:avLst/>
          </a:prstGeom>
          <a:noFill/>
          <a:ln>
            <a:noFill/>
          </a:ln>
        </p:spPr>
      </p:pic>
      <p:pic>
        <p:nvPicPr>
          <p:cNvPr id="129" name="Google Shape;129;p8"/>
          <p:cNvPicPr preferRelativeResize="0"/>
          <p:nvPr/>
        </p:nvPicPr>
        <p:blipFill rotWithShape="1">
          <a:blip r:embed="rId5">
            <a:alphaModFix/>
          </a:blip>
          <a:srcRect b="0" l="0" r="0" t="0"/>
          <a:stretch/>
        </p:blipFill>
        <p:spPr>
          <a:xfrm>
            <a:off x="3764280" y="3964305"/>
            <a:ext cx="3481705" cy="157480"/>
          </a:xfrm>
          <a:prstGeom prst="rect">
            <a:avLst/>
          </a:prstGeom>
          <a:noFill/>
          <a:ln>
            <a:noFill/>
          </a:ln>
        </p:spPr>
      </p:pic>
      <p:pic>
        <p:nvPicPr>
          <p:cNvPr id="130" name="Google Shape;130;p8"/>
          <p:cNvPicPr preferRelativeResize="0"/>
          <p:nvPr/>
        </p:nvPicPr>
        <p:blipFill rotWithShape="1">
          <a:blip r:embed="rId6">
            <a:alphaModFix/>
          </a:blip>
          <a:srcRect b="0" l="0" r="0" t="0"/>
          <a:stretch/>
        </p:blipFill>
        <p:spPr>
          <a:xfrm>
            <a:off x="7550785" y="4655185"/>
            <a:ext cx="789940" cy="190500"/>
          </a:xfrm>
          <a:prstGeom prst="rect">
            <a:avLst/>
          </a:prstGeom>
          <a:noFill/>
          <a:ln>
            <a:noFill/>
          </a:ln>
        </p:spPr>
      </p:pic>
      <p:pic>
        <p:nvPicPr>
          <p:cNvPr id="131" name="Google Shape;131;p8"/>
          <p:cNvPicPr preferRelativeResize="0"/>
          <p:nvPr/>
        </p:nvPicPr>
        <p:blipFill rotWithShape="1">
          <a:blip r:embed="rId7">
            <a:alphaModFix/>
          </a:blip>
          <a:srcRect b="0" l="0" r="0" t="0"/>
          <a:stretch/>
        </p:blipFill>
        <p:spPr>
          <a:xfrm>
            <a:off x="6428105" y="4293235"/>
            <a:ext cx="1734185" cy="190500"/>
          </a:xfrm>
          <a:prstGeom prst="rect">
            <a:avLst/>
          </a:prstGeom>
          <a:noFill/>
          <a:ln>
            <a:noFill/>
          </a:ln>
        </p:spPr>
      </p:pic>
      <p:pic>
        <p:nvPicPr>
          <p:cNvPr id="132" name="Google Shape;132;p8"/>
          <p:cNvPicPr preferRelativeResize="0"/>
          <p:nvPr/>
        </p:nvPicPr>
        <p:blipFill rotWithShape="1">
          <a:blip r:embed="rId8">
            <a:alphaModFix/>
          </a:blip>
          <a:srcRect b="0" l="0" r="0" t="0"/>
          <a:stretch/>
        </p:blipFill>
        <p:spPr>
          <a:xfrm>
            <a:off x="7148830" y="3969385"/>
            <a:ext cx="213677" cy="152717"/>
          </a:xfrm>
          <a:prstGeom prst="rect">
            <a:avLst/>
          </a:prstGeom>
          <a:noFill/>
          <a:ln>
            <a:noFill/>
          </a:ln>
        </p:spPr>
      </p:pic>
      <p:pic>
        <p:nvPicPr>
          <p:cNvPr id="133" name="Google Shape;133;p8"/>
          <p:cNvPicPr preferRelativeResize="0"/>
          <p:nvPr/>
        </p:nvPicPr>
        <p:blipFill rotWithShape="1">
          <a:blip r:embed="rId9">
            <a:alphaModFix/>
          </a:blip>
          <a:srcRect b="0" l="0" r="0" t="0"/>
          <a:stretch/>
        </p:blipFill>
        <p:spPr>
          <a:xfrm>
            <a:off x="2917190" y="3578225"/>
            <a:ext cx="3279140" cy="155575"/>
          </a:xfrm>
          <a:prstGeom prst="rect">
            <a:avLst/>
          </a:prstGeom>
          <a:noFill/>
          <a:ln>
            <a:noFill/>
          </a:ln>
        </p:spPr>
      </p:pic>
      <p:pic>
        <p:nvPicPr>
          <p:cNvPr id="134" name="Google Shape;134;p8"/>
          <p:cNvPicPr preferRelativeResize="0"/>
          <p:nvPr/>
        </p:nvPicPr>
        <p:blipFill rotWithShape="1">
          <a:blip r:embed="rId8">
            <a:alphaModFix/>
          </a:blip>
          <a:srcRect b="0" l="0" r="0" t="0"/>
          <a:stretch/>
        </p:blipFill>
        <p:spPr>
          <a:xfrm>
            <a:off x="6091555" y="3590925"/>
            <a:ext cx="213360" cy="126365"/>
          </a:xfrm>
          <a:prstGeom prst="rect">
            <a:avLst/>
          </a:prstGeom>
          <a:noFill/>
          <a:ln>
            <a:noFill/>
          </a:ln>
        </p:spPr>
      </p:pic>
      <p:pic>
        <p:nvPicPr>
          <p:cNvPr id="135" name="Google Shape;135;p8"/>
          <p:cNvPicPr preferRelativeResize="0"/>
          <p:nvPr/>
        </p:nvPicPr>
        <p:blipFill rotWithShape="1">
          <a:blip r:embed="rId8">
            <a:alphaModFix/>
          </a:blip>
          <a:srcRect b="0" l="0" r="0" t="0"/>
          <a:stretch/>
        </p:blipFill>
        <p:spPr>
          <a:xfrm>
            <a:off x="8064500" y="4331335"/>
            <a:ext cx="213677" cy="152717"/>
          </a:xfrm>
          <a:prstGeom prst="rect">
            <a:avLst/>
          </a:prstGeom>
          <a:noFill/>
          <a:ln>
            <a:noFill/>
          </a:ln>
        </p:spPr>
      </p:pic>
      <p:pic>
        <p:nvPicPr>
          <p:cNvPr id="136" name="Google Shape;136;p8"/>
          <p:cNvPicPr preferRelativeResize="0"/>
          <p:nvPr/>
        </p:nvPicPr>
        <p:blipFill rotWithShape="1">
          <a:blip r:embed="rId8">
            <a:alphaModFix/>
          </a:blip>
          <a:srcRect b="0" l="0" r="0" t="0"/>
          <a:stretch/>
        </p:blipFill>
        <p:spPr>
          <a:xfrm>
            <a:off x="8228330" y="4655185"/>
            <a:ext cx="213677" cy="152717"/>
          </a:xfrm>
          <a:prstGeom prst="rect">
            <a:avLst/>
          </a:prstGeom>
          <a:noFill/>
          <a:ln>
            <a:noFill/>
          </a:ln>
        </p:spPr>
      </p:pic>
    </p:spTree>
  </p:cSld>
  <p:clrMapOvr>
    <a:masterClrMapping/>
  </p:clrMapOvr>
  <mc:AlternateContent>
    <mc:Choice Requires="p14">
      <p:transition spd="med">
        <p14:prism dir="l"/>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1253875" y="540800"/>
            <a:ext cx="84360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4800">
                <a:latin typeface="Times New Roman"/>
                <a:ea typeface="Times New Roman"/>
                <a:cs typeface="Times New Roman"/>
                <a:sym typeface="Times New Roman"/>
              </a:rPr>
              <a:t>Training Work(Next Js)</a:t>
            </a:r>
            <a:endParaRPr sz="48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6000">
              <a:latin typeface="Cambria"/>
              <a:ea typeface="Cambria"/>
              <a:cs typeface="Cambria"/>
              <a:sym typeface="Cambria"/>
            </a:endParaRPr>
          </a:p>
        </p:txBody>
      </p:sp>
      <p:sp>
        <p:nvSpPr>
          <p:cNvPr id="143" name="Google Shape;143;p9"/>
          <p:cNvSpPr txBox="1"/>
          <p:nvPr>
            <p:ph idx="1" type="body"/>
          </p:nvPr>
        </p:nvSpPr>
        <p:spPr>
          <a:xfrm>
            <a:off x="1831925" y="1959525"/>
            <a:ext cx="6686700" cy="3889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750"/>
              </a:spcBef>
              <a:spcAft>
                <a:spcPts val="0"/>
              </a:spcAft>
              <a:buSzPts val="1800"/>
              <a:buNone/>
            </a:pPr>
            <a:r>
              <a:rPr b="1" lang="en-US" sz="2400">
                <a:latin typeface="Times New Roman"/>
                <a:ea typeface="Times New Roman"/>
                <a:cs typeface="Times New Roman"/>
                <a:sym typeface="Times New Roman"/>
              </a:rPr>
              <a:t>What is Next.js?</a:t>
            </a:r>
            <a:endParaRPr b="1" sz="2400">
              <a:latin typeface="Times New Roman"/>
              <a:ea typeface="Times New Roman"/>
              <a:cs typeface="Times New Roman"/>
              <a:sym typeface="Times New Roman"/>
            </a:endParaRPr>
          </a:p>
          <a:p>
            <a:pPr indent="0" lvl="0" marL="0" rtl="0" algn="just">
              <a:lnSpc>
                <a:spcPct val="100000"/>
              </a:lnSpc>
              <a:spcBef>
                <a:spcPts val="750"/>
              </a:spcBef>
              <a:spcAft>
                <a:spcPts val="0"/>
              </a:spcAft>
              <a:buSzPts val="1800"/>
              <a:buNone/>
            </a:pPr>
            <a:r>
              <a:t/>
            </a:r>
            <a:endParaRPr sz="2400">
              <a:latin typeface="Times New Roman"/>
              <a:ea typeface="Times New Roman"/>
              <a:cs typeface="Times New Roman"/>
              <a:sym typeface="Times New Roman"/>
            </a:endParaRPr>
          </a:p>
          <a:p>
            <a:pPr indent="0" lvl="0" marL="0" rtl="0" algn="just">
              <a:lnSpc>
                <a:spcPct val="100000"/>
              </a:lnSpc>
              <a:spcBef>
                <a:spcPts val="750"/>
              </a:spcBef>
              <a:spcAft>
                <a:spcPts val="0"/>
              </a:spcAft>
              <a:buSzPts val="1800"/>
              <a:buNone/>
            </a:pPr>
            <a:r>
              <a:rPr lang="en-US" sz="2200">
                <a:latin typeface="Times New Roman"/>
                <a:ea typeface="Times New Roman"/>
                <a:cs typeface="Times New Roman"/>
                <a:sym typeface="Times New Roman"/>
              </a:rPr>
              <a:t>Next.js is a React framework for building full-stack web applications.</a:t>
            </a:r>
            <a:endParaRPr sz="2200">
              <a:latin typeface="Times New Roman"/>
              <a:ea typeface="Times New Roman"/>
              <a:cs typeface="Times New Roman"/>
              <a:sym typeface="Times New Roman"/>
            </a:endParaRPr>
          </a:p>
          <a:p>
            <a:pPr indent="0" lvl="0" marL="0" rtl="0" algn="just">
              <a:lnSpc>
                <a:spcPct val="100000"/>
              </a:lnSpc>
              <a:spcBef>
                <a:spcPts val="750"/>
              </a:spcBef>
              <a:spcAft>
                <a:spcPts val="0"/>
              </a:spcAft>
              <a:buSzPts val="1800"/>
              <a:buNone/>
            </a:pPr>
            <a:r>
              <a:rPr lang="en-US" sz="2200">
                <a:latin typeface="Times New Roman"/>
                <a:ea typeface="Times New Roman"/>
                <a:cs typeface="Times New Roman"/>
                <a:sym typeface="Times New Roman"/>
              </a:rPr>
              <a:t>Next.js. for additional features and optimizations.</a:t>
            </a:r>
            <a:endParaRPr sz="2200">
              <a:latin typeface="Times New Roman"/>
              <a:ea typeface="Times New Roman"/>
              <a:cs typeface="Times New Roman"/>
              <a:sym typeface="Times New Roman"/>
            </a:endParaRPr>
          </a:p>
          <a:p>
            <a:pPr indent="0" lvl="0" marL="0" rtl="0" algn="just">
              <a:lnSpc>
                <a:spcPct val="100000"/>
              </a:lnSpc>
              <a:spcBef>
                <a:spcPts val="750"/>
              </a:spcBef>
              <a:spcAft>
                <a:spcPts val="0"/>
              </a:spcAft>
              <a:buClr>
                <a:schemeClr val="dk1"/>
              </a:buClr>
              <a:buSzPts val="1100"/>
              <a:buFont typeface="Arial"/>
              <a:buNone/>
            </a:pPr>
            <a:r>
              <a:rPr lang="en-US" sz="2200">
                <a:latin typeface="Times New Roman"/>
                <a:ea typeface="Times New Roman"/>
                <a:cs typeface="Times New Roman"/>
                <a:sym typeface="Times New Roman"/>
              </a:rPr>
              <a:t>Whether  you’re an individual developer  or  part of a large team, Next js can help you build interactive,dynamic and fast React applications .</a:t>
            </a:r>
            <a:endParaRPr sz="2200">
              <a:latin typeface="Times New Roman"/>
              <a:ea typeface="Times New Roman"/>
              <a:cs typeface="Times New Roman"/>
              <a:sym typeface="Times New Roman"/>
            </a:endParaRPr>
          </a:p>
          <a:p>
            <a:pPr indent="0" lvl="0" marL="0" rtl="0" algn="just">
              <a:lnSpc>
                <a:spcPct val="100000"/>
              </a:lnSpc>
              <a:spcBef>
                <a:spcPts val="750"/>
              </a:spcBef>
              <a:spcAft>
                <a:spcPts val="0"/>
              </a:spcAft>
              <a:buSzPts val="1800"/>
              <a:buNone/>
            </a:pPr>
            <a:r>
              <a:t/>
            </a:r>
            <a:endParaRPr sz="2400">
              <a:latin typeface="Times New Roman"/>
              <a:ea typeface="Times New Roman"/>
              <a:cs typeface="Times New Roman"/>
              <a:sym typeface="Times New Roman"/>
            </a:endParaRPr>
          </a:p>
          <a:p>
            <a:pPr indent="0" lvl="0" marL="0" rtl="0" algn="just">
              <a:lnSpc>
                <a:spcPct val="100000"/>
              </a:lnSpc>
              <a:spcBef>
                <a:spcPts val="750"/>
              </a:spcBef>
              <a:spcAft>
                <a:spcPts val="0"/>
              </a:spcAft>
              <a:buClr>
                <a:schemeClr val="dk1"/>
              </a:buClr>
              <a:buSzPts val="1100"/>
              <a:buFont typeface="Arial"/>
              <a:buNone/>
            </a:pPr>
            <a:r>
              <a:t/>
            </a:r>
            <a:endParaRPr sz="2400">
              <a:solidFill>
                <a:srgbClr val="171717"/>
              </a:solidFill>
              <a:highlight>
                <a:srgbClr val="FFFFFF"/>
              </a:highlight>
              <a:latin typeface="Arial"/>
              <a:ea typeface="Arial"/>
              <a:cs typeface="Arial"/>
              <a:sym typeface="Arial"/>
            </a:endParaRPr>
          </a:p>
          <a:p>
            <a:pPr indent="0" lvl="0" marL="0" rtl="0" algn="just">
              <a:lnSpc>
                <a:spcPct val="100000"/>
              </a:lnSpc>
              <a:spcBef>
                <a:spcPts val="750"/>
              </a:spcBef>
              <a:spcAft>
                <a:spcPts val="0"/>
              </a:spcAft>
              <a:buSzPts val="1800"/>
              <a:buNone/>
            </a:pPr>
            <a:r>
              <a:t/>
            </a:r>
            <a:endParaRPr sz="2400">
              <a:solidFill>
                <a:srgbClr val="171717"/>
              </a:solidFill>
              <a:highlight>
                <a:srgbClr val="F2F1DF"/>
              </a:highlight>
              <a:latin typeface="Arial"/>
              <a:ea typeface="Arial"/>
              <a:cs typeface="Arial"/>
              <a:sym typeface="Arial"/>
            </a:endParaRPr>
          </a:p>
        </p:txBody>
      </p:sp>
      <p:sp>
        <p:nvSpPr>
          <p:cNvPr id="144" name="Google Shape;144;p9"/>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0"/>
          <p:cNvSpPr txBox="1"/>
          <p:nvPr>
            <p:ph type="title"/>
          </p:nvPr>
        </p:nvSpPr>
        <p:spPr>
          <a:xfrm>
            <a:off x="1253875" y="540800"/>
            <a:ext cx="64275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sz="4800">
                <a:latin typeface="Times New Roman"/>
                <a:ea typeface="Times New Roman"/>
                <a:cs typeface="Times New Roman"/>
                <a:sym typeface="Times New Roman"/>
              </a:rPr>
              <a:t>Training Work(Next Js)</a:t>
            </a:r>
            <a:endParaRPr sz="4800">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6000">
              <a:latin typeface="Cambria"/>
              <a:ea typeface="Cambria"/>
              <a:cs typeface="Cambria"/>
              <a:sym typeface="Cambria"/>
            </a:endParaRPr>
          </a:p>
        </p:txBody>
      </p:sp>
      <p:sp>
        <p:nvSpPr>
          <p:cNvPr id="151" name="Google Shape;151;p10"/>
          <p:cNvSpPr txBox="1"/>
          <p:nvPr>
            <p:ph idx="1" type="body"/>
          </p:nvPr>
        </p:nvSpPr>
        <p:spPr>
          <a:xfrm>
            <a:off x="1831925" y="1959525"/>
            <a:ext cx="6686700" cy="38898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750"/>
              </a:spcBef>
              <a:spcAft>
                <a:spcPts val="0"/>
              </a:spcAft>
              <a:buSzPts val="1800"/>
              <a:buNone/>
            </a:pPr>
            <a:r>
              <a:rPr lang="en-US" sz="2400">
                <a:solidFill>
                  <a:srgbClr val="171717"/>
                </a:solidFill>
                <a:highlight>
                  <a:srgbClr val="F2F1DF"/>
                </a:highlight>
                <a:latin typeface="Arial"/>
                <a:ea typeface="Arial"/>
                <a:cs typeface="Arial"/>
                <a:sym typeface="Arial"/>
              </a:rPr>
              <a:t> </a:t>
            </a:r>
            <a:endParaRPr sz="2400">
              <a:solidFill>
                <a:srgbClr val="171717"/>
              </a:solidFill>
              <a:highlight>
                <a:srgbClr val="F2F1DF"/>
              </a:highlight>
              <a:latin typeface="Arial"/>
              <a:ea typeface="Arial"/>
              <a:cs typeface="Arial"/>
              <a:sym typeface="Arial"/>
            </a:endParaRPr>
          </a:p>
        </p:txBody>
      </p:sp>
      <p:sp>
        <p:nvSpPr>
          <p:cNvPr id="152" name="Google Shape;152;p10"/>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pic>
        <p:nvPicPr>
          <p:cNvPr id="153" name="Google Shape;153;p10"/>
          <p:cNvPicPr preferRelativeResize="0"/>
          <p:nvPr/>
        </p:nvPicPr>
        <p:blipFill rotWithShape="1">
          <a:blip r:embed="rId3">
            <a:alphaModFix/>
          </a:blip>
          <a:srcRect b="0" l="0" r="0" t="0"/>
          <a:stretch/>
        </p:blipFill>
        <p:spPr>
          <a:xfrm>
            <a:off x="2077700" y="2160737"/>
            <a:ext cx="6600825" cy="4255525"/>
          </a:xfrm>
          <a:prstGeom prst="rect">
            <a:avLst/>
          </a:prstGeom>
          <a:noFill/>
          <a:ln>
            <a:noFill/>
          </a:ln>
        </p:spPr>
      </p:pic>
      <p:sp>
        <p:nvSpPr>
          <p:cNvPr id="154" name="Google Shape;154;p10"/>
          <p:cNvSpPr txBox="1"/>
          <p:nvPr/>
        </p:nvSpPr>
        <p:spPr>
          <a:xfrm>
            <a:off x="1474825" y="1429400"/>
            <a:ext cx="3594900" cy="39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404040"/>
                </a:solidFill>
                <a:latin typeface="Times New Roman"/>
                <a:ea typeface="Times New Roman"/>
                <a:cs typeface="Times New Roman"/>
                <a:sym typeface="Times New Roman"/>
              </a:rPr>
              <a:t>Main Features :</a:t>
            </a:r>
            <a:endParaRPr b="1" i="0" sz="2400" u="none" cap="none" strike="noStrike">
              <a:solidFill>
                <a:srgbClr val="404040"/>
              </a:solidFill>
              <a:latin typeface="Times New Roman"/>
              <a:ea typeface="Times New Roman"/>
              <a:cs typeface="Times New Roman"/>
              <a:sym typeface="Times New Roman"/>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1"/>
          <p:cNvSpPr txBox="1"/>
          <p:nvPr>
            <p:ph type="title"/>
          </p:nvPr>
        </p:nvSpPr>
        <p:spPr>
          <a:xfrm>
            <a:off x="1943194" y="486335"/>
            <a:ext cx="6683700" cy="1281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sz="5000">
                <a:latin typeface="Times New Roman"/>
                <a:ea typeface="Times New Roman"/>
                <a:cs typeface="Times New Roman"/>
                <a:sym typeface="Times New Roman"/>
              </a:rPr>
              <a:t>Project Introduction</a:t>
            </a:r>
            <a:endParaRPr b="1" sz="5000">
              <a:latin typeface="Times New Roman"/>
              <a:ea typeface="Times New Roman"/>
              <a:cs typeface="Times New Roman"/>
              <a:sym typeface="Times New Roman"/>
            </a:endParaRPr>
          </a:p>
        </p:txBody>
      </p:sp>
      <p:sp>
        <p:nvSpPr>
          <p:cNvPr id="161" name="Google Shape;161;p11"/>
          <p:cNvSpPr txBox="1"/>
          <p:nvPr>
            <p:ph idx="1" type="body"/>
          </p:nvPr>
        </p:nvSpPr>
        <p:spPr>
          <a:xfrm>
            <a:off x="1941830" y="2132965"/>
            <a:ext cx="6686550" cy="3741420"/>
          </a:xfrm>
          <a:prstGeom prst="rect">
            <a:avLst/>
          </a:prstGeom>
          <a:noFill/>
          <a:ln>
            <a:noFill/>
          </a:ln>
        </p:spPr>
        <p:txBody>
          <a:bodyPr anchorCtr="0" anchor="t" bIns="45700" lIns="91425" spcFirstLastPara="1" rIns="91425" wrap="square" tIns="45700">
            <a:noAutofit/>
          </a:bodyPr>
          <a:lstStyle/>
          <a:p>
            <a:pPr indent="-285750" lvl="0" marL="285750" rtl="0" algn="just">
              <a:lnSpc>
                <a:spcPct val="100000"/>
              </a:lnSpc>
              <a:spcBef>
                <a:spcPts val="12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Our live project is a </a:t>
            </a:r>
            <a:r>
              <a:rPr b="1" lang="en-US" sz="1800">
                <a:solidFill>
                  <a:schemeClr val="dk1"/>
                </a:solidFill>
                <a:latin typeface="Times New Roman"/>
                <a:ea typeface="Times New Roman"/>
                <a:cs typeface="Times New Roman"/>
                <a:sym typeface="Times New Roman"/>
              </a:rPr>
              <a:t>Customer Relationship Management (CRM) System</a:t>
            </a:r>
            <a:r>
              <a:rPr lang="en-US" sz="1800">
                <a:solidFill>
                  <a:schemeClr val="dk1"/>
                </a:solidFill>
                <a:latin typeface="Times New Roman"/>
                <a:ea typeface="Times New Roman"/>
                <a:cs typeface="Times New Roman"/>
                <a:sym typeface="Times New Roman"/>
              </a:rPr>
              <a:t> built using </a:t>
            </a:r>
            <a:r>
              <a:rPr b="1" lang="en-US" sz="1800">
                <a:solidFill>
                  <a:schemeClr val="dk1"/>
                </a:solidFill>
                <a:latin typeface="Times New Roman"/>
                <a:ea typeface="Times New Roman"/>
                <a:cs typeface="Times New Roman"/>
                <a:sym typeface="Times New Roman"/>
              </a:rPr>
              <a:t>Next.js</a:t>
            </a:r>
            <a:r>
              <a:rPr lang="en-US" sz="1800">
                <a:solidFill>
                  <a:schemeClr val="dk1"/>
                </a:solidFill>
                <a:latin typeface="Times New Roman"/>
                <a:ea typeface="Times New Roman"/>
                <a:cs typeface="Times New Roman"/>
                <a:sym typeface="Times New Roman"/>
              </a:rPr>
              <a:t>, aimed at helping businesses manage their customer interactions, sales pipelines, and internal workflows more effectively. </a:t>
            </a:r>
            <a:endParaRPr sz="1800">
              <a:solidFill>
                <a:schemeClr val="dk1"/>
              </a:solidFill>
              <a:latin typeface="Times New Roman"/>
              <a:ea typeface="Times New Roman"/>
              <a:cs typeface="Times New Roman"/>
              <a:sym typeface="Times New Roman"/>
            </a:endParaRPr>
          </a:p>
          <a:p>
            <a:pPr indent="-285750" lvl="0" marL="285750" rtl="0" algn="just">
              <a:lnSpc>
                <a:spcPct val="100000"/>
              </a:lnSpc>
              <a:spcBef>
                <a:spcPts val="12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The project focuses on delivering a fast, responsive, and secure web application that provides real-time data management, enhances productivity, and improves customer engagement.</a:t>
            </a:r>
            <a:endParaRPr sz="1800">
              <a:solidFill>
                <a:schemeClr val="dk1"/>
              </a:solidFill>
              <a:latin typeface="Times New Roman"/>
              <a:ea typeface="Times New Roman"/>
              <a:cs typeface="Times New Roman"/>
              <a:sym typeface="Times New Roman"/>
            </a:endParaRPr>
          </a:p>
          <a:p>
            <a:pPr indent="-285750" lvl="0" marL="285750" rtl="0" algn="just">
              <a:lnSpc>
                <a:spcPct val="100000"/>
              </a:lnSpc>
              <a:spcBef>
                <a:spcPts val="1200"/>
              </a:spcBef>
              <a:spcAft>
                <a:spcPts val="0"/>
              </a:spcAft>
              <a:buSzPts val="1800"/>
              <a:buFont typeface="Noto Sans Symbols"/>
              <a:buChar char="⮚"/>
            </a:pPr>
            <a:r>
              <a:rPr lang="en-US" sz="1800">
                <a:solidFill>
                  <a:schemeClr val="dk1"/>
                </a:solidFill>
                <a:latin typeface="Times New Roman"/>
                <a:ea typeface="Times New Roman"/>
                <a:cs typeface="Times New Roman"/>
                <a:sym typeface="Times New Roman"/>
              </a:rPr>
              <a:t>As part of the development team, My primary contribution involved designing and developing the notification and reminder functionalities, ensuring seamless user experience and real-time updates.as wll as user authentication/security.</a:t>
            </a:r>
            <a:endParaRPr sz="1800">
              <a:solidFill>
                <a:schemeClr val="dk1"/>
              </a:solidFill>
              <a:latin typeface="Times New Roman"/>
              <a:ea typeface="Times New Roman"/>
              <a:cs typeface="Times New Roman"/>
              <a:sym typeface="Times New Roman"/>
            </a:endParaRPr>
          </a:p>
          <a:p>
            <a:pPr indent="-171450" lvl="0" marL="285750" rtl="0" algn="just">
              <a:lnSpc>
                <a:spcPct val="100000"/>
              </a:lnSpc>
              <a:spcBef>
                <a:spcPts val="1200"/>
              </a:spcBef>
              <a:spcAft>
                <a:spcPts val="0"/>
              </a:spcAft>
              <a:buSzPts val="1800"/>
              <a:buFont typeface="Noto Sans Symbols"/>
              <a:buNone/>
            </a:pPr>
            <a:r>
              <a:t/>
            </a:r>
            <a:endParaRPr sz="1800">
              <a:solidFill>
                <a:schemeClr val="dk1"/>
              </a:solidFill>
              <a:latin typeface="Times New Roman"/>
              <a:ea typeface="Times New Roman"/>
              <a:cs typeface="Times New Roman"/>
              <a:sym typeface="Times New Roman"/>
            </a:endParaRPr>
          </a:p>
        </p:txBody>
      </p:sp>
      <p:sp>
        <p:nvSpPr>
          <p:cNvPr id="162" name="Google Shape;162;p11"/>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2"/>
          <p:cNvSpPr txBox="1"/>
          <p:nvPr>
            <p:ph type="title"/>
          </p:nvPr>
        </p:nvSpPr>
        <p:spPr>
          <a:xfrm>
            <a:off x="1444619" y="787410"/>
            <a:ext cx="6683700" cy="128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Times New Roman"/>
              <a:buNone/>
            </a:pPr>
            <a:r>
              <a:rPr b="1" lang="en-US" sz="3000">
                <a:solidFill>
                  <a:schemeClr val="dk1"/>
                </a:solidFill>
                <a:latin typeface="Times New Roman"/>
                <a:ea typeface="Times New Roman"/>
                <a:cs typeface="Times New Roman"/>
                <a:sym typeface="Times New Roman"/>
              </a:rPr>
              <a:t>Project Objective</a:t>
            </a:r>
            <a:endParaRPr sz="3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3000">
              <a:solidFill>
                <a:schemeClr val="dk1"/>
              </a:solidFill>
              <a:latin typeface="Times New Roman"/>
              <a:ea typeface="Times New Roman"/>
              <a:cs typeface="Times New Roman"/>
              <a:sym typeface="Times New Roman"/>
            </a:endParaRPr>
          </a:p>
        </p:txBody>
      </p:sp>
      <p:sp>
        <p:nvSpPr>
          <p:cNvPr id="169" name="Google Shape;169;p12"/>
          <p:cNvSpPr txBox="1"/>
          <p:nvPr>
            <p:ph idx="1" type="body"/>
          </p:nvPr>
        </p:nvSpPr>
        <p:spPr>
          <a:xfrm>
            <a:off x="1816859" y="1863175"/>
            <a:ext cx="6686700" cy="3777600"/>
          </a:xfrm>
          <a:prstGeom prst="rect">
            <a:avLst/>
          </a:prstGeom>
          <a:noFill/>
          <a:ln>
            <a:noFill/>
          </a:ln>
        </p:spPr>
        <p:txBody>
          <a:bodyPr anchorCtr="0" anchor="t" bIns="45700" lIns="91425" spcFirstLastPara="1" rIns="91425" wrap="square" tIns="45700">
            <a:noAutofit/>
          </a:bodyPr>
          <a:lstStyle/>
          <a:p>
            <a:pPr indent="0" lvl="0" marL="228600" rtl="0" algn="just">
              <a:lnSpc>
                <a:spcPct val="90000"/>
              </a:lnSpc>
              <a:spcBef>
                <a:spcPts val="0"/>
              </a:spcBef>
              <a:spcAft>
                <a:spcPts val="0"/>
              </a:spcAft>
              <a:buSzPts val="1800"/>
              <a:buNone/>
            </a:pPr>
            <a:r>
              <a:t/>
            </a:r>
            <a:endParaRPr sz="1600">
              <a:solidFill>
                <a:schemeClr val="dk1"/>
              </a:solidFill>
              <a:latin typeface="Times New Roman"/>
              <a:ea typeface="Times New Roman"/>
              <a:cs typeface="Times New Roman"/>
              <a:sym typeface="Times New Roman"/>
            </a:endParaRPr>
          </a:p>
          <a:p>
            <a:pPr indent="-215900" lvl="0" marL="228600" rtl="0" algn="l">
              <a:lnSpc>
                <a:spcPct val="115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The primary objective of this CRM project is to develop a </a:t>
            </a:r>
            <a:r>
              <a:rPr b="1" lang="en-US" sz="1600">
                <a:solidFill>
                  <a:schemeClr val="dk1"/>
                </a:solidFill>
                <a:latin typeface="Times New Roman"/>
                <a:ea typeface="Times New Roman"/>
                <a:cs typeface="Times New Roman"/>
                <a:sym typeface="Times New Roman"/>
              </a:rPr>
              <a:t>robust, scalable, and user-friendly system</a:t>
            </a:r>
            <a:r>
              <a:rPr lang="en-US" sz="1600">
                <a:solidFill>
                  <a:schemeClr val="dk1"/>
                </a:solidFill>
                <a:latin typeface="Times New Roman"/>
                <a:ea typeface="Times New Roman"/>
                <a:cs typeface="Times New Roman"/>
                <a:sym typeface="Times New Roman"/>
              </a:rPr>
              <a:t> that helps businesses optimize their customer management processes and improve operational efficiency.</a:t>
            </a:r>
            <a:endParaRPr sz="1600">
              <a:solidFill>
                <a:schemeClr val="dk1"/>
              </a:solidFill>
              <a:latin typeface="Times New Roman"/>
              <a:ea typeface="Times New Roman"/>
              <a:cs typeface="Times New Roman"/>
              <a:sym typeface="Times New Roman"/>
            </a:endParaRPr>
          </a:p>
          <a:p>
            <a:pPr indent="-114300" lvl="0" marL="228600" rtl="0" algn="l">
              <a:lnSpc>
                <a:spcPct val="115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215900" lvl="0" marL="228600" rtl="0" algn="l">
              <a:lnSpc>
                <a:spcPct val="115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Improve customer relationships and communication.</a:t>
            </a:r>
            <a:endParaRPr sz="1600">
              <a:solidFill>
                <a:schemeClr val="dk1"/>
              </a:solidFill>
              <a:latin typeface="Times New Roman"/>
              <a:ea typeface="Times New Roman"/>
              <a:cs typeface="Times New Roman"/>
              <a:sym typeface="Times New Roman"/>
            </a:endParaRPr>
          </a:p>
          <a:p>
            <a:pPr indent="-215900" lvl="0" marL="228600" rtl="0" algn="l">
              <a:lnSpc>
                <a:spcPct val="115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Increase customer retention and satisfaction.</a:t>
            </a:r>
            <a:endParaRPr sz="1600">
              <a:solidFill>
                <a:schemeClr val="dk1"/>
              </a:solidFill>
              <a:latin typeface="Times New Roman"/>
              <a:ea typeface="Times New Roman"/>
              <a:cs typeface="Times New Roman"/>
              <a:sym typeface="Times New Roman"/>
            </a:endParaRPr>
          </a:p>
          <a:p>
            <a:pPr indent="-215900" lvl="0" marL="228600" rtl="0" algn="l">
              <a:lnSpc>
                <a:spcPct val="115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Centralize and organize customer data.</a:t>
            </a:r>
            <a:endParaRPr sz="1600">
              <a:solidFill>
                <a:schemeClr val="dk1"/>
              </a:solidFill>
              <a:latin typeface="Times New Roman"/>
              <a:ea typeface="Times New Roman"/>
              <a:cs typeface="Times New Roman"/>
              <a:sym typeface="Times New Roman"/>
            </a:endParaRPr>
          </a:p>
          <a:p>
            <a:pPr indent="-215900" lvl="0" marL="228600" rtl="0" algn="l">
              <a:lnSpc>
                <a:spcPct val="115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Automate tasks to boost productivity.</a:t>
            </a:r>
            <a:endParaRPr sz="1600">
              <a:solidFill>
                <a:schemeClr val="dk1"/>
              </a:solidFill>
              <a:latin typeface="Times New Roman"/>
              <a:ea typeface="Times New Roman"/>
              <a:cs typeface="Times New Roman"/>
              <a:sym typeface="Times New Roman"/>
            </a:endParaRPr>
          </a:p>
          <a:p>
            <a:pPr indent="-215900" lvl="0" marL="228600" rtl="0" algn="l">
              <a:lnSpc>
                <a:spcPct val="115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Streamline sales processes and track leads.</a:t>
            </a:r>
            <a:endParaRPr sz="1600">
              <a:solidFill>
                <a:schemeClr val="dk1"/>
              </a:solidFill>
              <a:latin typeface="Times New Roman"/>
              <a:ea typeface="Times New Roman"/>
              <a:cs typeface="Times New Roman"/>
              <a:sym typeface="Times New Roman"/>
            </a:endParaRPr>
          </a:p>
          <a:p>
            <a:pPr indent="-215900" lvl="0" marL="228600" rtl="0" algn="l">
              <a:lnSpc>
                <a:spcPct val="115000"/>
              </a:lnSpc>
              <a:spcBef>
                <a:spcPts val="0"/>
              </a:spcBef>
              <a:spcAft>
                <a:spcPts val="0"/>
              </a:spcAft>
              <a:buClr>
                <a:schemeClr val="dk1"/>
              </a:buClr>
              <a:buSzPts val="1600"/>
              <a:buFont typeface="Arial"/>
              <a:buChar char="•"/>
            </a:pPr>
            <a:r>
              <a:rPr lang="en-US" sz="1600">
                <a:solidFill>
                  <a:schemeClr val="dk1"/>
                </a:solidFill>
                <a:latin typeface="Times New Roman"/>
                <a:ea typeface="Times New Roman"/>
                <a:cs typeface="Times New Roman"/>
                <a:sym typeface="Times New Roman"/>
              </a:rPr>
              <a:t>Integrate with existing business tools.</a:t>
            </a:r>
            <a:endParaRPr sz="1600">
              <a:solidFill>
                <a:schemeClr val="dk1"/>
              </a:solidFill>
              <a:latin typeface="Times New Roman"/>
              <a:ea typeface="Times New Roman"/>
              <a:cs typeface="Times New Roman"/>
              <a:sym typeface="Times New Roman"/>
            </a:endParaRPr>
          </a:p>
          <a:p>
            <a:pPr indent="-114300" lvl="0" marL="228600" rtl="0" algn="l">
              <a:lnSpc>
                <a:spcPct val="115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14300" lvl="0" marL="228600" rtl="0" algn="l">
              <a:lnSpc>
                <a:spcPct val="115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14300" lvl="0" marL="228600" rtl="0" algn="l">
              <a:lnSpc>
                <a:spcPct val="115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14300" lvl="0" marL="228600" rtl="0" algn="l">
              <a:lnSpc>
                <a:spcPct val="115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14300" lvl="0" marL="228600" rtl="0" algn="l">
              <a:lnSpc>
                <a:spcPct val="115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114300" lvl="0" marL="228600" rtl="0" algn="l">
              <a:lnSpc>
                <a:spcPct val="115000"/>
              </a:lnSpc>
              <a:spcBef>
                <a:spcPts val="0"/>
              </a:spcBef>
              <a:spcAft>
                <a:spcPts val="0"/>
              </a:spcAft>
              <a:buClr>
                <a:schemeClr val="dk1"/>
              </a:buClr>
              <a:buSzPts val="1600"/>
              <a:buFont typeface="Arial"/>
              <a:buNone/>
            </a:pPr>
            <a:r>
              <a:t/>
            </a:r>
            <a:endParaRPr sz="1600">
              <a:solidFill>
                <a:schemeClr val="dk1"/>
              </a:solidFill>
              <a:latin typeface="Times New Roman"/>
              <a:ea typeface="Times New Roman"/>
              <a:cs typeface="Times New Roman"/>
              <a:sym typeface="Times New Roman"/>
            </a:endParaRPr>
          </a:p>
          <a:p>
            <a:pPr indent="0" lvl="0" marL="228600" rtl="0" algn="just">
              <a:lnSpc>
                <a:spcPct val="90000"/>
              </a:lnSpc>
              <a:spcBef>
                <a:spcPts val="1200"/>
              </a:spcBef>
              <a:spcAft>
                <a:spcPts val="0"/>
              </a:spcAft>
              <a:buSzPts val="1800"/>
              <a:buNone/>
            </a:pPr>
            <a:r>
              <a:t/>
            </a:r>
            <a:endParaRPr sz="1600">
              <a:latin typeface="Times New Roman"/>
              <a:ea typeface="Times New Roman"/>
              <a:cs typeface="Times New Roman"/>
              <a:sym typeface="Times New Roman"/>
            </a:endParaRPr>
          </a:p>
        </p:txBody>
      </p:sp>
      <p:sp>
        <p:nvSpPr>
          <p:cNvPr id="170" name="Google Shape;170;p12"/>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3"/>
          <p:cNvSpPr txBox="1"/>
          <p:nvPr>
            <p:ph type="title"/>
          </p:nvPr>
        </p:nvSpPr>
        <p:spPr>
          <a:xfrm>
            <a:off x="1393600" y="715954"/>
            <a:ext cx="6683700" cy="830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b="1" lang="en-US" sz="3000">
                <a:solidFill>
                  <a:schemeClr val="dk1"/>
                </a:solidFill>
                <a:latin typeface="Times New Roman"/>
                <a:ea typeface="Times New Roman"/>
                <a:cs typeface="Times New Roman"/>
                <a:sym typeface="Times New Roman"/>
              </a:rPr>
              <a:t>Technology</a:t>
            </a:r>
            <a:endParaRPr sz="3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SzPts val="1400"/>
              <a:buNone/>
            </a:pPr>
            <a:r>
              <a:t/>
            </a:r>
            <a:endParaRPr sz="3000">
              <a:solidFill>
                <a:schemeClr val="dk1"/>
              </a:solidFill>
              <a:latin typeface="Times New Roman"/>
              <a:ea typeface="Times New Roman"/>
              <a:cs typeface="Times New Roman"/>
              <a:sym typeface="Times New Roman"/>
            </a:endParaRPr>
          </a:p>
        </p:txBody>
      </p:sp>
      <p:sp>
        <p:nvSpPr>
          <p:cNvPr id="177" name="Google Shape;177;p13"/>
          <p:cNvSpPr txBox="1"/>
          <p:nvPr>
            <p:ph idx="1" type="body"/>
          </p:nvPr>
        </p:nvSpPr>
        <p:spPr>
          <a:xfrm>
            <a:off x="1943209" y="1905100"/>
            <a:ext cx="6686700" cy="3777600"/>
          </a:xfrm>
          <a:prstGeom prst="rect">
            <a:avLst/>
          </a:prstGeom>
          <a:noFill/>
          <a:ln>
            <a:noFill/>
          </a:ln>
        </p:spPr>
        <p:txBody>
          <a:bodyPr anchorCtr="0" anchor="t" bIns="45700" lIns="91425" spcFirstLastPara="1" rIns="91425" wrap="square" tIns="45700">
            <a:noAutofit/>
          </a:bodyPr>
          <a:lstStyle/>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Frontend:</a:t>
            </a:r>
            <a:r>
              <a:rPr lang="en-US" sz="1600">
                <a:solidFill>
                  <a:schemeClr val="dk1"/>
                </a:solidFill>
                <a:latin typeface="Times New Roman"/>
                <a:ea typeface="Times New Roman"/>
                <a:cs typeface="Times New Roman"/>
                <a:sym typeface="Times New Roman"/>
              </a:rPr>
              <a:t> Next.js, HTML/CSS , Material ui</a:t>
            </a:r>
            <a:endParaRPr sz="1600">
              <a:solidFill>
                <a:schemeClr val="dk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Backend:</a:t>
            </a:r>
            <a:r>
              <a:rPr lang="en-US" sz="1600">
                <a:solidFill>
                  <a:schemeClr val="dk1"/>
                </a:solidFill>
                <a:latin typeface="Times New Roman"/>
                <a:ea typeface="Times New Roman"/>
                <a:cs typeface="Times New Roman"/>
                <a:sym typeface="Times New Roman"/>
              </a:rPr>
              <a:t> Node Js,Express</a:t>
            </a:r>
            <a:endParaRPr sz="1600">
              <a:solidFill>
                <a:schemeClr val="dk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Database:</a:t>
            </a:r>
            <a:r>
              <a:rPr lang="en-US" sz="1600">
                <a:solidFill>
                  <a:schemeClr val="dk1"/>
                </a:solidFill>
                <a:latin typeface="Times New Roman"/>
                <a:ea typeface="Times New Roman"/>
                <a:cs typeface="Times New Roman"/>
                <a:sym typeface="Times New Roman"/>
              </a:rPr>
              <a:t> MongoDB</a:t>
            </a:r>
            <a:endParaRPr sz="1600">
              <a:solidFill>
                <a:schemeClr val="dk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Authentication: </a:t>
            </a:r>
            <a:r>
              <a:rPr lang="en-US" sz="1600">
                <a:solidFill>
                  <a:schemeClr val="dk1"/>
                </a:solidFill>
                <a:latin typeface="Times New Roman"/>
                <a:ea typeface="Times New Roman"/>
                <a:cs typeface="Times New Roman"/>
                <a:sym typeface="Times New Roman"/>
              </a:rPr>
              <a:t>Passport.js, JWT</a:t>
            </a:r>
            <a:endParaRPr sz="1600">
              <a:solidFill>
                <a:schemeClr val="dk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Cloud Hosting:</a:t>
            </a:r>
            <a:r>
              <a:rPr lang="en-US" sz="1600">
                <a:solidFill>
                  <a:schemeClr val="dk1"/>
                </a:solidFill>
                <a:latin typeface="Times New Roman"/>
                <a:ea typeface="Times New Roman"/>
                <a:cs typeface="Times New Roman"/>
                <a:sym typeface="Times New Roman"/>
              </a:rPr>
              <a:t> AWS</a:t>
            </a:r>
            <a:endParaRPr sz="1600">
              <a:solidFill>
                <a:schemeClr val="dk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Version Control</a:t>
            </a:r>
            <a:r>
              <a:rPr lang="en-US" sz="1600">
                <a:solidFill>
                  <a:schemeClr val="dk1"/>
                </a:solidFill>
                <a:latin typeface="Times New Roman"/>
                <a:ea typeface="Times New Roman"/>
                <a:cs typeface="Times New Roman"/>
                <a:sym typeface="Times New Roman"/>
              </a:rPr>
              <a:t>: Git, GitHub</a:t>
            </a:r>
            <a:endParaRPr sz="1600">
              <a:solidFill>
                <a:schemeClr val="dk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Testing:</a:t>
            </a:r>
            <a:r>
              <a:rPr lang="en-US" sz="1600">
                <a:solidFill>
                  <a:schemeClr val="dk1"/>
                </a:solidFill>
                <a:latin typeface="Times New Roman"/>
                <a:ea typeface="Times New Roman"/>
                <a:cs typeface="Times New Roman"/>
                <a:sym typeface="Times New Roman"/>
              </a:rPr>
              <a:t>Postman</a:t>
            </a:r>
            <a:endParaRPr sz="1600">
              <a:solidFill>
                <a:schemeClr val="dk1"/>
              </a:solidFill>
              <a:latin typeface="Times New Roman"/>
              <a:ea typeface="Times New Roman"/>
              <a:cs typeface="Times New Roman"/>
              <a:sym typeface="Times New Roman"/>
            </a:endParaRPr>
          </a:p>
          <a:p>
            <a:pPr indent="-215900" lvl="0" marL="228600" rtl="0" algn="just">
              <a:lnSpc>
                <a:spcPct val="90000"/>
              </a:lnSpc>
              <a:spcBef>
                <a:spcPts val="1000"/>
              </a:spcBef>
              <a:spcAft>
                <a:spcPts val="0"/>
              </a:spcAft>
              <a:buClr>
                <a:schemeClr val="dk1"/>
              </a:buClr>
              <a:buSzPts val="1600"/>
              <a:buFont typeface="Arial"/>
              <a:buChar char="•"/>
            </a:pPr>
            <a:r>
              <a:rPr b="1" lang="en-US" sz="1600">
                <a:solidFill>
                  <a:schemeClr val="dk1"/>
                </a:solidFill>
                <a:latin typeface="Times New Roman"/>
                <a:ea typeface="Times New Roman"/>
                <a:cs typeface="Times New Roman"/>
                <a:sym typeface="Times New Roman"/>
              </a:rPr>
              <a:t>Other Tools &amp; Libraries : </a:t>
            </a:r>
            <a:r>
              <a:rPr lang="en-US" sz="1600">
                <a:solidFill>
                  <a:schemeClr val="dk1"/>
                </a:solidFill>
                <a:latin typeface="Times New Roman"/>
                <a:ea typeface="Times New Roman"/>
                <a:cs typeface="Times New Roman"/>
                <a:sym typeface="Times New Roman"/>
              </a:rPr>
              <a:t>Socket.IO, Axios</a:t>
            </a:r>
            <a:endParaRPr sz="1600">
              <a:solidFill>
                <a:schemeClr val="dk1"/>
              </a:solidFill>
              <a:latin typeface="Times New Roman"/>
              <a:ea typeface="Times New Roman"/>
              <a:cs typeface="Times New Roman"/>
              <a:sym typeface="Times New Roman"/>
            </a:endParaRPr>
          </a:p>
          <a:p>
            <a:pPr indent="0" lvl="0" marL="0" rtl="0" algn="l">
              <a:lnSpc>
                <a:spcPct val="100000"/>
              </a:lnSpc>
              <a:spcBef>
                <a:spcPts val="750"/>
              </a:spcBef>
              <a:spcAft>
                <a:spcPts val="0"/>
              </a:spcAft>
              <a:buSzPts val="1800"/>
              <a:buNone/>
            </a:pPr>
            <a:r>
              <a:t/>
            </a:r>
            <a:endParaRPr sz="1600">
              <a:latin typeface="Times New Roman"/>
              <a:ea typeface="Times New Roman"/>
              <a:cs typeface="Times New Roman"/>
              <a:sym typeface="Times New Roman"/>
            </a:endParaRPr>
          </a:p>
        </p:txBody>
      </p:sp>
      <p:sp>
        <p:nvSpPr>
          <p:cNvPr id="178" name="Google Shape;178;p13"/>
          <p:cNvSpPr txBox="1"/>
          <p:nvPr>
            <p:ph idx="12" type="sldNum"/>
          </p:nvPr>
        </p:nvSpPr>
        <p:spPr>
          <a:xfrm>
            <a:off x="398462" y="787400"/>
            <a:ext cx="5859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FEFFFF"/>
              </a:buClr>
              <a:buSzPts val="1500"/>
              <a:buFont typeface="Arial"/>
              <a:buNone/>
            </a:pPr>
            <a:fld id="{00000000-1234-1234-1234-123412341234}" type="slidenum">
              <a:rPr lang="en-US"/>
              <a:t>‹#›</a:t>
            </a:fld>
            <a:endParaRPr/>
          </a:p>
        </p:txBody>
      </p:sp>
    </p:spTree>
  </p:cSld>
  <p:clrMapOvr>
    <a:masterClrMapping/>
  </p:clrMapOvr>
  <mc:AlternateContent>
    <mc:Choice Requires="p14">
      <p:transition spd="med">
        <p14:prism dir="l"/>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2_Wisp">
  <a:themeElements>
    <a:clrScheme name="Wisp">
      <a:dk1>
        <a:srgbClr val="000000"/>
      </a:dk1>
      <a:lt1>
        <a:srgbClr val="FFFFFF"/>
      </a:lt1>
      <a:dk2>
        <a:srgbClr val="647252"/>
      </a:dk2>
      <a:lt2>
        <a:srgbClr val="EFEDD7"/>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Wisp">
  <a:themeElements>
    <a:clrScheme name="Wisp">
      <a:dk1>
        <a:srgbClr val="000000"/>
      </a:dk1>
      <a:lt1>
        <a:srgbClr val="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