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sldIdLst>
    <p:sldId id="256" r:id="rId5"/>
    <p:sldId id="346" r:id="rId6"/>
    <p:sldId id="345" r:id="rId7"/>
    <p:sldId id="344" r:id="rId8"/>
    <p:sldId id="333" r:id="rId9"/>
    <p:sldId id="332" r:id="rId10"/>
    <p:sldId id="334" r:id="rId11"/>
    <p:sldId id="335" r:id="rId12"/>
    <p:sldId id="340" r:id="rId13"/>
    <p:sldId id="341" r:id="rId14"/>
    <p:sldId id="343" r:id="rId15"/>
    <p:sldId id="34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7EC0"/>
    <a:srgbClr val="E42E4E"/>
    <a:srgbClr val="F6AC72"/>
    <a:srgbClr val="5B9ACD"/>
    <a:srgbClr val="48C0C2"/>
    <a:srgbClr val="2F7FC0"/>
    <a:srgbClr val="9CA2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368602-3425-DD82-EDE2-C0D383067EE8}" v="10" dt="2023-07-26T08:42:22.588"/>
    <p1510:client id="{8346F17E-DD35-7D82-ED32-0A695702BF56}" v="60" dt="2023-05-25T11:32:19.184"/>
    <p1510:client id="{A2E354A7-5883-40F3-A468-2D4BF10B72E8}" v="4" dt="2023-12-01T12:24:02.9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4" d="100"/>
          <a:sy n="54" d="100"/>
        </p:scale>
        <p:origin x="96" y="7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ita Silaparasetty" userId="S::vinitas@justit.co.uk::23a627d4-2336-43bb-8521-fe23304def7a" providerId="AD" clId="Web-{53368602-3425-DD82-EDE2-C0D383067EE8}"/>
    <pc:docChg chg="delSld modSld">
      <pc:chgData name="Vinita Silaparasetty" userId="S::vinitas@justit.co.uk::23a627d4-2336-43bb-8521-fe23304def7a" providerId="AD" clId="Web-{53368602-3425-DD82-EDE2-C0D383067EE8}" dt="2023-07-26T08:42:18.916" v="6" actId="20577"/>
      <pc:docMkLst>
        <pc:docMk/>
      </pc:docMkLst>
      <pc:sldChg chg="del">
        <pc:chgData name="Vinita Silaparasetty" userId="S::vinitas@justit.co.uk::23a627d4-2336-43bb-8521-fe23304def7a" providerId="AD" clId="Web-{53368602-3425-DD82-EDE2-C0D383067EE8}" dt="2023-07-26T08:41:54.821" v="0"/>
        <pc:sldMkLst>
          <pc:docMk/>
          <pc:sldMk cId="3624324686" sldId="336"/>
        </pc:sldMkLst>
      </pc:sldChg>
      <pc:sldChg chg="del">
        <pc:chgData name="Vinita Silaparasetty" userId="S::vinitas@justit.co.uk::23a627d4-2336-43bb-8521-fe23304def7a" providerId="AD" clId="Web-{53368602-3425-DD82-EDE2-C0D383067EE8}" dt="2023-07-26T08:42:00.072" v="1"/>
        <pc:sldMkLst>
          <pc:docMk/>
          <pc:sldMk cId="2490774192" sldId="337"/>
        </pc:sldMkLst>
      </pc:sldChg>
      <pc:sldChg chg="del">
        <pc:chgData name="Vinita Silaparasetty" userId="S::vinitas@justit.co.uk::23a627d4-2336-43bb-8521-fe23304def7a" providerId="AD" clId="Web-{53368602-3425-DD82-EDE2-C0D383067EE8}" dt="2023-07-26T08:42:03.634" v="2"/>
        <pc:sldMkLst>
          <pc:docMk/>
          <pc:sldMk cId="1740537813" sldId="338"/>
        </pc:sldMkLst>
      </pc:sldChg>
      <pc:sldChg chg="del">
        <pc:chgData name="Vinita Silaparasetty" userId="S::vinitas@justit.co.uk::23a627d4-2336-43bb-8521-fe23304def7a" providerId="AD" clId="Web-{53368602-3425-DD82-EDE2-C0D383067EE8}" dt="2023-07-26T08:42:05.884" v="3"/>
        <pc:sldMkLst>
          <pc:docMk/>
          <pc:sldMk cId="944222878" sldId="339"/>
        </pc:sldMkLst>
      </pc:sldChg>
      <pc:sldChg chg="modSp">
        <pc:chgData name="Vinita Silaparasetty" userId="S::vinitas@justit.co.uk::23a627d4-2336-43bb-8521-fe23304def7a" providerId="AD" clId="Web-{53368602-3425-DD82-EDE2-C0D383067EE8}" dt="2023-07-26T08:42:18.916" v="6" actId="20577"/>
        <pc:sldMkLst>
          <pc:docMk/>
          <pc:sldMk cId="1913142411" sldId="340"/>
        </pc:sldMkLst>
        <pc:spChg chg="mod">
          <ac:chgData name="Vinita Silaparasetty" userId="S::vinitas@justit.co.uk::23a627d4-2336-43bb-8521-fe23304def7a" providerId="AD" clId="Web-{53368602-3425-DD82-EDE2-C0D383067EE8}" dt="2023-07-26T08:42:18.916" v="6" actId="20577"/>
          <ac:spMkLst>
            <pc:docMk/>
            <pc:sldMk cId="1913142411" sldId="340"/>
            <ac:spMk id="3" creationId="{B66CA85A-FE6E-1413-5BB7-70F5AA064DED}"/>
          </ac:spMkLst>
        </pc:spChg>
      </pc:sldChg>
    </pc:docChg>
  </pc:docChgLst>
  <pc:docChgLst>
    <pc:chgData name="Yusuf Satilmis" userId="S::yusufs@justit.co.uk::a3e4faa8-c8db-46ed-9760-fe878fd9015c" providerId="AD" clId="Web-{A2E354A7-5883-40F3-A468-2D4BF10B72E8}"/>
    <pc:docChg chg="modSld">
      <pc:chgData name="Yusuf Satilmis" userId="S::yusufs@justit.co.uk::a3e4faa8-c8db-46ed-9760-fe878fd9015c" providerId="AD" clId="Web-{A2E354A7-5883-40F3-A468-2D4BF10B72E8}" dt="2023-12-01T12:24:02.961" v="2" actId="20577"/>
      <pc:docMkLst>
        <pc:docMk/>
      </pc:docMkLst>
      <pc:sldChg chg="modSp">
        <pc:chgData name="Yusuf Satilmis" userId="S::yusufs@justit.co.uk::a3e4faa8-c8db-46ed-9760-fe878fd9015c" providerId="AD" clId="Web-{A2E354A7-5883-40F3-A468-2D4BF10B72E8}" dt="2023-12-01T12:24:02.961" v="2" actId="20577"/>
        <pc:sldMkLst>
          <pc:docMk/>
          <pc:sldMk cId="3650397622" sldId="332"/>
        </pc:sldMkLst>
        <pc:spChg chg="mod">
          <ac:chgData name="Yusuf Satilmis" userId="S::yusufs@justit.co.uk::a3e4faa8-c8db-46ed-9760-fe878fd9015c" providerId="AD" clId="Web-{A2E354A7-5883-40F3-A468-2D4BF10B72E8}" dt="2023-12-01T12:24:02.961" v="2" actId="20577"/>
          <ac:spMkLst>
            <pc:docMk/>
            <pc:sldMk cId="3650397622" sldId="332"/>
            <ac:spMk id="3" creationId="{02C4E432-3405-C74E-D68E-8E880EC899B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D00E3E-7D42-4F1C-805D-4B97FCEDE613}" type="datetimeFigureOut">
              <a:rPr lang="en-GB" smtClean="0"/>
              <a:t>08/12/2023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9C5856-1607-45A4-BF54-7D3D4497B296}" type="slidenum">
              <a:rPr lang="en-GB" smtClean="0"/>
              <a:t>‹#›</a:t>
            </a:fld>
            <a:endParaRPr lang="en-GB"/>
          </a:p>
        </p:txBody>
      </p:sp>
    </p:spTree>
    <p:extLst>
      <p:ext uri="{BB962C8B-B14F-4D97-AF65-F5344CB8AC3E}">
        <p14:creationId xmlns:p14="http://schemas.microsoft.com/office/powerpoint/2010/main" val="2933583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A7B075-0151-4E2F-8EDD-034F7B0C7C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xmlns="" id="{B60C21E0-0D6A-4590-8A8C-8A7BC73955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xmlns="" id="{A8AF48EA-C817-4F4C-8EC0-B4088DF47848}"/>
              </a:ext>
            </a:extLst>
          </p:cNvPr>
          <p:cNvSpPr>
            <a:spLocks noGrp="1"/>
          </p:cNvSpPr>
          <p:nvPr>
            <p:ph type="dt" sz="half" idx="10"/>
          </p:nvPr>
        </p:nvSpPr>
        <p:spPr/>
        <p:txBody>
          <a:bodyPr/>
          <a:lstStyle/>
          <a:p>
            <a:fld id="{E47D2B9F-CAD1-4EF1-92C9-DF9E608B08F0}" type="datetimeFigureOut">
              <a:rPr lang="en-GB" smtClean="0"/>
              <a:t>08/12/2023</a:t>
            </a:fld>
            <a:endParaRPr lang="en-GB"/>
          </a:p>
        </p:txBody>
      </p:sp>
      <p:sp>
        <p:nvSpPr>
          <p:cNvPr id="5" name="Footer Placeholder 4">
            <a:extLst>
              <a:ext uri="{FF2B5EF4-FFF2-40B4-BE49-F238E27FC236}">
                <a16:creationId xmlns:a16="http://schemas.microsoft.com/office/drawing/2014/main" xmlns="" id="{28140A87-0C9D-47AC-A7AC-CCC87EA5447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3B033827-3682-46F4-97BB-8F7F1A4E1B0C}"/>
              </a:ext>
            </a:extLst>
          </p:cNvPr>
          <p:cNvSpPr>
            <a:spLocks noGrp="1"/>
          </p:cNvSpPr>
          <p:nvPr>
            <p:ph type="sldNum" sz="quarter" idx="12"/>
          </p:nvPr>
        </p:nvSpPr>
        <p:spPr/>
        <p:txBody>
          <a:bodyPr/>
          <a:lstStyle/>
          <a:p>
            <a:fld id="{E9C73704-9545-4EDD-B912-C8D71F70D6C3}" type="slidenum">
              <a:rPr lang="en-GB" smtClean="0"/>
              <a:t>‹#›</a:t>
            </a:fld>
            <a:endParaRPr lang="en-GB"/>
          </a:p>
        </p:txBody>
      </p:sp>
    </p:spTree>
    <p:extLst>
      <p:ext uri="{BB962C8B-B14F-4D97-AF65-F5344CB8AC3E}">
        <p14:creationId xmlns:p14="http://schemas.microsoft.com/office/powerpoint/2010/main" val="214082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56249FD1-F495-4A72-AAA6-8ACE198EC14E}"/>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593" y="0"/>
            <a:ext cx="12190813" cy="6857998"/>
          </a:xfrm>
          <a:prstGeom prst="rect">
            <a:avLst/>
          </a:prstGeom>
        </p:spPr>
      </p:pic>
    </p:spTree>
    <p:extLst>
      <p:ext uri="{BB962C8B-B14F-4D97-AF65-F5344CB8AC3E}">
        <p14:creationId xmlns:p14="http://schemas.microsoft.com/office/powerpoint/2010/main" val="2270650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CF3565-8249-4DA2-95D0-81643ECD7DC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002AC49B-9CCC-4980-9268-89AB41D93B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28BA1077-D5D5-4155-AFE7-DF0E09783691}"/>
              </a:ext>
            </a:extLst>
          </p:cNvPr>
          <p:cNvSpPr>
            <a:spLocks noGrp="1"/>
          </p:cNvSpPr>
          <p:nvPr>
            <p:ph type="dt" sz="half" idx="10"/>
          </p:nvPr>
        </p:nvSpPr>
        <p:spPr/>
        <p:txBody>
          <a:bodyPr/>
          <a:lstStyle/>
          <a:p>
            <a:fld id="{E47D2B9F-CAD1-4EF1-92C9-DF9E608B08F0}" type="datetimeFigureOut">
              <a:rPr lang="en-GB" smtClean="0"/>
              <a:t>08/12/2023</a:t>
            </a:fld>
            <a:endParaRPr lang="en-GB"/>
          </a:p>
        </p:txBody>
      </p:sp>
      <p:sp>
        <p:nvSpPr>
          <p:cNvPr id="5" name="Footer Placeholder 4">
            <a:extLst>
              <a:ext uri="{FF2B5EF4-FFF2-40B4-BE49-F238E27FC236}">
                <a16:creationId xmlns:a16="http://schemas.microsoft.com/office/drawing/2014/main" xmlns="" id="{A31FECA2-9F38-46AD-8378-6503EF69596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F9A3FB36-CBD5-4949-AA54-DE9801655450}"/>
              </a:ext>
            </a:extLst>
          </p:cNvPr>
          <p:cNvSpPr>
            <a:spLocks noGrp="1"/>
          </p:cNvSpPr>
          <p:nvPr>
            <p:ph type="sldNum" sz="quarter" idx="12"/>
          </p:nvPr>
        </p:nvSpPr>
        <p:spPr/>
        <p:txBody>
          <a:bodyPr/>
          <a:lstStyle/>
          <a:p>
            <a:fld id="{E9C73704-9545-4EDD-B912-C8D71F70D6C3}" type="slidenum">
              <a:rPr lang="en-GB" smtClean="0"/>
              <a:t>‹#›</a:t>
            </a:fld>
            <a:endParaRPr lang="en-GB"/>
          </a:p>
        </p:txBody>
      </p:sp>
    </p:spTree>
    <p:extLst>
      <p:ext uri="{BB962C8B-B14F-4D97-AF65-F5344CB8AC3E}">
        <p14:creationId xmlns:p14="http://schemas.microsoft.com/office/powerpoint/2010/main" val="2262287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31F73BBE-3E2C-4526-8C68-5ACFC07A0ABF}"/>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596" y="0"/>
            <a:ext cx="12190804" cy="6857993"/>
          </a:xfrm>
          <a:prstGeom prst="rect">
            <a:avLst/>
          </a:prstGeom>
        </p:spPr>
      </p:pic>
      <p:sp>
        <p:nvSpPr>
          <p:cNvPr id="8" name="Title 1">
            <a:extLst>
              <a:ext uri="{FF2B5EF4-FFF2-40B4-BE49-F238E27FC236}">
                <a16:creationId xmlns:a16="http://schemas.microsoft.com/office/drawing/2014/main" xmlns="" id="{03BFAD70-9553-4ED2-A9FE-9DB649866B70}"/>
              </a:ext>
            </a:extLst>
          </p:cNvPr>
          <p:cNvSpPr>
            <a:spLocks noGrp="1"/>
          </p:cNvSpPr>
          <p:nvPr>
            <p:ph type="ctrTitle" hasCustomPrompt="1"/>
          </p:nvPr>
        </p:nvSpPr>
        <p:spPr>
          <a:xfrm>
            <a:off x="262637" y="455720"/>
            <a:ext cx="8075229" cy="1295400"/>
          </a:xfrm>
        </p:spPr>
        <p:txBody>
          <a:bodyPr anchor="ctr" anchorCtr="0">
            <a:normAutofit/>
          </a:bodyPr>
          <a:lstStyle>
            <a:lvl1pPr algn="l">
              <a:defRPr sz="32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a:t>Main Title Slide</a:t>
            </a:r>
          </a:p>
        </p:txBody>
      </p:sp>
      <p:sp>
        <p:nvSpPr>
          <p:cNvPr id="2" name="Rectangle 1">
            <a:extLst>
              <a:ext uri="{FF2B5EF4-FFF2-40B4-BE49-F238E27FC236}">
                <a16:creationId xmlns:a16="http://schemas.microsoft.com/office/drawing/2014/main" xmlns="" id="{45FFCC5C-1970-B51D-4B43-B7362733CA3A}"/>
              </a:ext>
            </a:extLst>
          </p:cNvPr>
          <p:cNvSpPr/>
          <p:nvPr userDrawn="1"/>
        </p:nvSpPr>
        <p:spPr>
          <a:xfrm>
            <a:off x="269981" y="6042582"/>
            <a:ext cx="5029987" cy="735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134778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595E8DB2-CA03-C9A9-8C54-0FD19CA4545E}"/>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595" y="0"/>
            <a:ext cx="12190806" cy="6857995"/>
          </a:xfrm>
          <a:prstGeom prst="rect">
            <a:avLst/>
          </a:prstGeom>
        </p:spPr>
      </p:pic>
      <p:sp>
        <p:nvSpPr>
          <p:cNvPr id="5" name="Title 1">
            <a:extLst>
              <a:ext uri="{FF2B5EF4-FFF2-40B4-BE49-F238E27FC236}">
                <a16:creationId xmlns:a16="http://schemas.microsoft.com/office/drawing/2014/main" xmlns="" id="{53565BFD-9175-4207-BB41-12115C32A5DA}"/>
              </a:ext>
            </a:extLst>
          </p:cNvPr>
          <p:cNvSpPr>
            <a:spLocks noGrp="1"/>
          </p:cNvSpPr>
          <p:nvPr>
            <p:ph type="ctrTitle" hasCustomPrompt="1"/>
          </p:nvPr>
        </p:nvSpPr>
        <p:spPr>
          <a:xfrm>
            <a:off x="207145" y="337348"/>
            <a:ext cx="5616608" cy="1043287"/>
          </a:xfrm>
        </p:spPr>
        <p:txBody>
          <a:bodyPr anchor="ctr" anchorCtr="0">
            <a:normAutofit/>
          </a:bodyPr>
          <a:lstStyle>
            <a:lvl1pPr algn="l">
              <a:defRPr sz="280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a:t>Main Title Slide</a:t>
            </a:r>
          </a:p>
        </p:txBody>
      </p:sp>
    </p:spTree>
    <p:extLst>
      <p:ext uri="{BB962C8B-B14F-4D97-AF65-F5344CB8AC3E}">
        <p14:creationId xmlns:p14="http://schemas.microsoft.com/office/powerpoint/2010/main" val="1897907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31F73BBE-3E2C-4526-8C68-5ACFC07A0ABF}"/>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596" y="0"/>
            <a:ext cx="12190804" cy="6857993"/>
          </a:xfrm>
          <a:prstGeom prst="rect">
            <a:avLst/>
          </a:prstGeom>
        </p:spPr>
      </p:pic>
      <p:sp>
        <p:nvSpPr>
          <p:cNvPr id="8" name="Title 1">
            <a:extLst>
              <a:ext uri="{FF2B5EF4-FFF2-40B4-BE49-F238E27FC236}">
                <a16:creationId xmlns:a16="http://schemas.microsoft.com/office/drawing/2014/main" xmlns="" id="{03BFAD70-9553-4ED2-A9FE-9DB649866B70}"/>
              </a:ext>
            </a:extLst>
          </p:cNvPr>
          <p:cNvSpPr>
            <a:spLocks noGrp="1"/>
          </p:cNvSpPr>
          <p:nvPr>
            <p:ph type="ctrTitle" hasCustomPrompt="1"/>
          </p:nvPr>
        </p:nvSpPr>
        <p:spPr>
          <a:xfrm>
            <a:off x="262637" y="455720"/>
            <a:ext cx="8075229" cy="1295400"/>
          </a:xfrm>
        </p:spPr>
        <p:txBody>
          <a:bodyPr anchor="ctr" anchorCtr="0">
            <a:normAutofit/>
          </a:bodyPr>
          <a:lstStyle>
            <a:lvl1pPr algn="l">
              <a:defRPr sz="32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a:t>Main Title Slide</a:t>
            </a:r>
          </a:p>
        </p:txBody>
      </p:sp>
    </p:spTree>
    <p:extLst>
      <p:ext uri="{BB962C8B-B14F-4D97-AF65-F5344CB8AC3E}">
        <p14:creationId xmlns:p14="http://schemas.microsoft.com/office/powerpoint/2010/main" val="4134778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1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31F73BBE-3E2C-4526-8C68-5ACFC07A0ABF}"/>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595" y="0"/>
            <a:ext cx="12190806" cy="6857995"/>
          </a:xfrm>
          <a:prstGeom prst="rect">
            <a:avLst/>
          </a:prstGeom>
        </p:spPr>
      </p:pic>
      <p:sp>
        <p:nvSpPr>
          <p:cNvPr id="8" name="Title 1">
            <a:extLst>
              <a:ext uri="{FF2B5EF4-FFF2-40B4-BE49-F238E27FC236}">
                <a16:creationId xmlns:a16="http://schemas.microsoft.com/office/drawing/2014/main" xmlns="" id="{03BFAD70-9553-4ED2-A9FE-9DB649866B70}"/>
              </a:ext>
            </a:extLst>
          </p:cNvPr>
          <p:cNvSpPr>
            <a:spLocks noGrp="1"/>
          </p:cNvSpPr>
          <p:nvPr>
            <p:ph type="ctrTitle" hasCustomPrompt="1"/>
          </p:nvPr>
        </p:nvSpPr>
        <p:spPr>
          <a:xfrm>
            <a:off x="262638" y="455720"/>
            <a:ext cx="5099476" cy="1295400"/>
          </a:xfrm>
        </p:spPr>
        <p:txBody>
          <a:bodyPr anchor="ctr" anchorCtr="0">
            <a:normAutofit/>
          </a:bodyPr>
          <a:lstStyle>
            <a:lvl1pPr algn="l">
              <a:defRPr sz="32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a:t>Main Title Slide</a:t>
            </a:r>
          </a:p>
        </p:txBody>
      </p:sp>
    </p:spTree>
    <p:extLst>
      <p:ext uri="{BB962C8B-B14F-4D97-AF65-F5344CB8AC3E}">
        <p14:creationId xmlns:p14="http://schemas.microsoft.com/office/powerpoint/2010/main" val="4292367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2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31F73BBE-3E2C-4526-8C68-5ACFC07A0ABF}"/>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595" y="0"/>
            <a:ext cx="12190806" cy="6857994"/>
          </a:xfrm>
          <a:prstGeom prst="rect">
            <a:avLst/>
          </a:prstGeom>
        </p:spPr>
      </p:pic>
      <p:sp>
        <p:nvSpPr>
          <p:cNvPr id="8" name="Title 1">
            <a:extLst>
              <a:ext uri="{FF2B5EF4-FFF2-40B4-BE49-F238E27FC236}">
                <a16:creationId xmlns:a16="http://schemas.microsoft.com/office/drawing/2014/main" xmlns="" id="{03BFAD70-9553-4ED2-A9FE-9DB649866B70}"/>
              </a:ext>
            </a:extLst>
          </p:cNvPr>
          <p:cNvSpPr>
            <a:spLocks noGrp="1"/>
          </p:cNvSpPr>
          <p:nvPr>
            <p:ph type="ctrTitle" hasCustomPrompt="1"/>
          </p:nvPr>
        </p:nvSpPr>
        <p:spPr>
          <a:xfrm>
            <a:off x="262638" y="455720"/>
            <a:ext cx="5099476" cy="1295400"/>
          </a:xfrm>
        </p:spPr>
        <p:txBody>
          <a:bodyPr anchor="ctr" anchorCtr="0">
            <a:normAutofit/>
          </a:bodyPr>
          <a:lstStyle>
            <a:lvl1pPr algn="l">
              <a:defRPr sz="32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a:t>Main Title Slide</a:t>
            </a:r>
          </a:p>
        </p:txBody>
      </p:sp>
    </p:spTree>
    <p:extLst>
      <p:ext uri="{BB962C8B-B14F-4D97-AF65-F5344CB8AC3E}">
        <p14:creationId xmlns:p14="http://schemas.microsoft.com/office/powerpoint/2010/main" val="3794884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31F73BBE-3E2C-4526-8C68-5ACFC07A0ABF}"/>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595" y="0"/>
            <a:ext cx="12190807" cy="6857995"/>
          </a:xfrm>
          <a:prstGeom prst="rect">
            <a:avLst/>
          </a:prstGeom>
        </p:spPr>
      </p:pic>
      <p:sp>
        <p:nvSpPr>
          <p:cNvPr id="4" name="Title 1">
            <a:extLst>
              <a:ext uri="{FF2B5EF4-FFF2-40B4-BE49-F238E27FC236}">
                <a16:creationId xmlns:a16="http://schemas.microsoft.com/office/drawing/2014/main" xmlns="" id="{40D8F466-3F4F-42A3-96BE-369B7CDF541B}"/>
              </a:ext>
            </a:extLst>
          </p:cNvPr>
          <p:cNvSpPr>
            <a:spLocks noGrp="1"/>
          </p:cNvSpPr>
          <p:nvPr>
            <p:ph type="ctrTitle" hasCustomPrompt="1"/>
          </p:nvPr>
        </p:nvSpPr>
        <p:spPr>
          <a:xfrm>
            <a:off x="262637" y="455720"/>
            <a:ext cx="7052563" cy="1295400"/>
          </a:xfrm>
        </p:spPr>
        <p:txBody>
          <a:bodyPr anchor="ctr" anchorCtr="0">
            <a:normAutofit/>
          </a:bodyPr>
          <a:lstStyle>
            <a:lvl1pPr algn="l">
              <a:defRPr sz="32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a:t>Main Title Slide</a:t>
            </a:r>
          </a:p>
        </p:txBody>
      </p:sp>
    </p:spTree>
    <p:extLst>
      <p:ext uri="{BB962C8B-B14F-4D97-AF65-F5344CB8AC3E}">
        <p14:creationId xmlns:p14="http://schemas.microsoft.com/office/powerpoint/2010/main" val="218775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10606ABE-F4CF-4DBD-B210-ADEBAF599139}"/>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595" y="0"/>
            <a:ext cx="12190807" cy="6857995"/>
          </a:xfrm>
          <a:prstGeom prst="rect">
            <a:avLst/>
          </a:prstGeom>
        </p:spPr>
      </p:pic>
      <p:sp>
        <p:nvSpPr>
          <p:cNvPr id="5" name="Title 1">
            <a:extLst>
              <a:ext uri="{FF2B5EF4-FFF2-40B4-BE49-F238E27FC236}">
                <a16:creationId xmlns:a16="http://schemas.microsoft.com/office/drawing/2014/main" xmlns="" id="{53565BFD-9175-4207-BB41-12115C32A5DA}"/>
              </a:ext>
            </a:extLst>
          </p:cNvPr>
          <p:cNvSpPr>
            <a:spLocks noGrp="1"/>
          </p:cNvSpPr>
          <p:nvPr>
            <p:ph type="ctrTitle" hasCustomPrompt="1"/>
          </p:nvPr>
        </p:nvSpPr>
        <p:spPr>
          <a:xfrm>
            <a:off x="207145" y="337348"/>
            <a:ext cx="5616608" cy="1043287"/>
          </a:xfrm>
        </p:spPr>
        <p:txBody>
          <a:bodyPr anchor="ctr" anchorCtr="0">
            <a:normAutofit/>
          </a:bodyPr>
          <a:lstStyle>
            <a:lvl1pPr algn="l">
              <a:defRPr sz="280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a:t>Main Title Slide</a:t>
            </a:r>
          </a:p>
        </p:txBody>
      </p:sp>
    </p:spTree>
    <p:extLst>
      <p:ext uri="{BB962C8B-B14F-4D97-AF65-F5344CB8AC3E}">
        <p14:creationId xmlns:p14="http://schemas.microsoft.com/office/powerpoint/2010/main" val="1897907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BDE394E-F4FB-4FAE-94C5-A91E52E11E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xmlns="" id="{5C8C6B69-E7EF-45D7-B6A4-4290C68C37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45A85887-B546-466C-AADE-82A60E1135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7D2B9F-CAD1-4EF1-92C9-DF9E608B08F0}" type="datetimeFigureOut">
              <a:rPr lang="en-GB" smtClean="0"/>
              <a:t>08/12/2023</a:t>
            </a:fld>
            <a:endParaRPr lang="en-GB"/>
          </a:p>
        </p:txBody>
      </p:sp>
      <p:sp>
        <p:nvSpPr>
          <p:cNvPr id="5" name="Footer Placeholder 4">
            <a:extLst>
              <a:ext uri="{FF2B5EF4-FFF2-40B4-BE49-F238E27FC236}">
                <a16:creationId xmlns:a16="http://schemas.microsoft.com/office/drawing/2014/main" xmlns="" id="{AE233E8A-F32C-4A9D-AD4B-40E77EEF2A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xmlns="" id="{C3372F94-0561-4A6A-90D1-7EC25B50D5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C73704-9545-4EDD-B912-C8D71F70D6C3}" type="slidenum">
              <a:rPr lang="en-GB" smtClean="0"/>
              <a:t>‹#›</a:t>
            </a:fld>
            <a:endParaRPr lang="en-GB"/>
          </a:p>
        </p:txBody>
      </p:sp>
    </p:spTree>
    <p:extLst>
      <p:ext uri="{BB962C8B-B14F-4D97-AF65-F5344CB8AC3E}">
        <p14:creationId xmlns:p14="http://schemas.microsoft.com/office/powerpoint/2010/main" val="36523691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4" r:id="rId3"/>
    <p:sldLayoutId id="2147483675" r:id="rId4"/>
    <p:sldLayoutId id="2147483668" r:id="rId5"/>
    <p:sldLayoutId id="2147483671" r:id="rId6"/>
    <p:sldLayoutId id="2147483672" r:id="rId7"/>
    <p:sldLayoutId id="2147483669" r:id="rId8"/>
    <p:sldLayoutId id="2147483652" r:id="rId9"/>
    <p:sldLayoutId id="2147483673"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hyperlink" Target="https://www.informationisbeautiful.net/data/" TargetMode="External"/><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hyperlink" Target="https://public.tableau.com/app/sample-data/HollywoodsMostProfitableStories.csv"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public.tableau.com/app/sample-data/HollywoodsMostProfitableStories.csv" TargetMode="Externa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7B4C1D8E-8767-44D0-909C-BFB5246C3FA7}"/>
              </a:ext>
            </a:extLst>
          </p:cNvPr>
          <p:cNvSpPr txBox="1">
            <a:spLocks/>
          </p:cNvSpPr>
          <p:nvPr/>
        </p:nvSpPr>
        <p:spPr>
          <a:xfrm>
            <a:off x="269984" y="2243825"/>
            <a:ext cx="5706611" cy="154079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algn="ctr"/>
            <a:r>
              <a:rPr lang="en-GB" sz="3600" dirty="0">
                <a:latin typeface="Open Sans Semibold"/>
                <a:ea typeface="Open Sans Semibold"/>
                <a:cs typeface="Open Sans Semibold"/>
              </a:rPr>
              <a:t>R and Power BI Project</a:t>
            </a:r>
            <a:endParaRPr lang="en-US" dirty="0"/>
          </a:p>
        </p:txBody>
      </p:sp>
      <p:sp>
        <p:nvSpPr>
          <p:cNvPr id="6" name="Title 1">
            <a:extLst>
              <a:ext uri="{FF2B5EF4-FFF2-40B4-BE49-F238E27FC236}">
                <a16:creationId xmlns:a16="http://schemas.microsoft.com/office/drawing/2014/main" xmlns="" id="{5EFEAF82-848A-47FB-811B-9F1AAF85ADB5}"/>
              </a:ext>
            </a:extLst>
          </p:cNvPr>
          <p:cNvSpPr txBox="1">
            <a:spLocks/>
          </p:cNvSpPr>
          <p:nvPr/>
        </p:nvSpPr>
        <p:spPr>
          <a:xfrm>
            <a:off x="269984" y="302877"/>
            <a:ext cx="8075229" cy="63062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GB" sz="3600" dirty="0">
                <a:latin typeface="Open Sans Light"/>
                <a:ea typeface="Open Sans Light"/>
                <a:cs typeface="Open Sans Light"/>
              </a:rPr>
              <a:t>Project</a:t>
            </a:r>
            <a:endParaRPr lang="en-US" dirty="0"/>
          </a:p>
        </p:txBody>
      </p:sp>
    </p:spTree>
    <p:extLst>
      <p:ext uri="{BB962C8B-B14F-4D97-AF65-F5344CB8AC3E}">
        <p14:creationId xmlns:p14="http://schemas.microsoft.com/office/powerpoint/2010/main" val="3270928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69BF7BC-0D35-9AB8-08D2-C823C2D1E004}"/>
              </a:ext>
            </a:extLst>
          </p:cNvPr>
          <p:cNvSpPr txBox="1"/>
          <p:nvPr/>
        </p:nvSpPr>
        <p:spPr>
          <a:xfrm>
            <a:off x="255973" y="1025371"/>
            <a:ext cx="11620869"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3600" dirty="0">
              <a:cs typeface="Segoe UI"/>
            </a:endParaRPr>
          </a:p>
          <a:p>
            <a:endParaRPr lang="en-US" sz="3600">
              <a:cs typeface="Segoe UI"/>
            </a:endParaRPr>
          </a:p>
          <a:p>
            <a:r>
              <a:rPr lang="en-US" sz="3600" dirty="0">
                <a:cs typeface="Segoe UI"/>
              </a:rPr>
              <a:t>#Export clean data </a:t>
            </a:r>
          </a:p>
          <a:p>
            <a:r>
              <a:rPr lang="en-US" sz="3600" dirty="0">
                <a:cs typeface="Segoe UI"/>
              </a:rPr>
              <a:t>write.csv(df1, "clean_df.csv") </a:t>
            </a:r>
          </a:p>
        </p:txBody>
      </p:sp>
      <p:sp>
        <p:nvSpPr>
          <p:cNvPr id="3" name="TextBox 2">
            <a:extLst>
              <a:ext uri="{FF2B5EF4-FFF2-40B4-BE49-F238E27FC236}">
                <a16:creationId xmlns:a16="http://schemas.microsoft.com/office/drawing/2014/main" xmlns="" id="{AE31CD04-2835-74E1-954C-B64EB0FF05C3}"/>
              </a:ext>
            </a:extLst>
          </p:cNvPr>
          <p:cNvSpPr txBox="1"/>
          <p:nvPr/>
        </p:nvSpPr>
        <p:spPr>
          <a:xfrm>
            <a:off x="3764518" y="48827"/>
            <a:ext cx="466296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solidFill>
                  <a:schemeClr val="bg1"/>
                </a:solidFill>
              </a:rPr>
              <a:t>Step 4: Export data </a:t>
            </a:r>
            <a:r>
              <a:rPr lang="en-US" sz="4000" dirty="0">
                <a:solidFill>
                  <a:schemeClr val="bg1"/>
                </a:solidFill>
              </a:rPr>
              <a:t> </a:t>
            </a:r>
            <a:endParaRPr lang="en-US" sz="4000">
              <a:solidFill>
                <a:schemeClr val="bg1"/>
              </a:solidFill>
              <a:cs typeface="Calibri"/>
            </a:endParaRPr>
          </a:p>
        </p:txBody>
      </p:sp>
    </p:spTree>
    <p:extLst>
      <p:ext uri="{BB962C8B-B14F-4D97-AF65-F5344CB8AC3E}">
        <p14:creationId xmlns:p14="http://schemas.microsoft.com/office/powerpoint/2010/main" val="104626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0C5A629-836A-1861-D686-A06990DEACFD}"/>
              </a:ext>
            </a:extLst>
          </p:cNvPr>
          <p:cNvSpPr txBox="1"/>
          <p:nvPr/>
        </p:nvSpPr>
        <p:spPr>
          <a:xfrm>
            <a:off x="5224822" y="50872"/>
            <a:ext cx="1742357"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solidFill>
                  <a:schemeClr val="bg1"/>
                </a:solidFill>
              </a:rPr>
              <a:t>Tips:</a:t>
            </a:r>
            <a:r>
              <a:rPr lang="en-US" sz="4400" dirty="0">
                <a:solidFill>
                  <a:schemeClr val="bg1"/>
                </a:solidFill>
                <a:cs typeface="Calibri"/>
              </a:rPr>
              <a:t> </a:t>
            </a:r>
          </a:p>
        </p:txBody>
      </p:sp>
      <p:sp>
        <p:nvSpPr>
          <p:cNvPr id="3" name="TextBox 2">
            <a:extLst>
              <a:ext uri="{FF2B5EF4-FFF2-40B4-BE49-F238E27FC236}">
                <a16:creationId xmlns:a16="http://schemas.microsoft.com/office/drawing/2014/main" xmlns="" id="{6B3CBA0D-8AB7-EBE3-DD3D-83BD0701C839}"/>
              </a:ext>
            </a:extLst>
          </p:cNvPr>
          <p:cNvSpPr txBox="1"/>
          <p:nvPr/>
        </p:nvSpPr>
        <p:spPr>
          <a:xfrm>
            <a:off x="285566" y="855216"/>
            <a:ext cx="11620869" cy="60016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3200" dirty="0">
                <a:solidFill>
                  <a:schemeClr val="accent1"/>
                </a:solidFill>
                <a:cs typeface="Segoe UI"/>
              </a:rPr>
              <a:t>Import </a:t>
            </a:r>
            <a:r>
              <a:rPr lang="en-US" sz="3200" dirty="0" err="1">
                <a:solidFill>
                  <a:schemeClr val="accent1"/>
                </a:solidFill>
                <a:cs typeface="Segoe UI"/>
              </a:rPr>
              <a:t>clean_df</a:t>
            </a:r>
            <a:r>
              <a:rPr lang="en-US" sz="3200" dirty="0">
                <a:solidFill>
                  <a:schemeClr val="accent1"/>
                </a:solidFill>
                <a:cs typeface="Segoe UI"/>
              </a:rPr>
              <a:t> in Power BI</a:t>
            </a:r>
            <a:r>
              <a:rPr lang="en-US" sz="3200" dirty="0">
                <a:cs typeface="Segoe UI"/>
              </a:rPr>
              <a:t>.</a:t>
            </a:r>
          </a:p>
          <a:p>
            <a:endParaRPr lang="en-US" sz="3200" dirty="0">
              <a:cs typeface="Segoe UI"/>
            </a:endParaRPr>
          </a:p>
          <a:p>
            <a:pPr marL="457200" indent="-457200">
              <a:buFont typeface="Arial"/>
              <a:buChar char="•"/>
            </a:pPr>
            <a:r>
              <a:rPr lang="en-US" sz="3200" dirty="0">
                <a:cs typeface="Segoe UI"/>
              </a:rPr>
              <a:t>Feel free to add more charts apart from the ones mentioned in the next slide.  </a:t>
            </a:r>
          </a:p>
          <a:p>
            <a:endParaRPr lang="en-US" sz="3200" dirty="0">
              <a:cs typeface="Segoe UI"/>
            </a:endParaRPr>
          </a:p>
          <a:p>
            <a:pPr marL="457200" indent="-457200">
              <a:buFont typeface="Arial"/>
              <a:buChar char="•"/>
            </a:pPr>
            <a:r>
              <a:rPr lang="en-US" sz="3200" dirty="0">
                <a:cs typeface="Segoe UI"/>
              </a:rPr>
              <a:t>For the dashboard, the company would like you to use their brand colors which are blue, green and brown. You can use light or dark shades of each color. For example, light blue and dark blue are acceptable.</a:t>
            </a:r>
            <a:r>
              <a:rPr lang="en-US" sz="3200" dirty="0">
                <a:latin typeface="WordVisiCarriageReturn_MSFontService"/>
                <a:cs typeface="Segoe UI"/>
              </a:rPr>
              <a:t> </a:t>
            </a:r>
            <a:br>
              <a:rPr lang="en-US" sz="3200" dirty="0">
                <a:latin typeface="WordVisiCarriageReturn_MSFontService"/>
                <a:cs typeface="Segoe UI"/>
              </a:rPr>
            </a:br>
            <a:r>
              <a:rPr lang="en-US" sz="3200" dirty="0">
                <a:latin typeface="WordVisiCarriageReturn_MSFontService"/>
                <a:cs typeface="Segoe UI"/>
              </a:rPr>
              <a:t> </a:t>
            </a:r>
            <a:br>
              <a:rPr lang="en-US" sz="3200" dirty="0">
                <a:latin typeface="WordVisiCarriageReturn_MSFontService"/>
                <a:cs typeface="Segoe UI"/>
              </a:rPr>
            </a:br>
            <a:r>
              <a:rPr lang="en-US" sz="3200" dirty="0">
                <a:cs typeface="Segoe UI"/>
              </a:rPr>
              <a:t>You can combine these colors any way that you like. For example, you can use only blue and green if you want to. </a:t>
            </a:r>
          </a:p>
        </p:txBody>
      </p:sp>
    </p:spTree>
    <p:extLst>
      <p:ext uri="{BB962C8B-B14F-4D97-AF65-F5344CB8AC3E}">
        <p14:creationId xmlns:p14="http://schemas.microsoft.com/office/powerpoint/2010/main" val="769871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6422A98-DB4F-7173-FDB6-37589B6B2D3B}"/>
              </a:ext>
            </a:extLst>
          </p:cNvPr>
          <p:cNvSpPr txBox="1"/>
          <p:nvPr/>
        </p:nvSpPr>
        <p:spPr>
          <a:xfrm>
            <a:off x="1975510" y="-1094"/>
            <a:ext cx="824097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solidFill>
                  <a:schemeClr val="bg1"/>
                </a:solidFill>
              </a:rPr>
              <a:t>Step 5: Create Power BI Dashboard</a:t>
            </a:r>
            <a:r>
              <a:rPr lang="en-US" sz="4000" dirty="0">
                <a:solidFill>
                  <a:schemeClr val="bg1"/>
                </a:solidFill>
                <a:cs typeface="Calibri"/>
              </a:rPr>
              <a:t> </a:t>
            </a:r>
          </a:p>
        </p:txBody>
      </p:sp>
      <p:sp>
        <p:nvSpPr>
          <p:cNvPr id="3" name="TextBox 2">
            <a:extLst>
              <a:ext uri="{FF2B5EF4-FFF2-40B4-BE49-F238E27FC236}">
                <a16:creationId xmlns:a16="http://schemas.microsoft.com/office/drawing/2014/main" xmlns="" id="{851AE5F4-07E9-B592-885F-BC65C012CEF0}"/>
              </a:ext>
            </a:extLst>
          </p:cNvPr>
          <p:cNvSpPr txBox="1"/>
          <p:nvPr/>
        </p:nvSpPr>
        <p:spPr>
          <a:xfrm>
            <a:off x="342344" y="955300"/>
            <a:ext cx="11398927"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cs typeface="Segoe UI"/>
              </a:rPr>
              <a:t>In your power BI Dashboard, the client would like to see: </a:t>
            </a:r>
          </a:p>
          <a:p>
            <a:endParaRPr lang="en-US" sz="4000" dirty="0">
              <a:cs typeface="Segoe UI"/>
            </a:endParaRPr>
          </a:p>
          <a:p>
            <a:pPr marL="685800" indent="-685800">
              <a:buFont typeface="Arial"/>
              <a:buChar char="•"/>
            </a:pPr>
            <a:r>
              <a:rPr lang="en-US" sz="4000" dirty="0">
                <a:cs typeface="Segoe UI"/>
              </a:rPr>
              <a:t>The average Rotten Tomatoes ratings of each genre</a:t>
            </a:r>
          </a:p>
          <a:p>
            <a:pPr marL="685800" indent="-685800">
              <a:buFont typeface="Arial"/>
              <a:buChar char="•"/>
            </a:pPr>
            <a:r>
              <a:rPr lang="en-US" sz="4000" dirty="0">
                <a:cs typeface="Segoe UI"/>
              </a:rPr>
              <a:t>The number of movies produced per year </a:t>
            </a:r>
          </a:p>
          <a:p>
            <a:pPr marL="685800" indent="-685800">
              <a:buFont typeface="Arial"/>
              <a:buChar char="•"/>
            </a:pPr>
            <a:r>
              <a:rPr lang="en-US" sz="4000" dirty="0">
                <a:cs typeface="Segoe UI"/>
              </a:rPr>
              <a:t>The audience score for each film  </a:t>
            </a:r>
          </a:p>
          <a:p>
            <a:pPr marL="685800" indent="-685800">
              <a:buFont typeface="Arial"/>
              <a:buChar char="•"/>
            </a:pPr>
            <a:r>
              <a:rPr lang="en-US" sz="4000" dirty="0">
                <a:cs typeface="Segoe UI"/>
              </a:rPr>
              <a:t>The profitability per studio </a:t>
            </a:r>
          </a:p>
          <a:p>
            <a:pPr marL="685800" indent="-685800">
              <a:buFont typeface="Arial"/>
              <a:buChar char="•"/>
            </a:pPr>
            <a:r>
              <a:rPr lang="en-US" sz="4000" dirty="0">
                <a:cs typeface="Segoe UI"/>
              </a:rPr>
              <a:t>The worldwide gross per genre </a:t>
            </a:r>
          </a:p>
        </p:txBody>
      </p:sp>
    </p:spTree>
    <p:extLst>
      <p:ext uri="{BB962C8B-B14F-4D97-AF65-F5344CB8AC3E}">
        <p14:creationId xmlns:p14="http://schemas.microsoft.com/office/powerpoint/2010/main" val="2978777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7B4C1D8E-8767-44D0-909C-BFB5246C3FA7}"/>
              </a:ext>
            </a:extLst>
          </p:cNvPr>
          <p:cNvSpPr txBox="1">
            <a:spLocks/>
          </p:cNvSpPr>
          <p:nvPr/>
        </p:nvSpPr>
        <p:spPr>
          <a:xfrm>
            <a:off x="0" y="2243825"/>
            <a:ext cx="6096000" cy="154079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algn="ctr"/>
            <a:r>
              <a:rPr lang="en-GB" sz="3600" dirty="0">
                <a:latin typeface="Open Sans Semibold" panose="020B0706030804020204" pitchFamily="34" charset="0"/>
                <a:ea typeface="Open Sans Semibold" panose="020B0706030804020204" pitchFamily="34" charset="0"/>
                <a:cs typeface="Open Sans Semibold" panose="020B0706030804020204" pitchFamily="34" charset="0"/>
              </a:rPr>
              <a:t>Camera Expectations</a:t>
            </a:r>
            <a:endParaRPr lang="en-US" sz="3600" dirty="0">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2" name="Picture 1" descr="Text&#10;&#10;Description automatically generated">
            <a:extLst>
              <a:ext uri="{FF2B5EF4-FFF2-40B4-BE49-F238E27FC236}">
                <a16:creationId xmlns:a16="http://schemas.microsoft.com/office/drawing/2014/main" xmlns="" id="{CD7351FE-90AC-2DEF-6E62-5D20842A86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6807" y="6025314"/>
            <a:ext cx="2092699" cy="780840"/>
          </a:xfrm>
          <a:prstGeom prst="rect">
            <a:avLst/>
          </a:prstGeom>
        </p:spPr>
      </p:pic>
    </p:spTree>
    <p:extLst>
      <p:ext uri="{BB962C8B-B14F-4D97-AF65-F5344CB8AC3E}">
        <p14:creationId xmlns:p14="http://schemas.microsoft.com/office/powerpoint/2010/main" val="3046110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ED069E0F-9C2D-4BBE-A579-EA1EFA578934}"/>
              </a:ext>
            </a:extLst>
          </p:cNvPr>
          <p:cNvSpPr>
            <a:spLocks noGrp="1"/>
          </p:cNvSpPr>
          <p:nvPr>
            <p:ph type="ctrTitle"/>
          </p:nvPr>
        </p:nvSpPr>
        <p:spPr/>
        <p:txBody>
          <a:bodyPr>
            <a:normAutofit/>
          </a:bodyPr>
          <a:lstStyle/>
          <a:p>
            <a:r>
              <a:rPr lang="en-GB" sz="2000" dirty="0"/>
              <a:t>Before we start… Please have your</a:t>
            </a:r>
            <a:br>
              <a:rPr lang="en-GB" sz="2000" dirty="0"/>
            </a:br>
            <a:r>
              <a:rPr lang="en-GB" sz="2000" dirty="0"/>
              <a:t>camera switched on.</a:t>
            </a:r>
          </a:p>
        </p:txBody>
      </p:sp>
      <p:sp>
        <p:nvSpPr>
          <p:cNvPr id="2" name="Content Placeholder 3">
            <a:extLst>
              <a:ext uri="{FF2B5EF4-FFF2-40B4-BE49-F238E27FC236}">
                <a16:creationId xmlns:a16="http://schemas.microsoft.com/office/drawing/2014/main" xmlns="" id="{AC673ED2-CA28-4A00-B9F6-A4FC890756D5}"/>
              </a:ext>
            </a:extLst>
          </p:cNvPr>
          <p:cNvSpPr txBox="1">
            <a:spLocks/>
          </p:cNvSpPr>
          <p:nvPr/>
        </p:nvSpPr>
        <p:spPr>
          <a:xfrm>
            <a:off x="8182466" y="390616"/>
            <a:ext cx="3991180" cy="343613"/>
          </a:xfrm>
          <a:prstGeom prst="rect">
            <a:avLst/>
          </a:prstGeom>
        </p:spPr>
        <p:txBody>
          <a:bodyPr vert="horz" lIns="91440" tIns="45720" rIns="91440" bIns="45720" rtlCol="0">
            <a:noAutofit/>
          </a:bodyPr>
          <a:lstStyle>
            <a:lvl1pPr marL="0" indent="0" algn="r" defTabSz="914400" rtl="0" eaLnBrk="1" latinLnBrk="0" hangingPunct="1">
              <a:lnSpc>
                <a:spcPct val="90000"/>
              </a:lnSpc>
              <a:spcBef>
                <a:spcPts val="1000"/>
              </a:spcBef>
              <a:buFont typeface="Arial" panose="020B0604020202020204" pitchFamily="34" charset="0"/>
              <a:buNone/>
              <a:defRPr sz="1600" kern="12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pPr>
            <a:r>
              <a:rPr lang="en-GB" sz="2000" dirty="0"/>
              <a:t>Camera Expectations</a:t>
            </a:r>
          </a:p>
        </p:txBody>
      </p:sp>
      <p:sp>
        <p:nvSpPr>
          <p:cNvPr id="4" name="Content Placeholder 2">
            <a:extLst>
              <a:ext uri="{FF2B5EF4-FFF2-40B4-BE49-F238E27FC236}">
                <a16:creationId xmlns:a16="http://schemas.microsoft.com/office/drawing/2014/main" xmlns="" id="{3AE942D8-3CC4-547A-3DAF-5FC0A9CDD632}"/>
              </a:ext>
            </a:extLst>
          </p:cNvPr>
          <p:cNvSpPr txBox="1">
            <a:spLocks/>
          </p:cNvSpPr>
          <p:nvPr/>
        </p:nvSpPr>
        <p:spPr>
          <a:xfrm>
            <a:off x="-70021" y="2539913"/>
            <a:ext cx="12262022" cy="11531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b="1" dirty="0">
                <a:solidFill>
                  <a:srgbClr val="2F7EC0"/>
                </a:solidFill>
                <a:latin typeface="Open Sans Semibold" panose="020B0706030804020204" pitchFamily="34" charset="0"/>
                <a:ea typeface="Open Sans Semibold" panose="020B0706030804020204" pitchFamily="34" charset="0"/>
                <a:cs typeface="Open Sans Semibold" panose="020B0706030804020204" pitchFamily="34" charset="0"/>
              </a:rPr>
              <a:t>This is a </a:t>
            </a:r>
            <a:r>
              <a:rPr lang="en-GB" b="1" u="sng" dirty="0">
                <a:solidFill>
                  <a:srgbClr val="2F7EC0"/>
                </a:solidFill>
                <a:latin typeface="Open Sans" panose="020B0606030504020204" pitchFamily="34" charset="0"/>
                <a:ea typeface="Open Sans" panose="020B0606030504020204" pitchFamily="34" charset="0"/>
                <a:cs typeface="Open Sans" panose="020B0606030504020204" pitchFamily="34" charset="0"/>
              </a:rPr>
              <a:t>mandatory requirement </a:t>
            </a:r>
            <a:r>
              <a:rPr lang="en-GB" b="1" dirty="0">
                <a:solidFill>
                  <a:srgbClr val="2F7EC0"/>
                </a:solidFill>
                <a:latin typeface="Open Sans Semibold" panose="020B0706030804020204" pitchFamily="34" charset="0"/>
                <a:ea typeface="Open Sans Semibold" panose="020B0706030804020204" pitchFamily="34" charset="0"/>
                <a:cs typeface="Open Sans Semibold" panose="020B0706030804020204" pitchFamily="34" charset="0"/>
              </a:rPr>
              <a:t>for the duration of the course.</a:t>
            </a:r>
            <a:r>
              <a:rPr lang="en-GB" dirty="0">
                <a:solidFill>
                  <a:srgbClr val="2F7EC0"/>
                </a:solidFill>
                <a:latin typeface="Open Sans Semibold" panose="020B0706030804020204" pitchFamily="34" charset="0"/>
                <a:ea typeface="Open Sans Semibold" panose="020B0706030804020204" pitchFamily="34" charset="0"/>
                <a:cs typeface="Open Sans Semibold" panose="020B0706030804020204" pitchFamily="34" charset="0"/>
              </a:rPr>
              <a:t> </a:t>
            </a:r>
          </a:p>
        </p:txBody>
      </p:sp>
      <p:pic>
        <p:nvPicPr>
          <p:cNvPr id="6" name="Picture 5">
            <a:extLst>
              <a:ext uri="{FF2B5EF4-FFF2-40B4-BE49-F238E27FC236}">
                <a16:creationId xmlns:a16="http://schemas.microsoft.com/office/drawing/2014/main" xmlns="" id="{0FFE3444-BF16-2C34-13BD-4AE1E394988B}"/>
              </a:ext>
            </a:extLst>
          </p:cNvPr>
          <p:cNvPicPr>
            <a:picLocks noChangeAspect="1"/>
          </p:cNvPicPr>
          <p:nvPr/>
        </p:nvPicPr>
        <p:blipFill>
          <a:blip r:embed="rId2"/>
          <a:stretch>
            <a:fillRect/>
          </a:stretch>
        </p:blipFill>
        <p:spPr>
          <a:xfrm>
            <a:off x="8799909" y="1168161"/>
            <a:ext cx="1321058" cy="1153173"/>
          </a:xfrm>
          <a:prstGeom prst="rect">
            <a:avLst/>
          </a:prstGeom>
        </p:spPr>
      </p:pic>
      <p:grpSp>
        <p:nvGrpSpPr>
          <p:cNvPr id="8" name="Group 7">
            <a:extLst>
              <a:ext uri="{FF2B5EF4-FFF2-40B4-BE49-F238E27FC236}">
                <a16:creationId xmlns:a16="http://schemas.microsoft.com/office/drawing/2014/main" xmlns="" id="{98D8376B-4A6B-2E1A-1801-874CFD0BF9E3}"/>
              </a:ext>
            </a:extLst>
          </p:cNvPr>
          <p:cNvGrpSpPr/>
          <p:nvPr/>
        </p:nvGrpSpPr>
        <p:grpSpPr>
          <a:xfrm>
            <a:off x="418891" y="1356264"/>
            <a:ext cx="6006622" cy="885667"/>
            <a:chOff x="5465686" y="1996240"/>
            <a:chExt cx="5429973" cy="683581"/>
          </a:xfrm>
        </p:grpSpPr>
        <p:pic>
          <p:nvPicPr>
            <p:cNvPr id="10" name="Picture 9">
              <a:extLst>
                <a:ext uri="{FF2B5EF4-FFF2-40B4-BE49-F238E27FC236}">
                  <a16:creationId xmlns:a16="http://schemas.microsoft.com/office/drawing/2014/main" xmlns="" id="{0A11C599-D194-37E9-BD3E-BBD60398C35C}"/>
                </a:ext>
              </a:extLst>
            </p:cNvPr>
            <p:cNvPicPr>
              <a:picLocks noChangeAspect="1"/>
            </p:cNvPicPr>
            <p:nvPr/>
          </p:nvPicPr>
          <p:blipFill>
            <a:blip r:embed="rId3"/>
            <a:stretch>
              <a:fillRect/>
            </a:stretch>
          </p:blipFill>
          <p:spPr>
            <a:xfrm>
              <a:off x="5465686" y="2019493"/>
              <a:ext cx="5429973" cy="637077"/>
            </a:xfrm>
            <a:prstGeom prst="rect">
              <a:avLst/>
            </a:prstGeom>
          </p:spPr>
        </p:pic>
        <p:sp>
          <p:nvSpPr>
            <p:cNvPr id="12" name="Oval 11">
              <a:extLst>
                <a:ext uri="{FF2B5EF4-FFF2-40B4-BE49-F238E27FC236}">
                  <a16:creationId xmlns:a16="http://schemas.microsoft.com/office/drawing/2014/main" xmlns="" id="{44A8A3A8-DED2-B2C8-6CC6-C2EF44735659}"/>
                </a:ext>
              </a:extLst>
            </p:cNvPr>
            <p:cNvSpPr/>
            <p:nvPr/>
          </p:nvSpPr>
          <p:spPr>
            <a:xfrm>
              <a:off x="8125758" y="1996240"/>
              <a:ext cx="648070" cy="683581"/>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4" name="Picture 13">
            <a:extLst>
              <a:ext uri="{FF2B5EF4-FFF2-40B4-BE49-F238E27FC236}">
                <a16:creationId xmlns:a16="http://schemas.microsoft.com/office/drawing/2014/main" xmlns="" id="{859D1D3B-B280-F5C6-ADD6-D7774D9CF815}"/>
              </a:ext>
            </a:extLst>
          </p:cNvPr>
          <p:cNvPicPr>
            <a:picLocks noChangeAspect="1"/>
          </p:cNvPicPr>
          <p:nvPr/>
        </p:nvPicPr>
        <p:blipFill>
          <a:blip r:embed="rId4"/>
          <a:stretch>
            <a:fillRect/>
          </a:stretch>
        </p:blipFill>
        <p:spPr>
          <a:xfrm>
            <a:off x="154278" y="3057656"/>
            <a:ext cx="1627728" cy="1708020"/>
          </a:xfrm>
          <a:prstGeom prst="rect">
            <a:avLst/>
          </a:prstGeom>
        </p:spPr>
      </p:pic>
      <p:sp>
        <p:nvSpPr>
          <p:cNvPr id="16" name="TextBox 15">
            <a:extLst>
              <a:ext uri="{FF2B5EF4-FFF2-40B4-BE49-F238E27FC236}">
                <a16:creationId xmlns:a16="http://schemas.microsoft.com/office/drawing/2014/main" xmlns="" id="{CDC82C1A-389D-95F9-F007-793226021009}"/>
              </a:ext>
            </a:extLst>
          </p:cNvPr>
          <p:cNvSpPr txBox="1"/>
          <p:nvPr/>
        </p:nvSpPr>
        <p:spPr>
          <a:xfrm>
            <a:off x="1912039" y="3122935"/>
            <a:ext cx="5265303" cy="923330"/>
          </a:xfrm>
          <a:prstGeom prst="rect">
            <a:avLst/>
          </a:prstGeom>
          <a:noFill/>
          <a:ln>
            <a:solidFill>
              <a:schemeClr val="accent1"/>
            </a:solidFill>
          </a:ln>
        </p:spPr>
        <p:txBody>
          <a:bodyPr wrap="square">
            <a:spAutoFit/>
          </a:bodyPr>
          <a:lstStyle/>
          <a:p>
            <a:pPr algn="ctr"/>
            <a:r>
              <a:rPr lang="en-GB" dirty="0">
                <a:effectLst/>
                <a:latin typeface="Open Sans Light" panose="020B0306030504020204" pitchFamily="34" charset="0"/>
                <a:ea typeface="Open Sans Light" panose="020B0306030504020204" pitchFamily="34" charset="0"/>
                <a:cs typeface="Open Sans Light" panose="020B0306030504020204" pitchFamily="34" charset="0"/>
              </a:rPr>
              <a:t>You are studying a </a:t>
            </a:r>
            <a:r>
              <a:rPr lang="en-GB" dirty="0">
                <a:solidFill>
                  <a:srgbClr val="2F7EC0"/>
                </a:solidFill>
                <a:effectLst/>
                <a:latin typeface="Open Sans Light" panose="020B0306030504020204" pitchFamily="34" charset="0"/>
                <a:ea typeface="Open Sans Light" panose="020B0306030504020204" pitchFamily="34" charset="0"/>
                <a:cs typeface="Open Sans Light" panose="020B0306030504020204" pitchFamily="34" charset="0"/>
              </a:rPr>
              <a:t>regulated qualification</a:t>
            </a:r>
            <a:r>
              <a:rPr lang="en-GB" dirty="0">
                <a:effectLst/>
                <a:latin typeface="Open Sans Light" panose="020B0306030504020204" pitchFamily="34" charset="0"/>
                <a:ea typeface="Open Sans Light" panose="020B0306030504020204" pitchFamily="34" charset="0"/>
                <a:cs typeface="Open Sans Light" panose="020B0306030504020204" pitchFamily="34" charset="0"/>
              </a:rPr>
              <a:t>, your tutor needs to see that it is the right person participating throughout the course. </a:t>
            </a:r>
          </a:p>
        </p:txBody>
      </p:sp>
      <p:sp>
        <p:nvSpPr>
          <p:cNvPr id="18" name="TextBox 17">
            <a:extLst>
              <a:ext uri="{FF2B5EF4-FFF2-40B4-BE49-F238E27FC236}">
                <a16:creationId xmlns:a16="http://schemas.microsoft.com/office/drawing/2014/main" xmlns="" id="{02302C77-CB8D-2868-D32B-0C27D4BB5BF2}"/>
              </a:ext>
            </a:extLst>
          </p:cNvPr>
          <p:cNvSpPr txBox="1"/>
          <p:nvPr/>
        </p:nvSpPr>
        <p:spPr>
          <a:xfrm>
            <a:off x="2539418" y="5228174"/>
            <a:ext cx="9061372" cy="923330"/>
          </a:xfrm>
          <a:prstGeom prst="rect">
            <a:avLst/>
          </a:prstGeom>
          <a:noFill/>
          <a:ln>
            <a:solidFill>
              <a:schemeClr val="accent1"/>
            </a:solidFill>
          </a:ln>
        </p:spPr>
        <p:txBody>
          <a:bodyPr wrap="square">
            <a:spAutoFit/>
          </a:bodyPr>
          <a:lstStyle/>
          <a:p>
            <a:pPr algn="ctr"/>
            <a:r>
              <a:rPr lang="en-GB" dirty="0">
                <a:effectLst/>
                <a:latin typeface="Open Sans Light" panose="020B0306030504020204" pitchFamily="34" charset="0"/>
                <a:ea typeface="Open Sans Light" panose="020B0306030504020204" pitchFamily="34" charset="0"/>
                <a:cs typeface="Open Sans Light" panose="020B0306030504020204" pitchFamily="34" charset="0"/>
              </a:rPr>
              <a:t>Online learning is to be </a:t>
            </a:r>
            <a:r>
              <a:rPr lang="en-GB" dirty="0">
                <a:solidFill>
                  <a:srgbClr val="2F7EC0"/>
                </a:solidFill>
                <a:effectLst/>
                <a:latin typeface="Open Sans Light" panose="020B0306030504020204" pitchFamily="34" charset="0"/>
                <a:ea typeface="Open Sans Light" panose="020B0306030504020204" pitchFamily="34" charset="0"/>
                <a:cs typeface="Open Sans Light" panose="020B0306030504020204" pitchFamily="34" charset="0"/>
              </a:rPr>
              <a:t>treated the same way as a classroom learning</a:t>
            </a:r>
            <a:r>
              <a:rPr lang="en-GB" dirty="0">
                <a:effectLst/>
                <a:latin typeface="Open Sans Light" panose="020B0306030504020204" pitchFamily="34" charset="0"/>
                <a:ea typeface="Open Sans Light" panose="020B0306030504020204" pitchFamily="34" charset="0"/>
                <a:cs typeface="Open Sans Light" panose="020B0306030504020204" pitchFamily="34" charset="0"/>
              </a:rPr>
              <a:t>, you must be physically visible to interact with your tutor and other learners in order to create an engaging group dynamic. </a:t>
            </a:r>
          </a:p>
        </p:txBody>
      </p:sp>
      <p:sp>
        <p:nvSpPr>
          <p:cNvPr id="20" name="TextBox 19">
            <a:extLst>
              <a:ext uri="{FF2B5EF4-FFF2-40B4-BE49-F238E27FC236}">
                <a16:creationId xmlns:a16="http://schemas.microsoft.com/office/drawing/2014/main" xmlns="" id="{03C7E9A4-0AFC-A7CD-341F-580343244AB9}"/>
              </a:ext>
            </a:extLst>
          </p:cNvPr>
          <p:cNvSpPr txBox="1"/>
          <p:nvPr/>
        </p:nvSpPr>
        <p:spPr>
          <a:xfrm>
            <a:off x="6504496" y="4145872"/>
            <a:ext cx="5438452" cy="923330"/>
          </a:xfrm>
          <a:prstGeom prst="rect">
            <a:avLst/>
          </a:prstGeom>
          <a:noFill/>
          <a:ln>
            <a:solidFill>
              <a:schemeClr val="accent1"/>
            </a:solidFill>
          </a:ln>
        </p:spPr>
        <p:txBody>
          <a:bodyPr wrap="square">
            <a:spAutoFit/>
          </a:bodyPr>
          <a:lstStyle/>
          <a:p>
            <a:pPr algn="ctr"/>
            <a:r>
              <a:rPr lang="en-GB" dirty="0">
                <a:effectLst/>
                <a:latin typeface="Open Sans Light" panose="020B0306030504020204" pitchFamily="34" charset="0"/>
                <a:ea typeface="Open Sans Light" panose="020B0306030504020204" pitchFamily="34" charset="0"/>
                <a:cs typeface="Open Sans Light" panose="020B0306030504020204" pitchFamily="34" charset="0"/>
              </a:rPr>
              <a:t>Our job is </a:t>
            </a:r>
            <a:r>
              <a:rPr lang="en-GB" dirty="0">
                <a:solidFill>
                  <a:srgbClr val="2F7EC0"/>
                </a:solidFill>
                <a:effectLst/>
                <a:latin typeface="Open Sans Light" panose="020B0306030504020204" pitchFamily="34" charset="0"/>
                <a:ea typeface="Open Sans Light" panose="020B0306030504020204" pitchFamily="34" charset="0"/>
                <a:cs typeface="Open Sans Light" panose="020B0306030504020204" pitchFamily="34" charset="0"/>
              </a:rPr>
              <a:t>to prepare you for work </a:t>
            </a:r>
            <a:r>
              <a:rPr lang="en-GB" dirty="0">
                <a:effectLst/>
                <a:latin typeface="Open Sans Light" panose="020B0306030504020204" pitchFamily="34" charset="0"/>
                <a:ea typeface="Open Sans Light" panose="020B0306030504020204" pitchFamily="34" charset="0"/>
                <a:cs typeface="Open Sans Light" panose="020B0306030504020204" pitchFamily="34" charset="0"/>
              </a:rPr>
              <a:t>in an age where in almost any job there is likely to be at least some aspect of remote engagement with </a:t>
            </a:r>
            <a:r>
              <a:rPr lang="en-GB" dirty="0">
                <a:latin typeface="Open Sans Light" panose="020B0306030504020204" pitchFamily="34" charset="0"/>
                <a:ea typeface="Open Sans Light" panose="020B0306030504020204" pitchFamily="34" charset="0"/>
                <a:cs typeface="Open Sans Light" panose="020B0306030504020204" pitchFamily="34" charset="0"/>
              </a:rPr>
              <a:t>your</a:t>
            </a:r>
            <a:r>
              <a:rPr lang="en-GB" dirty="0">
                <a:effectLst/>
                <a:latin typeface="Open Sans Light" panose="020B0306030504020204" pitchFamily="34" charset="0"/>
                <a:ea typeface="Open Sans Light" panose="020B0306030504020204" pitchFamily="34" charset="0"/>
                <a:cs typeface="Open Sans Light" panose="020B0306030504020204" pitchFamily="34" charset="0"/>
              </a:rPr>
              <a:t> employer. </a:t>
            </a:r>
          </a:p>
        </p:txBody>
      </p:sp>
    </p:spTree>
    <p:extLst>
      <p:ext uri="{BB962C8B-B14F-4D97-AF65-F5344CB8AC3E}">
        <p14:creationId xmlns:p14="http://schemas.microsoft.com/office/powerpoint/2010/main" val="3477842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2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BD4E21E0-9F8D-9AE2-1668-25527AD67910}"/>
              </a:ext>
            </a:extLst>
          </p:cNvPr>
          <p:cNvSpPr txBox="1"/>
          <p:nvPr/>
        </p:nvSpPr>
        <p:spPr>
          <a:xfrm>
            <a:off x="988304" y="1024145"/>
            <a:ext cx="8440617" cy="707886"/>
          </a:xfrm>
          <a:prstGeom prst="rect">
            <a:avLst/>
          </a:prstGeom>
          <a:noFill/>
        </p:spPr>
        <p:txBody>
          <a:bodyPr wrap="square">
            <a:spAutoFit/>
          </a:bodyPr>
          <a:lstStyle/>
          <a:p>
            <a:pPr algn="ctr"/>
            <a:r>
              <a:rPr lang="en-GB" sz="2000" b="1" dirty="0">
                <a:solidFill>
                  <a:srgbClr val="2F7EC0"/>
                </a:solidFill>
                <a:latin typeface="Open Sans" panose="020B0606030504020204" pitchFamily="34" charset="0"/>
                <a:ea typeface="Open Sans" panose="020B0606030504020204" pitchFamily="34" charset="0"/>
                <a:cs typeface="Open Sans" panose="020B0606030504020204" pitchFamily="34" charset="0"/>
              </a:rPr>
              <a:t>If you do not wish to have your camera displaying your personal environment, Microsoft Teams has a solution to this problem… </a:t>
            </a:r>
          </a:p>
        </p:txBody>
      </p:sp>
      <p:sp>
        <p:nvSpPr>
          <p:cNvPr id="5" name="TextBox 4">
            <a:extLst>
              <a:ext uri="{FF2B5EF4-FFF2-40B4-BE49-F238E27FC236}">
                <a16:creationId xmlns:a16="http://schemas.microsoft.com/office/drawing/2014/main" xmlns="" id="{513FB706-0148-A42D-B18C-429F1A49A26C}"/>
              </a:ext>
            </a:extLst>
          </p:cNvPr>
          <p:cNvSpPr txBox="1"/>
          <p:nvPr/>
        </p:nvSpPr>
        <p:spPr>
          <a:xfrm>
            <a:off x="190564" y="2179188"/>
            <a:ext cx="3406391" cy="923330"/>
          </a:xfrm>
          <a:prstGeom prst="rect">
            <a:avLst/>
          </a:prstGeom>
          <a:noFill/>
        </p:spPr>
        <p:txBody>
          <a:bodyPr wrap="square">
            <a:spAutoFit/>
          </a:bodyPr>
          <a:lstStyle/>
          <a:p>
            <a:pPr lvl="0"/>
            <a:r>
              <a:rPr lang="en-GB" sz="1800" b="1" dirty="0">
                <a:solidFill>
                  <a:srgbClr val="2F7EC0"/>
                </a:solidFill>
                <a:effectLst/>
                <a:latin typeface="Open Sans Light" panose="020B0306030504020204" pitchFamily="34" charset="0"/>
                <a:ea typeface="Open Sans Light" panose="020B0306030504020204" pitchFamily="34" charset="0"/>
                <a:cs typeface="Open Sans Light" panose="020B0306030504020204" pitchFamily="34" charset="0"/>
              </a:rPr>
              <a:t>Step One: </a:t>
            </a:r>
            <a:r>
              <a:rPr lang="en-GB" sz="1800" dirty="0">
                <a:effectLst/>
                <a:latin typeface="Open Sans Light" panose="020B0306030504020204" pitchFamily="34" charset="0"/>
                <a:ea typeface="Open Sans Light" panose="020B0306030504020204" pitchFamily="34" charset="0"/>
                <a:cs typeface="Open Sans Light" panose="020B0306030504020204" pitchFamily="34" charset="0"/>
              </a:rPr>
              <a:t>Before you join a Teams video call, click the ‘Background Filters’ option. </a:t>
            </a:r>
          </a:p>
        </p:txBody>
      </p:sp>
      <p:grpSp>
        <p:nvGrpSpPr>
          <p:cNvPr id="6" name="Group 5">
            <a:extLst>
              <a:ext uri="{FF2B5EF4-FFF2-40B4-BE49-F238E27FC236}">
                <a16:creationId xmlns:a16="http://schemas.microsoft.com/office/drawing/2014/main" xmlns="" id="{B545F193-FE34-6465-2E27-2AF520D1C419}"/>
              </a:ext>
            </a:extLst>
          </p:cNvPr>
          <p:cNvGrpSpPr/>
          <p:nvPr/>
        </p:nvGrpSpPr>
        <p:grpSpPr>
          <a:xfrm>
            <a:off x="3444909" y="2094797"/>
            <a:ext cx="6149309" cy="3717755"/>
            <a:chOff x="3696985" y="1950771"/>
            <a:chExt cx="5748466" cy="3055914"/>
          </a:xfrm>
        </p:grpSpPr>
        <p:pic>
          <p:nvPicPr>
            <p:cNvPr id="7" name="Picture 6">
              <a:extLst>
                <a:ext uri="{FF2B5EF4-FFF2-40B4-BE49-F238E27FC236}">
                  <a16:creationId xmlns:a16="http://schemas.microsoft.com/office/drawing/2014/main" xmlns="" id="{31925278-C315-2400-CDC2-B8319A157F65}"/>
                </a:ext>
              </a:extLst>
            </p:cNvPr>
            <p:cNvPicPr>
              <a:picLocks noChangeAspect="1"/>
            </p:cNvPicPr>
            <p:nvPr/>
          </p:nvPicPr>
          <p:blipFill rotWithShape="1">
            <a:blip r:embed="rId2"/>
            <a:srcRect l="2902" t="13954" r="27650" b="13634"/>
            <a:stretch/>
          </p:blipFill>
          <p:spPr>
            <a:xfrm>
              <a:off x="3696985" y="1950771"/>
              <a:ext cx="5748466" cy="3055914"/>
            </a:xfrm>
            <a:prstGeom prst="rect">
              <a:avLst/>
            </a:prstGeom>
          </p:spPr>
        </p:pic>
        <p:sp>
          <p:nvSpPr>
            <p:cNvPr id="8" name="Oval 7">
              <a:extLst>
                <a:ext uri="{FF2B5EF4-FFF2-40B4-BE49-F238E27FC236}">
                  <a16:creationId xmlns:a16="http://schemas.microsoft.com/office/drawing/2014/main" xmlns="" id="{B4F6E5B5-23B1-84AD-3177-86FEF341F46C}"/>
                </a:ext>
              </a:extLst>
            </p:cNvPr>
            <p:cNvSpPr/>
            <p:nvPr/>
          </p:nvSpPr>
          <p:spPr>
            <a:xfrm>
              <a:off x="4320791" y="4265540"/>
              <a:ext cx="1024931" cy="411982"/>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9" name="Picture 8">
            <a:extLst>
              <a:ext uri="{FF2B5EF4-FFF2-40B4-BE49-F238E27FC236}">
                <a16:creationId xmlns:a16="http://schemas.microsoft.com/office/drawing/2014/main" xmlns="" id="{50A934AB-A3AB-7060-4814-3EBC3F893DD6}"/>
              </a:ext>
            </a:extLst>
          </p:cNvPr>
          <p:cNvPicPr>
            <a:picLocks noChangeAspect="1"/>
          </p:cNvPicPr>
          <p:nvPr/>
        </p:nvPicPr>
        <p:blipFill rotWithShape="1">
          <a:blip r:embed="rId3"/>
          <a:srcRect l="79337"/>
          <a:stretch/>
        </p:blipFill>
        <p:spPr>
          <a:xfrm>
            <a:off x="9836299" y="968396"/>
            <a:ext cx="2126594" cy="5698503"/>
          </a:xfrm>
          <a:prstGeom prst="rect">
            <a:avLst/>
          </a:prstGeom>
        </p:spPr>
      </p:pic>
      <p:sp>
        <p:nvSpPr>
          <p:cNvPr id="10" name="TextBox 9">
            <a:extLst>
              <a:ext uri="{FF2B5EF4-FFF2-40B4-BE49-F238E27FC236}">
                <a16:creationId xmlns:a16="http://schemas.microsoft.com/office/drawing/2014/main" xmlns="" id="{878CAE30-B78B-2129-815D-A20B22ABA38E}"/>
              </a:ext>
            </a:extLst>
          </p:cNvPr>
          <p:cNvSpPr txBox="1"/>
          <p:nvPr/>
        </p:nvSpPr>
        <p:spPr>
          <a:xfrm>
            <a:off x="190564" y="3355983"/>
            <a:ext cx="3215827" cy="923330"/>
          </a:xfrm>
          <a:prstGeom prst="rect">
            <a:avLst/>
          </a:prstGeom>
          <a:noFill/>
        </p:spPr>
        <p:txBody>
          <a:bodyPr wrap="square">
            <a:spAutoFit/>
          </a:bodyPr>
          <a:lstStyle/>
          <a:p>
            <a:pPr lvl="0"/>
            <a:r>
              <a:rPr lang="en-GB" sz="1800" b="1" dirty="0">
                <a:solidFill>
                  <a:srgbClr val="2F7EC0"/>
                </a:solidFill>
                <a:effectLst/>
                <a:latin typeface="Open Sans Light" panose="020B0306030504020204" pitchFamily="34" charset="0"/>
                <a:ea typeface="Open Sans Light" panose="020B0306030504020204" pitchFamily="34" charset="0"/>
                <a:cs typeface="Open Sans Light" panose="020B0306030504020204" pitchFamily="34" charset="0"/>
              </a:rPr>
              <a:t>Step Two: </a:t>
            </a:r>
            <a:r>
              <a:rPr lang="en-GB" sz="1800" dirty="0">
                <a:effectLst/>
                <a:latin typeface="Open Sans Light" panose="020B0306030504020204" pitchFamily="34" charset="0"/>
                <a:ea typeface="Open Sans Light" panose="020B0306030504020204" pitchFamily="34" charset="0"/>
                <a:cs typeface="Open Sans Light" panose="020B0306030504020204" pitchFamily="34" charset="0"/>
              </a:rPr>
              <a:t>On the right-hand side, you can select any of the stock images. </a:t>
            </a:r>
          </a:p>
        </p:txBody>
      </p:sp>
      <p:sp>
        <p:nvSpPr>
          <p:cNvPr id="11" name="TextBox 10">
            <a:extLst>
              <a:ext uri="{FF2B5EF4-FFF2-40B4-BE49-F238E27FC236}">
                <a16:creationId xmlns:a16="http://schemas.microsoft.com/office/drawing/2014/main" xmlns="" id="{DDF0669B-4EE5-A427-31A8-785A25BDA6E7}"/>
              </a:ext>
            </a:extLst>
          </p:cNvPr>
          <p:cNvSpPr txBox="1"/>
          <p:nvPr/>
        </p:nvSpPr>
        <p:spPr>
          <a:xfrm>
            <a:off x="190564" y="4612223"/>
            <a:ext cx="3254345" cy="1200329"/>
          </a:xfrm>
          <a:prstGeom prst="rect">
            <a:avLst/>
          </a:prstGeom>
          <a:noFill/>
        </p:spPr>
        <p:txBody>
          <a:bodyPr wrap="square">
            <a:spAutoFit/>
          </a:bodyPr>
          <a:lstStyle/>
          <a:p>
            <a:pPr lvl="0"/>
            <a:r>
              <a:rPr lang="en-GB" b="1" dirty="0">
                <a:solidFill>
                  <a:srgbClr val="2F7EC0"/>
                </a:solidFill>
                <a:latin typeface="Open Sans Light" panose="020B0306030504020204" pitchFamily="34" charset="0"/>
                <a:ea typeface="Open Sans Light" panose="020B0306030504020204" pitchFamily="34" charset="0"/>
                <a:cs typeface="Open Sans Light" panose="020B0306030504020204" pitchFamily="34" charset="0"/>
              </a:rPr>
              <a:t>Step Three: </a:t>
            </a:r>
            <a:r>
              <a:rPr lang="en-GB" sz="1800" dirty="0">
                <a:effectLst/>
                <a:latin typeface="Open Sans Light" panose="020B0306030504020204" pitchFamily="34" charset="0"/>
                <a:ea typeface="Open Sans Light" panose="020B0306030504020204" pitchFamily="34" charset="0"/>
                <a:cs typeface="Open Sans Light" panose="020B0306030504020204" pitchFamily="34" charset="0"/>
              </a:rPr>
              <a:t>The image you choose will then appear in your background on the video call. </a:t>
            </a:r>
          </a:p>
        </p:txBody>
      </p:sp>
      <p:sp>
        <p:nvSpPr>
          <p:cNvPr id="12" name="TextBox 11">
            <a:extLst>
              <a:ext uri="{FF2B5EF4-FFF2-40B4-BE49-F238E27FC236}">
                <a16:creationId xmlns:a16="http://schemas.microsoft.com/office/drawing/2014/main" xmlns="" id="{A0D964CB-C632-9F70-D8F0-741412B1DF72}"/>
              </a:ext>
            </a:extLst>
          </p:cNvPr>
          <p:cNvSpPr txBox="1"/>
          <p:nvPr/>
        </p:nvSpPr>
        <p:spPr>
          <a:xfrm>
            <a:off x="190564" y="6179547"/>
            <a:ext cx="9594096" cy="369332"/>
          </a:xfrm>
          <a:prstGeom prst="rect">
            <a:avLst/>
          </a:prstGeom>
          <a:noFill/>
        </p:spPr>
        <p:txBody>
          <a:bodyPr wrap="square" rtlCol="0">
            <a:spAutoFit/>
          </a:bodyPr>
          <a:lstStyle/>
          <a:p>
            <a:r>
              <a:rPr lang="en-GB" i="1" dirty="0">
                <a:latin typeface="Open Sans Light" panose="020B0306030504020204" pitchFamily="34" charset="0"/>
                <a:ea typeface="Open Sans Light" panose="020B0306030504020204" pitchFamily="34" charset="0"/>
                <a:cs typeface="Open Sans Light" panose="020B0306030504020204" pitchFamily="34" charset="0"/>
              </a:rPr>
              <a:t>If you need any further support in regards to this requirement, please speak to your tutor directly. </a:t>
            </a:r>
          </a:p>
        </p:txBody>
      </p:sp>
      <p:sp>
        <p:nvSpPr>
          <p:cNvPr id="13" name="Content Placeholder 4">
            <a:extLst>
              <a:ext uri="{FF2B5EF4-FFF2-40B4-BE49-F238E27FC236}">
                <a16:creationId xmlns:a16="http://schemas.microsoft.com/office/drawing/2014/main" xmlns="" id="{711C679D-22C7-AC2B-7B65-6CC04C714442}"/>
              </a:ext>
            </a:extLst>
          </p:cNvPr>
          <p:cNvSpPr txBox="1">
            <a:spLocks/>
          </p:cNvSpPr>
          <p:nvPr/>
        </p:nvSpPr>
        <p:spPr>
          <a:xfrm>
            <a:off x="0" y="201288"/>
            <a:ext cx="12191999" cy="34361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Background filters</a:t>
            </a:r>
            <a:endParaRPr lang="en-US" sz="2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1099189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1"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Popcorn and drink in an empty red theater">
            <a:extLst>
              <a:ext uri="{FF2B5EF4-FFF2-40B4-BE49-F238E27FC236}">
                <a16:creationId xmlns:a16="http://schemas.microsoft.com/office/drawing/2014/main" xmlns="" id="{2D4EBD3E-91DC-64E3-B7F2-205EAB1A84C7}"/>
              </a:ext>
            </a:extLst>
          </p:cNvPr>
          <p:cNvPicPr>
            <a:picLocks noChangeAspect="1"/>
          </p:cNvPicPr>
          <p:nvPr/>
        </p:nvPicPr>
        <p:blipFill rotWithShape="1">
          <a:blip r:embed="rId2"/>
          <a:srcRect t="14364" r="9091" b="8739"/>
          <a:stretch/>
        </p:blipFill>
        <p:spPr>
          <a:xfrm>
            <a:off x="20" y="10"/>
            <a:ext cx="12191980" cy="6857990"/>
          </a:xfrm>
          <a:prstGeom prst="rect">
            <a:avLst/>
          </a:prstGeom>
        </p:spPr>
      </p:pic>
      <p:sp>
        <p:nvSpPr>
          <p:cNvPr id="68" name="Rectangle 59">
            <a:extLst>
              <a:ext uri="{FF2B5EF4-FFF2-40B4-BE49-F238E27FC236}">
                <a16:creationId xmlns:a16="http://schemas.microsoft.com/office/drawing/2014/main" xmlns="" id="{86C7B4A1-154A-4DF0-AC46-F88D75A2E0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36884" y="321176"/>
            <a:ext cx="7197772"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xmlns="" id="{CBA1CF31-B3DD-DFA7-84AB-8364067F3534}"/>
              </a:ext>
            </a:extLst>
          </p:cNvPr>
          <p:cNvSpPr txBox="1"/>
          <p:nvPr/>
        </p:nvSpPr>
        <p:spPr>
          <a:xfrm>
            <a:off x="453546" y="368424"/>
            <a:ext cx="6960815" cy="5644717"/>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a:lnSpc>
                <a:spcPct val="90000"/>
              </a:lnSpc>
              <a:spcAft>
                <a:spcPts val="600"/>
              </a:spcAft>
            </a:pPr>
            <a:r>
              <a:rPr lang="en-US" sz="2800" b="1" dirty="0"/>
              <a:t>Aim: </a:t>
            </a:r>
            <a:r>
              <a:rPr lang="en-US" sz="2800" dirty="0"/>
              <a:t>To analyze the performance of Hollywood movies </a:t>
            </a:r>
            <a:endParaRPr lang="en-US" sz="2800">
              <a:cs typeface="Calibri"/>
            </a:endParaRPr>
          </a:p>
          <a:p>
            <a:pPr indent="-228600">
              <a:lnSpc>
                <a:spcPct val="90000"/>
              </a:lnSpc>
              <a:spcAft>
                <a:spcPts val="600"/>
              </a:spcAft>
              <a:buFont typeface="Arial" panose="020B0604020202020204" pitchFamily="34" charset="0"/>
              <a:buChar char="•"/>
            </a:pPr>
            <a:endParaRPr lang="en-US" sz="2800" dirty="0">
              <a:cs typeface="Calibri"/>
            </a:endParaRPr>
          </a:p>
          <a:p>
            <a:pPr>
              <a:lnSpc>
                <a:spcPct val="90000"/>
              </a:lnSpc>
              <a:spcAft>
                <a:spcPts val="600"/>
              </a:spcAft>
            </a:pPr>
            <a:r>
              <a:rPr lang="en-US" sz="2800" b="1" dirty="0"/>
              <a:t>Data: </a:t>
            </a:r>
            <a:r>
              <a:rPr lang="en-US" sz="2800" dirty="0"/>
              <a:t>Title, genre, studio, profitability and ratings for movies released 2007-2012. Source: </a:t>
            </a:r>
            <a:r>
              <a:rPr lang="en-US" sz="2800" dirty="0">
                <a:hlinkClick r:id="rId3"/>
              </a:rPr>
              <a:t>InformationIsBeautiful.net</a:t>
            </a:r>
            <a:r>
              <a:rPr lang="en-US" sz="2800" dirty="0"/>
              <a:t> </a:t>
            </a:r>
            <a:br>
              <a:rPr lang="en-US" sz="2800" dirty="0"/>
            </a:br>
            <a:r>
              <a:rPr lang="en-US" sz="2800" dirty="0"/>
              <a:t/>
            </a:r>
            <a:br>
              <a:rPr lang="en-US" sz="2800" dirty="0"/>
            </a:br>
            <a:r>
              <a:rPr lang="en-US" sz="2800" b="1"/>
              <a:t>Download data from this link: </a:t>
            </a:r>
            <a:endParaRPr lang="en-US" sz="2800" b="1">
              <a:cs typeface="Calibri" panose="020F0502020204030204"/>
            </a:endParaRPr>
          </a:p>
          <a:p>
            <a:pPr>
              <a:lnSpc>
                <a:spcPct val="90000"/>
              </a:lnSpc>
              <a:spcAft>
                <a:spcPts val="600"/>
              </a:spcAft>
            </a:pPr>
            <a:r>
              <a:rPr lang="en-US" sz="2800" dirty="0">
                <a:hlinkClick r:id="rId4"/>
              </a:rPr>
              <a:t>https://public.tableau.com/app/sample-data/HollywoodsMostProfitableStories.csv</a:t>
            </a:r>
            <a:endParaRPr lang="en-US" sz="2800">
              <a:cs typeface="Calibri"/>
              <a:hlinkClick r:id="" action="ppaction://noaction"/>
            </a:endParaRPr>
          </a:p>
          <a:p>
            <a:pPr indent="-228600">
              <a:lnSpc>
                <a:spcPct val="90000"/>
              </a:lnSpc>
              <a:spcAft>
                <a:spcPts val="600"/>
              </a:spcAft>
              <a:buFont typeface="Arial" panose="020B0604020202020204" pitchFamily="34" charset="0"/>
              <a:buChar char="•"/>
            </a:pPr>
            <a:endParaRPr lang="en-US" sz="2800" dirty="0">
              <a:cs typeface="Calibri"/>
            </a:endParaRPr>
          </a:p>
          <a:p>
            <a:pPr>
              <a:lnSpc>
                <a:spcPct val="90000"/>
              </a:lnSpc>
              <a:spcAft>
                <a:spcPts val="600"/>
              </a:spcAft>
            </a:pPr>
            <a:r>
              <a:rPr lang="en-US" sz="2800" b="1" dirty="0">
                <a:cs typeface="Calibri"/>
              </a:rPr>
              <a:t>Tip:</a:t>
            </a:r>
            <a:r>
              <a:rPr lang="en-US" sz="2800" dirty="0">
                <a:cs typeface="Calibri"/>
              </a:rPr>
              <a:t> Windows users, press control and then click the link. Mac users, press command and then click the link.</a:t>
            </a:r>
          </a:p>
        </p:txBody>
      </p:sp>
      <p:sp>
        <p:nvSpPr>
          <p:cNvPr id="2" name="TextBox 1">
            <a:extLst>
              <a:ext uri="{FF2B5EF4-FFF2-40B4-BE49-F238E27FC236}">
                <a16:creationId xmlns:a16="http://schemas.microsoft.com/office/drawing/2014/main" xmlns="" id="{D108CDD5-9650-D4B6-CF21-FABCA8A164B9}"/>
              </a:ext>
            </a:extLst>
          </p:cNvPr>
          <p:cNvSpPr txBox="1"/>
          <p:nvPr/>
        </p:nvSpPr>
        <p:spPr>
          <a:xfrm>
            <a:off x="5823415" y="446048"/>
            <a:ext cx="180974" cy="3619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3059001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xmlns="" id="{AA137216-43E7-4418-85B9-DA094C362A11}"/>
              </a:ext>
            </a:extLst>
          </p:cNvPr>
          <p:cNvSpPr txBox="1">
            <a:spLocks/>
          </p:cNvSpPr>
          <p:nvPr/>
        </p:nvSpPr>
        <p:spPr>
          <a:xfrm>
            <a:off x="0" y="201288"/>
            <a:ext cx="12191999" cy="343613"/>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endParaRPr lang="en-US" sz="2400" dirty="0">
              <a:solidFill>
                <a:srgbClr val="000000"/>
              </a:solidFill>
              <a:latin typeface="Calibri"/>
              <a:ea typeface="Open Sans"/>
              <a:cs typeface="Calibri"/>
            </a:endParaRPr>
          </a:p>
        </p:txBody>
      </p:sp>
      <p:sp>
        <p:nvSpPr>
          <p:cNvPr id="2" name="TextBox 1">
            <a:extLst>
              <a:ext uri="{FF2B5EF4-FFF2-40B4-BE49-F238E27FC236}">
                <a16:creationId xmlns:a16="http://schemas.microsoft.com/office/drawing/2014/main" xmlns="" id="{A11275AC-A955-68F3-6C15-282FD3A9300C}"/>
              </a:ext>
            </a:extLst>
          </p:cNvPr>
          <p:cNvSpPr txBox="1"/>
          <p:nvPr/>
        </p:nvSpPr>
        <p:spPr>
          <a:xfrm>
            <a:off x="2556769" y="56225"/>
            <a:ext cx="707846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chemeClr val="bg1"/>
                </a:solidFill>
                <a:cs typeface="Calibri"/>
              </a:rPr>
              <a:t>Step1: Initial Exploratory Analysis</a:t>
            </a:r>
            <a:endParaRPr lang="en-US" sz="3600" dirty="0">
              <a:solidFill>
                <a:schemeClr val="bg1"/>
              </a:solidFill>
              <a:cs typeface="Calibri"/>
            </a:endParaRPr>
          </a:p>
        </p:txBody>
      </p:sp>
      <p:sp>
        <p:nvSpPr>
          <p:cNvPr id="3" name="TextBox 2">
            <a:extLst>
              <a:ext uri="{FF2B5EF4-FFF2-40B4-BE49-F238E27FC236}">
                <a16:creationId xmlns:a16="http://schemas.microsoft.com/office/drawing/2014/main" xmlns="" id="{02C4E432-3405-C74E-D68E-8E880EC899B2}"/>
              </a:ext>
            </a:extLst>
          </p:cNvPr>
          <p:cNvSpPr txBox="1"/>
          <p:nvPr/>
        </p:nvSpPr>
        <p:spPr>
          <a:xfrm>
            <a:off x="448323" y="1010575"/>
            <a:ext cx="10392791" cy="61247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cs typeface="Segoe UI"/>
              </a:rPr>
              <a:t>#Load data </a:t>
            </a:r>
          </a:p>
          <a:p>
            <a:endParaRPr lang="en-US" sz="2800" dirty="0">
              <a:cs typeface="Segoe UI"/>
            </a:endParaRPr>
          </a:p>
          <a:p>
            <a:r>
              <a:rPr lang="en-US" sz="2800" dirty="0" err="1">
                <a:cs typeface="Segoe UI"/>
              </a:rPr>
              <a:t>df</a:t>
            </a:r>
            <a:r>
              <a:rPr lang="en-US" sz="2800" dirty="0">
                <a:cs typeface="Segoe UI"/>
              </a:rPr>
              <a:t>&lt;- read.csv("</a:t>
            </a:r>
            <a:r>
              <a:rPr lang="en-US" sz="2800" dirty="0">
                <a:cs typeface="Calibri"/>
                <a:hlinkClick r:id="rId2"/>
              </a:rPr>
              <a:t>https://public.tableau.com/app/sample-data/HollywoodsMostProfitableStories.csv</a:t>
            </a:r>
            <a:r>
              <a:rPr lang="en-US" sz="2800" dirty="0">
                <a:cs typeface="Segoe UI"/>
              </a:rPr>
              <a:t>")</a:t>
            </a:r>
          </a:p>
          <a:p>
            <a:endParaRPr lang="en-US" sz="2800" dirty="0">
              <a:cs typeface="Segoe UI"/>
            </a:endParaRPr>
          </a:p>
          <a:p>
            <a:r>
              <a:rPr lang="en-US" sz="2800" dirty="0">
                <a:cs typeface="Segoe UI"/>
              </a:rPr>
              <a:t>#Take a look at the data: </a:t>
            </a:r>
          </a:p>
          <a:p>
            <a:endParaRPr lang="en-US" sz="2800" dirty="0">
              <a:cs typeface="Segoe UI"/>
            </a:endParaRPr>
          </a:p>
          <a:p>
            <a:r>
              <a:rPr lang="en-US" sz="2800" dirty="0">
                <a:cs typeface="Segoe UI"/>
              </a:rPr>
              <a:t>View(</a:t>
            </a:r>
            <a:r>
              <a:rPr lang="en-US" sz="2800" dirty="0" err="1">
                <a:cs typeface="Segoe UI"/>
              </a:rPr>
              <a:t>df</a:t>
            </a:r>
            <a:r>
              <a:rPr lang="en-US" sz="2800" dirty="0">
                <a:cs typeface="Segoe UI"/>
              </a:rPr>
              <a:t>)</a:t>
            </a:r>
            <a:endParaRPr lang="en-US" dirty="0"/>
          </a:p>
          <a:p>
            <a:endParaRPr lang="en-US" sz="2800" dirty="0">
              <a:cs typeface="Segoe UI"/>
            </a:endParaRPr>
          </a:p>
          <a:p>
            <a:r>
              <a:rPr lang="en-US" sz="2800" dirty="0">
                <a:cs typeface="Segoe UI"/>
              </a:rPr>
              <a:t>#Load library: </a:t>
            </a:r>
          </a:p>
          <a:p>
            <a:endParaRPr lang="en-US" sz="2800" dirty="0">
              <a:cs typeface="Segoe UI"/>
            </a:endParaRPr>
          </a:p>
          <a:p>
            <a:r>
              <a:rPr lang="en-US" sz="2800" dirty="0" err="1">
                <a:cs typeface="Segoe UI"/>
              </a:rPr>
              <a:t>install.packages</a:t>
            </a:r>
            <a:r>
              <a:rPr lang="en-US" sz="2800" dirty="0">
                <a:cs typeface="Segoe UI"/>
              </a:rPr>
              <a:t>("</a:t>
            </a:r>
            <a:r>
              <a:rPr lang="en-US" sz="2800" dirty="0" err="1">
                <a:cs typeface="Segoe UI"/>
              </a:rPr>
              <a:t>tidyverse</a:t>
            </a:r>
            <a:r>
              <a:rPr lang="en-US" sz="2800" dirty="0">
                <a:cs typeface="Segoe UI"/>
              </a:rPr>
              <a:t>")</a:t>
            </a:r>
            <a:endParaRPr lang="en-US" dirty="0"/>
          </a:p>
          <a:p>
            <a:r>
              <a:rPr lang="en-US" sz="2800" dirty="0">
                <a:cs typeface="Segoe UI"/>
              </a:rPr>
              <a:t>  </a:t>
            </a:r>
          </a:p>
          <a:p>
            <a:endParaRPr lang="en-US" sz="2800" dirty="0">
              <a:cs typeface="Segoe UI"/>
            </a:endParaRPr>
          </a:p>
        </p:txBody>
      </p:sp>
    </p:spTree>
    <p:extLst>
      <p:ext uri="{BB962C8B-B14F-4D97-AF65-F5344CB8AC3E}">
        <p14:creationId xmlns:p14="http://schemas.microsoft.com/office/powerpoint/2010/main" val="3650397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4C45F8B-91B4-D617-6136-CB6A525F3D52}"/>
              </a:ext>
            </a:extLst>
          </p:cNvPr>
          <p:cNvSpPr txBox="1"/>
          <p:nvPr/>
        </p:nvSpPr>
        <p:spPr>
          <a:xfrm>
            <a:off x="1025370" y="1661604"/>
            <a:ext cx="9830539"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ea typeface="+mn-lt"/>
                <a:cs typeface="+mn-lt"/>
              </a:rPr>
              <a:t>#Import library </a:t>
            </a:r>
          </a:p>
          <a:p>
            <a:r>
              <a:rPr lang="en-US" sz="3200" dirty="0">
                <a:ea typeface="+mn-lt"/>
                <a:cs typeface="+mn-lt"/>
              </a:rPr>
              <a:t>  </a:t>
            </a:r>
          </a:p>
          <a:p>
            <a:r>
              <a:rPr lang="en-US" sz="3200" dirty="0">
                <a:ea typeface="+mn-lt"/>
                <a:cs typeface="+mn-lt"/>
              </a:rPr>
              <a:t>library(</a:t>
            </a:r>
            <a:r>
              <a:rPr lang="en-US" sz="3200" dirty="0" err="1">
                <a:ea typeface="+mn-lt"/>
                <a:cs typeface="+mn-lt"/>
              </a:rPr>
              <a:t>tidyverse</a:t>
            </a:r>
            <a:r>
              <a:rPr lang="en-US" sz="3200" dirty="0">
                <a:ea typeface="+mn-lt"/>
                <a:cs typeface="+mn-lt"/>
              </a:rPr>
              <a:t>)</a:t>
            </a:r>
            <a:endParaRPr lang="en-US" sz="3200" dirty="0">
              <a:cs typeface="Calibri"/>
            </a:endParaRPr>
          </a:p>
          <a:p>
            <a:endParaRPr lang="en-US" sz="3200" dirty="0">
              <a:cs typeface="Segoe UI"/>
            </a:endParaRPr>
          </a:p>
          <a:p>
            <a:r>
              <a:rPr lang="en-US" sz="3200" dirty="0">
                <a:cs typeface="Segoe UI"/>
              </a:rPr>
              <a:t># Check data types: </a:t>
            </a:r>
            <a:endParaRPr lang="en-US" sz="3200" dirty="0">
              <a:cs typeface="Calibri"/>
            </a:endParaRPr>
          </a:p>
          <a:p>
            <a:r>
              <a:rPr lang="en-US" sz="3200" dirty="0">
                <a:cs typeface="Segoe UI"/>
              </a:rPr>
              <a:t>  </a:t>
            </a:r>
          </a:p>
          <a:p>
            <a:r>
              <a:rPr lang="en-US" sz="3200" dirty="0">
                <a:cs typeface="Segoe UI"/>
              </a:rPr>
              <a:t>str(</a:t>
            </a:r>
            <a:r>
              <a:rPr lang="en-US" sz="3200" dirty="0" err="1">
                <a:cs typeface="Segoe UI"/>
              </a:rPr>
              <a:t>df</a:t>
            </a:r>
            <a:r>
              <a:rPr lang="en-US" sz="3200" dirty="0">
                <a:cs typeface="Segoe UI"/>
              </a:rPr>
              <a:t>)</a:t>
            </a:r>
          </a:p>
        </p:txBody>
      </p:sp>
    </p:spTree>
    <p:extLst>
      <p:ext uri="{BB962C8B-B14F-4D97-AF65-F5344CB8AC3E}">
        <p14:creationId xmlns:p14="http://schemas.microsoft.com/office/powerpoint/2010/main" val="2133594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ACCD400-B1E9-AAAF-C7F4-84A856DA7819}"/>
              </a:ext>
            </a:extLst>
          </p:cNvPr>
          <p:cNvSpPr txBox="1"/>
          <p:nvPr/>
        </p:nvSpPr>
        <p:spPr>
          <a:xfrm>
            <a:off x="744245" y="980983"/>
            <a:ext cx="10555549" cy="59400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cs typeface="Segoe UI"/>
              </a:rPr>
              <a:t># Check for missing values: </a:t>
            </a:r>
          </a:p>
          <a:p>
            <a:r>
              <a:rPr lang="en-US" sz="3200" dirty="0">
                <a:cs typeface="Segoe UI"/>
              </a:rPr>
              <a:t>  </a:t>
            </a:r>
          </a:p>
          <a:p>
            <a:r>
              <a:rPr lang="en-US" sz="3200" dirty="0" err="1">
                <a:cs typeface="Segoe UI"/>
              </a:rPr>
              <a:t>colSums</a:t>
            </a:r>
            <a:r>
              <a:rPr lang="en-US" sz="3200" dirty="0">
                <a:cs typeface="Segoe UI"/>
              </a:rPr>
              <a:t>(is.na(</a:t>
            </a:r>
            <a:r>
              <a:rPr lang="en-US" sz="3200" dirty="0" err="1">
                <a:cs typeface="Segoe UI"/>
              </a:rPr>
              <a:t>df</a:t>
            </a:r>
            <a:r>
              <a:rPr lang="en-US" sz="3200" dirty="0">
                <a:cs typeface="Segoe UI"/>
              </a:rPr>
              <a:t>))</a:t>
            </a:r>
          </a:p>
          <a:p>
            <a:r>
              <a:rPr lang="en-US" sz="3200" dirty="0">
                <a:cs typeface="Segoe UI"/>
              </a:rPr>
              <a:t>  </a:t>
            </a:r>
          </a:p>
          <a:p>
            <a:r>
              <a:rPr lang="en-US" sz="3200" dirty="0">
                <a:cs typeface="Segoe UI"/>
              </a:rPr>
              <a:t>#Drop missing values </a:t>
            </a:r>
          </a:p>
          <a:p>
            <a:r>
              <a:rPr lang="en-US" sz="3200" dirty="0">
                <a:cs typeface="Segoe UI"/>
              </a:rPr>
              <a:t>  </a:t>
            </a:r>
          </a:p>
          <a:p>
            <a:r>
              <a:rPr lang="en-US" sz="3200" err="1">
                <a:ea typeface="+mn-lt"/>
                <a:cs typeface="+mn-lt"/>
              </a:rPr>
              <a:t>df</a:t>
            </a:r>
            <a:r>
              <a:rPr lang="en-US" sz="3200" dirty="0">
                <a:ea typeface="+mn-lt"/>
                <a:cs typeface="+mn-lt"/>
              </a:rPr>
              <a:t> &lt;-</a:t>
            </a:r>
            <a:r>
              <a:rPr lang="en-US" sz="2400" dirty="0">
                <a:ea typeface="+mn-lt"/>
                <a:cs typeface="+mn-lt"/>
              </a:rPr>
              <a:t> </a:t>
            </a:r>
            <a:r>
              <a:rPr lang="en-US" sz="3200" err="1">
                <a:cs typeface="Segoe UI"/>
              </a:rPr>
              <a:t>na.omit</a:t>
            </a:r>
            <a:r>
              <a:rPr lang="en-US" sz="3200" dirty="0">
                <a:cs typeface="Segoe UI"/>
              </a:rPr>
              <a:t>(</a:t>
            </a:r>
            <a:r>
              <a:rPr lang="en-US" sz="3200" err="1">
                <a:cs typeface="Segoe UI"/>
              </a:rPr>
              <a:t>df</a:t>
            </a:r>
            <a:r>
              <a:rPr lang="en-US" sz="3200" dirty="0">
                <a:cs typeface="Segoe UI"/>
              </a:rPr>
              <a:t>) or</a:t>
            </a:r>
            <a:r>
              <a:rPr lang="en-US" sz="6000" dirty="0">
                <a:cs typeface="Segoe UI"/>
              </a:rPr>
              <a:t> </a:t>
            </a:r>
            <a:r>
              <a:rPr lang="en-US" sz="3200" err="1">
                <a:ea typeface="+mn-lt"/>
                <a:cs typeface="+mn-lt"/>
              </a:rPr>
              <a:t>df</a:t>
            </a:r>
            <a:r>
              <a:rPr lang="en-US" sz="3200" dirty="0">
                <a:ea typeface="+mn-lt"/>
                <a:cs typeface="+mn-lt"/>
              </a:rPr>
              <a:t> &lt;- </a:t>
            </a:r>
            <a:r>
              <a:rPr lang="en-US" sz="3200" err="1">
                <a:ea typeface="+mn-lt"/>
                <a:cs typeface="+mn-lt"/>
              </a:rPr>
              <a:t>df</a:t>
            </a:r>
            <a:r>
              <a:rPr lang="en-US" sz="3200" dirty="0">
                <a:ea typeface="+mn-lt"/>
                <a:cs typeface="+mn-lt"/>
              </a:rPr>
              <a:t> %&gt;% </a:t>
            </a:r>
            <a:r>
              <a:rPr lang="en-US" sz="3200" err="1">
                <a:ea typeface="+mn-lt"/>
                <a:cs typeface="+mn-lt"/>
              </a:rPr>
              <a:t>drop_na</a:t>
            </a:r>
            <a:r>
              <a:rPr lang="en-US" sz="3200" dirty="0">
                <a:ea typeface="+mn-lt"/>
                <a:cs typeface="+mn-lt"/>
              </a:rPr>
              <a:t>()</a:t>
            </a:r>
            <a:endParaRPr lang="en-US" sz="3200"/>
          </a:p>
          <a:p>
            <a:endParaRPr lang="en-US" sz="3200" dirty="0">
              <a:cs typeface="Segoe UI"/>
            </a:endParaRPr>
          </a:p>
          <a:p>
            <a:r>
              <a:rPr lang="en-US" sz="3200" dirty="0">
                <a:cs typeface="Segoe UI"/>
              </a:rPr>
              <a:t># check to make sure that the rows have been removed </a:t>
            </a:r>
          </a:p>
          <a:p>
            <a:endParaRPr lang="en-US" sz="3200" dirty="0">
              <a:ea typeface="+mn-lt"/>
              <a:cs typeface="+mn-lt"/>
            </a:endParaRPr>
          </a:p>
          <a:p>
            <a:r>
              <a:rPr lang="en-US" sz="3200" dirty="0" err="1">
                <a:ea typeface="+mn-lt"/>
                <a:cs typeface="+mn-lt"/>
              </a:rPr>
              <a:t>colSums</a:t>
            </a:r>
            <a:r>
              <a:rPr lang="en-US" sz="3200" dirty="0">
                <a:ea typeface="+mn-lt"/>
                <a:cs typeface="+mn-lt"/>
              </a:rPr>
              <a:t>(is.na(</a:t>
            </a:r>
            <a:r>
              <a:rPr lang="en-US" sz="3200" dirty="0" err="1">
                <a:ea typeface="+mn-lt"/>
                <a:cs typeface="+mn-lt"/>
              </a:rPr>
              <a:t>df</a:t>
            </a:r>
            <a:r>
              <a:rPr lang="en-US" sz="3200" dirty="0">
                <a:ea typeface="+mn-lt"/>
                <a:cs typeface="+mn-lt"/>
              </a:rPr>
              <a:t>))</a:t>
            </a:r>
            <a:endParaRPr lang="en-US" dirty="0">
              <a:cs typeface="Calibri"/>
            </a:endParaRPr>
          </a:p>
        </p:txBody>
      </p:sp>
      <p:sp>
        <p:nvSpPr>
          <p:cNvPr id="3" name="TextBox 2">
            <a:extLst>
              <a:ext uri="{FF2B5EF4-FFF2-40B4-BE49-F238E27FC236}">
                <a16:creationId xmlns:a16="http://schemas.microsoft.com/office/drawing/2014/main" xmlns="" id="{4765450B-2F93-1410-3E42-03520AD25A74}"/>
              </a:ext>
            </a:extLst>
          </p:cNvPr>
          <p:cNvSpPr txBox="1"/>
          <p:nvPr/>
        </p:nvSpPr>
        <p:spPr>
          <a:xfrm>
            <a:off x="3633518" y="113845"/>
            <a:ext cx="478217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chemeClr val="bg1"/>
                </a:solidFill>
              </a:rPr>
              <a:t>Step 2: Clean Data</a:t>
            </a:r>
            <a:r>
              <a:rPr lang="en-US" sz="3600" dirty="0">
                <a:solidFill>
                  <a:schemeClr val="bg1"/>
                </a:solidFill>
              </a:rPr>
              <a:t> </a:t>
            </a:r>
            <a:endParaRPr lang="en-US" sz="3600">
              <a:solidFill>
                <a:schemeClr val="bg1"/>
              </a:solidFill>
              <a:cs typeface="Calibri"/>
            </a:endParaRPr>
          </a:p>
        </p:txBody>
      </p:sp>
    </p:spTree>
    <p:extLst>
      <p:ext uri="{BB962C8B-B14F-4D97-AF65-F5344CB8AC3E}">
        <p14:creationId xmlns:p14="http://schemas.microsoft.com/office/powerpoint/2010/main" val="528552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24080D3-9BE2-2ADE-00FE-5548F3ADBCF0}"/>
              </a:ext>
            </a:extLst>
          </p:cNvPr>
          <p:cNvSpPr txBox="1"/>
          <p:nvPr/>
        </p:nvSpPr>
        <p:spPr>
          <a:xfrm>
            <a:off x="2760728" y="127259"/>
            <a:ext cx="669628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chemeClr val="bg1"/>
                </a:solidFill>
              </a:rPr>
              <a:t>Step 3: Exploratory Data Analysis</a:t>
            </a:r>
            <a:r>
              <a:rPr lang="en-US" sz="3600" dirty="0">
                <a:solidFill>
                  <a:schemeClr val="bg1"/>
                </a:solidFill>
                <a:cs typeface="Calibri"/>
              </a:rPr>
              <a:t> </a:t>
            </a:r>
          </a:p>
        </p:txBody>
      </p:sp>
      <p:sp>
        <p:nvSpPr>
          <p:cNvPr id="3" name="TextBox 2">
            <a:extLst>
              <a:ext uri="{FF2B5EF4-FFF2-40B4-BE49-F238E27FC236}">
                <a16:creationId xmlns:a16="http://schemas.microsoft.com/office/drawing/2014/main" xmlns="" id="{B66CA85A-FE6E-1413-5BB7-70F5AA064DED}"/>
              </a:ext>
            </a:extLst>
          </p:cNvPr>
          <p:cNvSpPr txBox="1"/>
          <p:nvPr/>
        </p:nvSpPr>
        <p:spPr>
          <a:xfrm>
            <a:off x="374342" y="1040167"/>
            <a:ext cx="11472908"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cs typeface="Segoe UI"/>
              </a:rPr>
              <a:t>#Summary Statistics: </a:t>
            </a:r>
          </a:p>
          <a:p>
            <a:r>
              <a:rPr lang="en-US" sz="2800" dirty="0">
                <a:cs typeface="Segoe UI"/>
              </a:rPr>
              <a:t>summary(df1)</a:t>
            </a:r>
          </a:p>
          <a:p>
            <a:r>
              <a:rPr lang="en-US" sz="2800" dirty="0">
                <a:cs typeface="Segoe UI"/>
              </a:rPr>
              <a:t>  </a:t>
            </a:r>
          </a:p>
          <a:p>
            <a:r>
              <a:rPr lang="en-US" sz="2800" dirty="0">
                <a:cs typeface="Segoe UI"/>
              </a:rPr>
              <a:t>  </a:t>
            </a:r>
          </a:p>
          <a:p>
            <a:r>
              <a:rPr lang="en-US" sz="2800" dirty="0">
                <a:cs typeface="Segoe UI"/>
              </a:rPr>
              <a:t>#scatterplot </a:t>
            </a:r>
          </a:p>
          <a:p>
            <a:r>
              <a:rPr lang="en-US" sz="2800" dirty="0" err="1">
                <a:cs typeface="Segoe UI"/>
              </a:rPr>
              <a:t>ggplot</a:t>
            </a:r>
            <a:r>
              <a:rPr lang="en-US" sz="2800" dirty="0">
                <a:cs typeface="Segoe UI"/>
              </a:rPr>
              <a:t>(df1, </a:t>
            </a:r>
            <a:r>
              <a:rPr lang="en-US" sz="2800" dirty="0" err="1">
                <a:cs typeface="Segoe UI"/>
              </a:rPr>
              <a:t>aes</a:t>
            </a:r>
            <a:r>
              <a:rPr lang="en-US" sz="2800" dirty="0">
                <a:cs typeface="Segoe UI"/>
              </a:rPr>
              <a:t>(x=</a:t>
            </a:r>
            <a:r>
              <a:rPr lang="en-US" sz="2800" dirty="0" err="1">
                <a:cs typeface="Segoe UI"/>
              </a:rPr>
              <a:t>Lead.Studio</a:t>
            </a:r>
            <a:r>
              <a:rPr lang="en-US" sz="2800" dirty="0">
                <a:cs typeface="Segoe UI"/>
              </a:rPr>
              <a:t>, y=</a:t>
            </a:r>
            <a:r>
              <a:rPr lang="en-US" sz="2800" dirty="0" err="1">
                <a:cs typeface="Segoe UI"/>
              </a:rPr>
              <a:t>Rotten.Tomatoes</a:t>
            </a:r>
            <a:r>
              <a:rPr lang="en-US" sz="2800" dirty="0">
                <a:cs typeface="Segoe UI"/>
              </a:rPr>
              <a:t>..)) + </a:t>
            </a:r>
            <a:r>
              <a:rPr lang="en-US" sz="2800" dirty="0" err="1">
                <a:cs typeface="Segoe UI"/>
              </a:rPr>
              <a:t>geom_point</a:t>
            </a:r>
            <a:r>
              <a:rPr lang="en-US" sz="2800" dirty="0">
                <a:cs typeface="Segoe UI"/>
              </a:rPr>
              <a:t>()+ </a:t>
            </a:r>
            <a:r>
              <a:rPr lang="en-US" sz="2800" dirty="0" err="1">
                <a:cs typeface="Segoe UI"/>
              </a:rPr>
              <a:t>scale_y_continuous</a:t>
            </a:r>
            <a:r>
              <a:rPr lang="en-US" sz="2800" dirty="0">
                <a:cs typeface="Segoe UI"/>
              </a:rPr>
              <a:t>(labels = scales::comma)+</a:t>
            </a:r>
            <a:r>
              <a:rPr lang="en-US" sz="2800" dirty="0" err="1">
                <a:cs typeface="Segoe UI"/>
              </a:rPr>
              <a:t>coord_cartesian</a:t>
            </a:r>
            <a:r>
              <a:rPr lang="en-US" sz="2800" dirty="0">
                <a:cs typeface="Segoe UI"/>
              </a:rPr>
              <a:t>(</a:t>
            </a:r>
            <a:r>
              <a:rPr lang="en-US" sz="2800" dirty="0" err="1">
                <a:cs typeface="Segoe UI"/>
              </a:rPr>
              <a:t>ylim</a:t>
            </a:r>
            <a:r>
              <a:rPr lang="en-US" sz="2800" dirty="0">
                <a:cs typeface="Segoe UI"/>
              </a:rPr>
              <a:t> = c(0, 110))+theme(</a:t>
            </a:r>
            <a:r>
              <a:rPr lang="en-US" sz="2800" dirty="0" err="1">
                <a:cs typeface="Segoe UI"/>
              </a:rPr>
              <a:t>axis.text.x</a:t>
            </a:r>
            <a:r>
              <a:rPr lang="en-US" sz="2800" dirty="0">
                <a:cs typeface="Segoe UI"/>
              </a:rPr>
              <a:t> = </a:t>
            </a:r>
            <a:r>
              <a:rPr lang="en-US" sz="2800" dirty="0" err="1">
                <a:cs typeface="Segoe UI"/>
              </a:rPr>
              <a:t>element_text</a:t>
            </a:r>
            <a:r>
              <a:rPr lang="en-US" sz="2800" dirty="0">
                <a:cs typeface="Segoe UI"/>
              </a:rPr>
              <a:t>(angle = 90))</a:t>
            </a:r>
          </a:p>
          <a:p>
            <a:r>
              <a:rPr lang="en-US" sz="2800" dirty="0">
                <a:cs typeface="Segoe UI"/>
              </a:rPr>
              <a:t>  </a:t>
            </a:r>
          </a:p>
          <a:p>
            <a:r>
              <a:rPr lang="en-US" sz="2800" dirty="0">
                <a:cs typeface="Segoe UI"/>
              </a:rPr>
              <a:t> #bar chart </a:t>
            </a:r>
          </a:p>
          <a:p>
            <a:r>
              <a:rPr lang="en-US" sz="2800" dirty="0" err="1">
                <a:cs typeface="Segoe UI"/>
              </a:rPr>
              <a:t>ggplot</a:t>
            </a:r>
            <a:r>
              <a:rPr lang="en-US" sz="2800" dirty="0">
                <a:cs typeface="Segoe UI"/>
              </a:rPr>
              <a:t>(df1, </a:t>
            </a:r>
            <a:r>
              <a:rPr lang="en-US" sz="2800" dirty="0" err="1">
                <a:cs typeface="Segoe UI"/>
              </a:rPr>
              <a:t>aes</a:t>
            </a:r>
            <a:r>
              <a:rPr lang="en-US" sz="2800" dirty="0">
                <a:cs typeface="Segoe UI"/>
              </a:rPr>
              <a:t>(x=Year)) + </a:t>
            </a:r>
            <a:r>
              <a:rPr lang="en-US" sz="2800" dirty="0" err="1">
                <a:cs typeface="Segoe UI"/>
              </a:rPr>
              <a:t>geom_bar</a:t>
            </a:r>
            <a:r>
              <a:rPr lang="en-US" sz="2800" dirty="0">
                <a:cs typeface="Segoe UI"/>
              </a:rPr>
              <a:t>()</a:t>
            </a:r>
          </a:p>
        </p:txBody>
      </p:sp>
    </p:spTree>
    <p:extLst>
      <p:ext uri="{BB962C8B-B14F-4D97-AF65-F5344CB8AC3E}">
        <p14:creationId xmlns:p14="http://schemas.microsoft.com/office/powerpoint/2010/main" val="19131424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ReferenceId xmlns="b3b2673d-af82-49d6-b980-1996436948ba"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9E00BB9ABE0284E9CF299484D8B8B23" ma:contentTypeVersion="4" ma:contentTypeDescription="Create a new document." ma:contentTypeScope="" ma:versionID="e95850e97f95c69f2d8cf3003e56e5b1">
  <xsd:schema xmlns:xsd="http://www.w3.org/2001/XMLSchema" xmlns:xs="http://www.w3.org/2001/XMLSchema" xmlns:p="http://schemas.microsoft.com/office/2006/metadata/properties" xmlns:ns2="b3b2673d-af82-49d6-b980-1996436948ba" targetNamespace="http://schemas.microsoft.com/office/2006/metadata/properties" ma:root="true" ma:fieldsID="25ca12e86960717385a6bfa988f9115a" ns2:_="">
    <xsd:import namespace="b3b2673d-af82-49d6-b980-1996436948ba"/>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b2673d-af82-49d6-b980-1996436948ba"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520A0B-0B9A-452C-9850-010C3B5F7FDF}">
  <ds:schemaRefs>
    <ds:schemaRef ds:uri="http://schemas.microsoft.com/office/2006/documentManagement/types"/>
    <ds:schemaRef ds:uri="http://purl.org/dc/terms/"/>
    <ds:schemaRef ds:uri="http://schemas.openxmlformats.org/package/2006/metadata/core-properties"/>
    <ds:schemaRef ds:uri="b3b2673d-af82-49d6-b980-1996436948ba"/>
    <ds:schemaRef ds:uri="http://purl.org/dc/dcmitype/"/>
    <ds:schemaRef ds:uri="http://schemas.microsoft.com/office/infopath/2007/PartnerControls"/>
    <ds:schemaRef ds:uri="http://purl.org/dc/elements/1.1/"/>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7622CC2C-A697-4411-B6EB-544C765623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b2673d-af82-49d6-b980-1996436948b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F8BC2F-3190-4843-98C8-AA14ADB7E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TotalTime>
  <Words>311</Words>
  <Application>Microsoft Office PowerPoint</Application>
  <PresentationFormat>Widescreen</PresentationFormat>
  <Paragraphs>82</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Calibri Light</vt:lpstr>
      <vt:lpstr>Open Sans</vt:lpstr>
      <vt:lpstr>Open Sans Light</vt:lpstr>
      <vt:lpstr>Open Sans Semibold</vt:lpstr>
      <vt:lpstr>Segoe UI</vt:lpstr>
      <vt:lpstr>WordVisiCarriageReturn_MSFontService</vt:lpstr>
      <vt:lpstr>Office Theme</vt:lpstr>
      <vt:lpstr>PowerPoint Presentation</vt:lpstr>
      <vt:lpstr>PowerPoint Presentation</vt:lpstr>
      <vt:lpstr>Before we start… Please have your camera switched 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Lyons</dc:creator>
  <cp:lastModifiedBy>Prince Sefa</cp:lastModifiedBy>
  <cp:revision>314</cp:revision>
  <dcterms:created xsi:type="dcterms:W3CDTF">2020-05-20T13:47:24Z</dcterms:created>
  <dcterms:modified xsi:type="dcterms:W3CDTF">2023-12-08T13:43:19Z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0x01010089E00BB9ABE0284E9CF299484D8B8B23</vt:lpwstr>
  </property>
  <property fmtid="{D5CDD505-2E9C-101B-9397-08002B2CF9AE}" pid="3" name="Order">
    <vt:r8>7057000</vt:r8>
  </property>
  <property fmtid="{D5CDD505-2E9C-101B-9397-08002B2CF9AE}" pid="4" name="MediaServiceImageTags">
    <vt:lpwstr/>
  </property>
</Properties>
</file>