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1F6F72-27F8-4419-90A4-3AE2A214B16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860CB-2859-4E69-BAAE-B771E23A9C6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F670A7-B521-4A92-A831-31CE9020603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B2D5BB7-9B47-4B24-B829-652C67F68DE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BD22F2-0ED8-4B93-B63D-D35930DD9ED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36D3F3-8F5F-42CE-8C58-68D46251E91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1FFB8C-FE17-4C2F-8284-ABA589B7B04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5" r="0" b="8821"/>
          <a:stretch/>
        </p:blipFill>
        <p:spPr>
          <a:xfrm>
            <a:off x="0" y="0"/>
            <a:ext cx="12187800" cy="68536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8600" cy="4702320"/>
            <a:chOff x="694440" y="633240"/>
            <a:chExt cx="9498600" cy="470232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8600" cy="470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8600" cy="244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7280" cy="717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000F816-817D-4B09-84DA-581BCBB0F9F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820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CE6B62-2A6E-4CCE-9EC3-B0CE1EA37A3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0FDA68-D298-463E-A8EF-6D885086EF92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7C3CC55-987B-4257-81AC-15A009BA613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58780D1-88A2-4D37-8E71-124199C2008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48782E8-9BE3-4AD2-AFFD-DF3115A4EB7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DE7DCCA-D647-429F-8F19-EB4A1C60EB5E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5" r="0" b="8821"/>
          <a:stretch/>
        </p:blipFill>
        <p:spPr>
          <a:xfrm>
            <a:off x="0" y="0"/>
            <a:ext cx="12187800" cy="685368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7680" cy="132768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5920" cy="143568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416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7480" y="2096640"/>
            <a:ext cx="126360" cy="1327680"/>
          </a:xfrm>
          <a:custGeom>
            <a:avLst/>
            <a:gdLst>
              <a:gd name="textAreaLeft" fmla="*/ 2160 w 126360"/>
              <a:gd name="textAreaRight" fmla="*/ 132840 w 126360"/>
              <a:gd name="textAreaTop" fmla="*/ 0 h 1327680"/>
              <a:gd name="textAreaBottom" fmla="*/ 1332000 h 132768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4840" cy="86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5920" cy="34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738A88A-1223-4159-92BD-31BCE45E706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11600" cy="526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Полносвязная нейронная сеть (перцептрон)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1000" cy="187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Группа 10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103" name="Прямоугольник 26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Прямоугольник 27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5" name="Прямоугольник 28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6" name="PlaceHolder 13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D93C265-ECE4-43E4-BC4A-6645D40106D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5840" cy="721800"/>
          </a:xfrm>
          <a:prstGeom prst="rect">
            <a:avLst/>
          </a:prstGeom>
          <a:ln w="0">
            <a:noFill/>
          </a:ln>
        </p:spPr>
      </p:pic>
      <p:grpSp>
        <p:nvGrpSpPr>
          <p:cNvPr id="108" name=""/>
          <p:cNvGrpSpPr/>
          <p:nvPr/>
        </p:nvGrpSpPr>
        <p:grpSpPr>
          <a:xfrm>
            <a:off x="336600" y="3105000"/>
            <a:ext cx="4181760" cy="1875600"/>
            <a:chOff x="336600" y="3105000"/>
            <a:chExt cx="4181760" cy="1875600"/>
          </a:xfrm>
        </p:grpSpPr>
        <p:sp>
          <p:nvSpPr>
            <p:cNvPr id="109" name="PlaceHolder 27"/>
            <p:cNvSpPr/>
            <p:nvPr/>
          </p:nvSpPr>
          <p:spPr>
            <a:xfrm>
              <a:off x="336600" y="3105000"/>
              <a:ext cx="4181760" cy="1875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0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3360" cy="72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1400" cy="312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"/>
          <p:cNvGrpSpPr/>
          <p:nvPr/>
        </p:nvGrpSpPr>
        <p:grpSpPr>
          <a:xfrm>
            <a:off x="336600" y="4980600"/>
            <a:ext cx="4181760" cy="1875600"/>
            <a:chOff x="336600" y="4980600"/>
            <a:chExt cx="4181760" cy="1875600"/>
          </a:xfrm>
        </p:grpSpPr>
        <p:sp>
          <p:nvSpPr>
            <p:cNvPr id="113" name="PlaceHolder 27"/>
            <p:cNvSpPr/>
            <p:nvPr/>
          </p:nvSpPr>
          <p:spPr>
            <a:xfrm>
              <a:off x="336600" y="4980600"/>
              <a:ext cx="4181760" cy="1875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1520" cy="702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"/>
          <p:cNvGrpSpPr/>
          <p:nvPr/>
        </p:nvGrpSpPr>
        <p:grpSpPr>
          <a:xfrm>
            <a:off x="7704360" y="1552320"/>
            <a:ext cx="4181760" cy="1647000"/>
            <a:chOff x="7704360" y="1552320"/>
            <a:chExt cx="4181760" cy="1647000"/>
          </a:xfrm>
        </p:grpSpPr>
        <p:sp>
          <p:nvSpPr>
            <p:cNvPr id="116" name="PlaceHolder 27"/>
            <p:cNvSpPr/>
            <p:nvPr/>
          </p:nvSpPr>
          <p:spPr>
            <a:xfrm>
              <a:off x="7704360" y="1552320"/>
              <a:ext cx="4181760" cy="16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7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2560" cy="740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32"/>
          <p:cNvSpPr/>
          <p:nvPr/>
        </p:nvSpPr>
        <p:spPr>
          <a:xfrm>
            <a:off x="4114800" y="3886200"/>
            <a:ext cx="418176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343400" y="5715000"/>
            <a:ext cx="2513520" cy="45612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3999600" cy="8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Группа 15"/>
          <p:cNvGrpSpPr/>
          <p:nvPr/>
        </p:nvGrpSpPr>
        <p:grpSpPr>
          <a:xfrm>
            <a:off x="3168000" y="184320"/>
            <a:ext cx="7116840" cy="1236240"/>
            <a:chOff x="3168000" y="184320"/>
            <a:chExt cx="7116840" cy="1236240"/>
          </a:xfrm>
        </p:grpSpPr>
        <p:sp>
          <p:nvSpPr>
            <p:cNvPr id="122" name="Прямоугольник 41"/>
            <p:cNvSpPr/>
            <p:nvPr/>
          </p:nvSpPr>
          <p:spPr>
            <a:xfrm>
              <a:off x="3168000" y="184320"/>
              <a:ext cx="7116840" cy="12315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Прямоугольник 42"/>
            <p:cNvSpPr/>
            <p:nvPr/>
          </p:nvSpPr>
          <p:spPr>
            <a:xfrm flipH="1" rot="10800000">
              <a:off x="3168000" y="189000"/>
              <a:ext cx="113760" cy="1231560"/>
            </a:xfrm>
            <a:custGeom>
              <a:avLst/>
              <a:gdLst>
                <a:gd name="textAreaLeft" fmla="*/ 0 w 113760"/>
                <a:gd name="textAreaRight" fmla="*/ 118080 w 113760"/>
                <a:gd name="textAreaTop" fmla="*/ 0 h 1231560"/>
                <a:gd name="textAreaBottom" fmla="*/ 1235880 h 12315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4" name="Прямоугольник 43"/>
            <p:cNvSpPr/>
            <p:nvPr/>
          </p:nvSpPr>
          <p:spPr>
            <a:xfrm flipH="1">
              <a:off x="10145520" y="184320"/>
              <a:ext cx="134640" cy="1231560"/>
            </a:xfrm>
            <a:custGeom>
              <a:avLst/>
              <a:gdLst>
                <a:gd name="textAreaLeft" fmla="*/ 360 w 134640"/>
                <a:gd name="textAreaRight" fmla="*/ 138960 w 134640"/>
                <a:gd name="textAreaTop" fmla="*/ 0 h 1231560"/>
                <a:gd name="textAreaBottom" fmla="*/ 1235880 h 12315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5" name="PlaceHolder 25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B224147-E271-4CA8-9FE6-7522455862B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5"/>
          <p:cNvSpPr/>
          <p:nvPr/>
        </p:nvSpPr>
        <p:spPr>
          <a:xfrm>
            <a:off x="9601200" y="1600200"/>
            <a:ext cx="2284920" cy="27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Сокращение набора признаков не влияет на качество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2920" cy="48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48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Группа 8"/>
          <p:cNvGrpSpPr/>
          <p:nvPr/>
        </p:nvGrpSpPr>
        <p:grpSpPr>
          <a:xfrm>
            <a:off x="3168000" y="283680"/>
            <a:ext cx="5972040" cy="1037520"/>
            <a:chOff x="3168000" y="283680"/>
            <a:chExt cx="5972040" cy="1037520"/>
          </a:xfrm>
        </p:grpSpPr>
        <p:sp>
          <p:nvSpPr>
            <p:cNvPr id="130" name="Прямоугольник 20"/>
            <p:cNvSpPr/>
            <p:nvPr/>
          </p:nvSpPr>
          <p:spPr>
            <a:xfrm>
              <a:off x="3168000" y="283680"/>
              <a:ext cx="5972040" cy="103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Прямоугольник 21"/>
            <p:cNvSpPr/>
            <p:nvPr/>
          </p:nvSpPr>
          <p:spPr>
            <a:xfrm flipH="1" rot="10800000">
              <a:off x="3167640" y="288000"/>
              <a:ext cx="94680" cy="1033200"/>
            </a:xfrm>
            <a:custGeom>
              <a:avLst/>
              <a:gdLst>
                <a:gd name="textAreaLeft" fmla="*/ 2160 w 94680"/>
                <a:gd name="textAreaRight" fmla="*/ 101160 w 9468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2" name="Прямоугольник 22"/>
            <p:cNvSpPr/>
            <p:nvPr/>
          </p:nvSpPr>
          <p:spPr>
            <a:xfrm flipH="1">
              <a:off x="9023040" y="283680"/>
              <a:ext cx="111960" cy="1033200"/>
            </a:xfrm>
            <a:custGeom>
              <a:avLst/>
              <a:gdLst>
                <a:gd name="textAreaLeft" fmla="*/ 2160 w 111960"/>
                <a:gd name="textAreaRight" fmla="*/ 118440 w 11196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3" name="PlaceHolder 21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69180B0-DF84-4042-82DF-A2F6E5E31A8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7120" cy="9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39880" cy="50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Группа 16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137" name="Прямоугольник 44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Прямоугольник 45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9" name="Прямоугольник 46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0" name="PlaceHolder 14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CDAEE11-764E-45FE-9A5E-4C893929EE7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3"/>
          <p:cNvSpPr/>
          <p:nvPr/>
        </p:nvSpPr>
        <p:spPr>
          <a:xfrm>
            <a:off x="6244200" y="12762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9"/>
          <p:cNvSpPr/>
          <p:nvPr/>
        </p:nvSpPr>
        <p:spPr>
          <a:xfrm>
            <a:off x="457200" y="26946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0"/>
          <p:cNvSpPr/>
          <p:nvPr/>
        </p:nvSpPr>
        <p:spPr>
          <a:xfrm>
            <a:off x="6400800" y="26946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1"/>
          <p:cNvSpPr/>
          <p:nvPr/>
        </p:nvSpPr>
        <p:spPr>
          <a:xfrm>
            <a:off x="388440" y="4572000"/>
            <a:ext cx="1149768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0800" cy="9511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6200" cy="9320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4480" cy="903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7400" cy="8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3760" cy="52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Группа 9"/>
          <p:cNvGrpSpPr/>
          <p:nvPr/>
        </p:nvGrpSpPr>
        <p:grpSpPr>
          <a:xfrm>
            <a:off x="3168000" y="283680"/>
            <a:ext cx="5972040" cy="1037520"/>
            <a:chOff x="3168000" y="283680"/>
            <a:chExt cx="5972040" cy="1037520"/>
          </a:xfrm>
        </p:grpSpPr>
        <p:sp>
          <p:nvSpPr>
            <p:cNvPr id="151" name="Прямоугольник 23"/>
            <p:cNvSpPr/>
            <p:nvPr/>
          </p:nvSpPr>
          <p:spPr>
            <a:xfrm>
              <a:off x="3168000" y="283680"/>
              <a:ext cx="5972040" cy="103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Прямоугольник 24"/>
            <p:cNvSpPr/>
            <p:nvPr/>
          </p:nvSpPr>
          <p:spPr>
            <a:xfrm flipH="1" rot="10800000">
              <a:off x="3167640" y="288000"/>
              <a:ext cx="94680" cy="1033200"/>
            </a:xfrm>
            <a:custGeom>
              <a:avLst/>
              <a:gdLst>
                <a:gd name="textAreaLeft" fmla="*/ 2160 w 94680"/>
                <a:gd name="textAreaRight" fmla="*/ 101160 w 9468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3" name="Прямоугольник 25"/>
            <p:cNvSpPr/>
            <p:nvPr/>
          </p:nvSpPr>
          <p:spPr>
            <a:xfrm flipH="1">
              <a:off x="9023040" y="283680"/>
              <a:ext cx="111960" cy="1033200"/>
            </a:xfrm>
            <a:custGeom>
              <a:avLst/>
              <a:gdLst>
                <a:gd name="textAreaLeft" fmla="*/ 2160 w 111960"/>
                <a:gd name="textAreaRight" fmla="*/ 118440 w 11196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4" name="PlaceHolder 5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CD1BD3F-21A2-4C36-B983-9A75A958F48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8600" y="1440720"/>
            <a:ext cx="7085880" cy="29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6520" cy="290412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70160" cy="24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8"/>
          <p:cNvSpPr/>
          <p:nvPr/>
        </p:nvSpPr>
        <p:spPr>
          <a:xfrm>
            <a:off x="388800" y="1371960"/>
            <a:ext cx="11346480" cy="49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111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Не удалось обучить нейронную сеть, которая бы показывала результат, сопоставимый с классическими классификаторами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F1FC81A-46E1-42CF-BFB1-DCBE0917A75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Группа 2"/>
          <p:cNvGrpSpPr/>
          <p:nvPr/>
        </p:nvGrpSpPr>
        <p:grpSpPr>
          <a:xfrm>
            <a:off x="3168000" y="532080"/>
            <a:ext cx="3831120" cy="666000"/>
            <a:chOff x="3168000" y="532080"/>
            <a:chExt cx="3831120" cy="666000"/>
          </a:xfrm>
        </p:grpSpPr>
        <p:sp>
          <p:nvSpPr>
            <p:cNvPr id="161" name="Прямоугольник 4"/>
            <p:cNvSpPr/>
            <p:nvPr/>
          </p:nvSpPr>
          <p:spPr>
            <a:xfrm>
              <a:off x="3168000" y="53208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Прямоугольник 5"/>
            <p:cNvSpPr/>
            <p:nvPr/>
          </p:nvSpPr>
          <p:spPr>
            <a:xfrm flipH="1" rot="10800000">
              <a:off x="3167640" y="53640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3" name="Прямоугольник 6"/>
            <p:cNvSpPr/>
            <p:nvPr/>
          </p:nvSpPr>
          <p:spPr>
            <a:xfrm flipH="1">
              <a:off x="6924240" y="53208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9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6A9FACB-632B-4BDD-AE70-8E8AF5C402D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0"/>
          <p:cNvSpPr/>
          <p:nvPr/>
        </p:nvSpPr>
        <p:spPr>
          <a:xfrm>
            <a:off x="2514600" y="2057400"/>
            <a:ext cx="69249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025B528-ABBB-4AB6-8B74-06BF8ADC001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516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1120" cy="666000"/>
            <a:chOff x="3168000" y="500760"/>
            <a:chExt cx="383112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508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4240" y="50076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9360" cy="16254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3720" cy="22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3EE711-7322-4F14-AA0D-A6D9FB6277A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5160" cy="47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1120" cy="666000"/>
            <a:chOff x="3168000" y="500760"/>
            <a:chExt cx="383112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508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4240" y="50076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94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051015B-14E3-4BC7-9966-E68C96C6C90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8240" cy="1197360"/>
            <a:chOff x="3168000" y="203760"/>
            <a:chExt cx="688824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8240" cy="1191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09880"/>
              <a:ext cx="108360" cy="1191240"/>
            </a:xfrm>
            <a:custGeom>
              <a:avLst/>
              <a:gdLst>
                <a:gd name="textAreaLeft" fmla="*/ 2880 w 108360"/>
                <a:gd name="textAreaRight" fmla="*/ 117000 w 10836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1240" y="203760"/>
              <a:ext cx="128520" cy="1191240"/>
            </a:xfrm>
            <a:custGeom>
              <a:avLst/>
              <a:gdLst>
                <a:gd name="textAreaLeft" fmla="*/ -3240 w 128520"/>
                <a:gd name="textAreaRight" fmla="*/ 130680 w 12852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5FB7FEB-201A-4970-91FB-1C2EB9B7F3C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428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2920" cy="26762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9600" cy="26715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9280" cy="24577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5280" cy="23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8240" cy="1197360"/>
            <a:chOff x="3168000" y="203760"/>
            <a:chExt cx="688824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8240" cy="1191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09880"/>
              <a:ext cx="108360" cy="1191240"/>
            </a:xfrm>
            <a:custGeom>
              <a:avLst/>
              <a:gdLst>
                <a:gd name="textAreaLeft" fmla="*/ 2880 w 108360"/>
                <a:gd name="textAreaRight" fmla="*/ 117000 w 10836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1240" y="203760"/>
              <a:ext cx="128520" cy="1191240"/>
            </a:xfrm>
            <a:custGeom>
              <a:avLst/>
              <a:gdLst>
                <a:gd name="textAreaLeft" fmla="*/ -3240 w 128520"/>
                <a:gd name="textAreaRight" fmla="*/ 130680 w 12852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9824110-C645-4D44-9716-6866C432E03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85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620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3000" cy="35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0160" cy="52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9600" cy="1117440"/>
            <a:chOff x="3168000" y="243720"/>
            <a:chExt cx="642960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9600" cy="111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48760"/>
              <a:ext cx="102240" cy="1112400"/>
            </a:xfrm>
            <a:custGeom>
              <a:avLst/>
              <a:gdLst>
                <a:gd name="textAreaLeft" fmla="*/ 2520 w 102240"/>
                <a:gd name="textAreaRight" fmla="*/ 109440 w 10224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1960" y="243720"/>
              <a:ext cx="120960" cy="1112400"/>
            </a:xfrm>
            <a:custGeom>
              <a:avLst/>
              <a:gdLst>
                <a:gd name="textAreaLeft" fmla="*/ -2160 w 120960"/>
                <a:gd name="textAreaRight" fmla="*/ 123120 w 12096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2800" cy="52668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CAF3F91-4C71-410E-B5E8-269B63C67DE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516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9600" cy="1117440"/>
            <a:chOff x="3168000" y="243720"/>
            <a:chExt cx="642960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9600" cy="111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48760"/>
              <a:ext cx="102240" cy="1112400"/>
            </a:xfrm>
            <a:custGeom>
              <a:avLst/>
              <a:gdLst>
                <a:gd name="textAreaLeft" fmla="*/ 2520 w 102240"/>
                <a:gd name="textAreaRight" fmla="*/ 109440 w 10224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1960" y="243720"/>
              <a:ext cx="120960" cy="1112400"/>
            </a:xfrm>
            <a:custGeom>
              <a:avLst/>
              <a:gdLst>
                <a:gd name="textAreaLeft" fmla="*/ -2160 w 120960"/>
                <a:gd name="textAreaRight" fmla="*/ 123120 w 12096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3A1734F-BEAD-4DF1-A5BC-CF756C3F008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6280" cy="959040"/>
            <a:chOff x="3168000" y="322920"/>
            <a:chExt cx="551628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6280" cy="953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28320"/>
              <a:ext cx="86760" cy="953640"/>
            </a:xfrm>
            <a:custGeom>
              <a:avLst/>
              <a:gdLst>
                <a:gd name="textAreaLeft" fmla="*/ 2160 w 86760"/>
                <a:gd name="textAreaRight" fmla="*/ 93960 w 86760"/>
                <a:gd name="textAreaTop" fmla="*/ 0 h 953640"/>
                <a:gd name="textAreaBottom" fmla="*/ 958320 h 953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6280" y="322920"/>
              <a:ext cx="102600" cy="953640"/>
            </a:xfrm>
            <a:custGeom>
              <a:avLst/>
              <a:gdLst>
                <a:gd name="textAreaLeft" fmla="*/ 720 w 102600"/>
                <a:gd name="textAreaRight" fmla="*/ 107640 w 102600"/>
                <a:gd name="textAreaTop" fmla="*/ 0 h 953640"/>
                <a:gd name="textAreaBottom" fmla="*/ 958320 h 953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2569A55-962C-4F9B-91CD-BA45961AA3D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4040" cy="45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9200" cy="5493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06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2025-02-28T12:01:11Z</dcterms:modified>
  <cp:revision>232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