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33A521-AF61-45C7-ADE2-75E7DDC098C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F46EEB-9B7E-420E-A4AE-A1FDDCB991D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545D4B-9F32-40AB-8BF4-5652B108B56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1D7FF2-7759-49E0-9D88-A86069B407C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F1BE39-D6BF-4A2A-954E-96C33181C0F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7E9412-E42A-4BE0-8715-36A7E7B3D48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38CC7B1-B8DA-49FB-9B62-31BC8305220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9" r="0" b="8825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9320" cy="4703040"/>
            <a:chOff x="694440" y="633240"/>
            <a:chExt cx="9499320" cy="470304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9320" cy="470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9320" cy="252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8000" cy="718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34E0CC0-309C-4C2F-95AF-6F28D1502F0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892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37814C2-F307-4790-B17E-E25C58A0F21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E46FEA0-93B1-4E62-96DF-01F61103B8E0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6F337CC-0CCA-4EE0-96EE-53B9B612FF5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B80F976-6D9C-4389-88A3-B3CB67EC64D2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C7D8B1E-F399-4328-BA9B-0D36FFAE13A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664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1CE083F-9465-49B0-8D8A-236D53700D11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000" cy="71928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9" r="0" b="8825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8400" cy="132840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6640" cy="143640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488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8200" y="2096640"/>
            <a:ext cx="127080" cy="1328400"/>
          </a:xfrm>
          <a:custGeom>
            <a:avLst/>
            <a:gdLst>
              <a:gd name="textAreaLeft" fmla="*/ 1800 w 127080"/>
              <a:gd name="textAreaRight" fmla="*/ 132480 w 127080"/>
              <a:gd name="textAreaTop" fmla="*/ 0 h 1328400"/>
              <a:gd name="textAreaBottom" fmla="*/ 1332000 h 132840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5560" cy="8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6640" cy="34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1720" cy="187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Группа 18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97" name="Прямоугольник 50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Прямоугольник 51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9" name="Прямоугольник 52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0" name="PlaceHolder 24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754B62D-8163-4F41-B5E6-41524216A87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6560" cy="722520"/>
          </a:xfrm>
          <a:prstGeom prst="rect">
            <a:avLst/>
          </a:prstGeom>
          <a:ln w="0">
            <a:noFill/>
          </a:ln>
        </p:spPr>
      </p:pic>
      <p:grpSp>
        <p:nvGrpSpPr>
          <p:cNvPr id="102" name=""/>
          <p:cNvGrpSpPr/>
          <p:nvPr/>
        </p:nvGrpSpPr>
        <p:grpSpPr>
          <a:xfrm>
            <a:off x="336600" y="3105000"/>
            <a:ext cx="4182480" cy="1876320"/>
            <a:chOff x="336600" y="3105000"/>
            <a:chExt cx="4182480" cy="1876320"/>
          </a:xfrm>
        </p:grpSpPr>
        <p:sp>
          <p:nvSpPr>
            <p:cNvPr id="103" name="PlaceHolder 27"/>
            <p:cNvSpPr/>
            <p:nvPr/>
          </p:nvSpPr>
          <p:spPr>
            <a:xfrm>
              <a:off x="336600" y="3105000"/>
              <a:ext cx="4182480" cy="18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4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4080" cy="722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2120" cy="312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6" name=""/>
          <p:cNvGrpSpPr/>
          <p:nvPr/>
        </p:nvGrpSpPr>
        <p:grpSpPr>
          <a:xfrm>
            <a:off x="336600" y="4980600"/>
            <a:ext cx="4182480" cy="1876320"/>
            <a:chOff x="336600" y="4980600"/>
            <a:chExt cx="4182480" cy="1876320"/>
          </a:xfrm>
        </p:grpSpPr>
        <p:sp>
          <p:nvSpPr>
            <p:cNvPr id="107" name="PlaceHolder 27"/>
            <p:cNvSpPr/>
            <p:nvPr/>
          </p:nvSpPr>
          <p:spPr>
            <a:xfrm>
              <a:off x="336600" y="4980600"/>
              <a:ext cx="4182480" cy="187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2240" cy="7034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9" name=""/>
          <p:cNvGrpSpPr/>
          <p:nvPr/>
        </p:nvGrpSpPr>
        <p:grpSpPr>
          <a:xfrm>
            <a:off x="7704360" y="1552320"/>
            <a:ext cx="4182480" cy="1647720"/>
            <a:chOff x="7704360" y="1552320"/>
            <a:chExt cx="4182480" cy="1647720"/>
          </a:xfrm>
        </p:grpSpPr>
        <p:sp>
          <p:nvSpPr>
            <p:cNvPr id="110" name="PlaceHolder 27"/>
            <p:cNvSpPr/>
            <p:nvPr/>
          </p:nvSpPr>
          <p:spPr>
            <a:xfrm>
              <a:off x="7704360" y="1552320"/>
              <a:ext cx="4182480" cy="164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3280" cy="741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2" name="PlaceHolder 28"/>
          <p:cNvSpPr/>
          <p:nvPr/>
        </p:nvSpPr>
        <p:spPr>
          <a:xfrm>
            <a:off x="4114800" y="3886200"/>
            <a:ext cx="4182480" cy="16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343400" y="5715000"/>
            <a:ext cx="2514240" cy="45684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4000320" cy="8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Группа 15"/>
          <p:cNvGrpSpPr/>
          <p:nvPr/>
        </p:nvGrpSpPr>
        <p:grpSpPr>
          <a:xfrm>
            <a:off x="3168000" y="184320"/>
            <a:ext cx="7117560" cy="1236240"/>
            <a:chOff x="3168000" y="184320"/>
            <a:chExt cx="7117560" cy="1236240"/>
          </a:xfrm>
        </p:grpSpPr>
        <p:sp>
          <p:nvSpPr>
            <p:cNvPr id="116" name="Прямоугольник 41"/>
            <p:cNvSpPr/>
            <p:nvPr/>
          </p:nvSpPr>
          <p:spPr>
            <a:xfrm>
              <a:off x="3168000" y="184320"/>
              <a:ext cx="7117560" cy="1232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Прямоугольник 42"/>
            <p:cNvSpPr/>
            <p:nvPr/>
          </p:nvSpPr>
          <p:spPr>
            <a:xfrm flipH="1" rot="10800000">
              <a:off x="3168000" y="188280"/>
              <a:ext cx="114480" cy="1232280"/>
            </a:xfrm>
            <a:custGeom>
              <a:avLst/>
              <a:gdLst>
                <a:gd name="textAreaLeft" fmla="*/ 360 w 114480"/>
                <a:gd name="textAreaRight" fmla="*/ 118440 w 114480"/>
                <a:gd name="textAreaTop" fmla="*/ 0 h 1232280"/>
                <a:gd name="textAreaBottom" fmla="*/ 1235880 h 1232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18" name="Прямоугольник 43"/>
            <p:cNvSpPr/>
            <p:nvPr/>
          </p:nvSpPr>
          <p:spPr>
            <a:xfrm flipH="1">
              <a:off x="10146240" y="184320"/>
              <a:ext cx="135360" cy="1232280"/>
            </a:xfrm>
            <a:custGeom>
              <a:avLst/>
              <a:gdLst>
                <a:gd name="textAreaLeft" fmla="*/ 0 w 135360"/>
                <a:gd name="textAreaRight" fmla="*/ 138600 w 135360"/>
                <a:gd name="textAreaTop" fmla="*/ 0 h 1232280"/>
                <a:gd name="textAreaBottom" fmla="*/ 1235880 h 1232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19" name="PlaceHolder 25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BCD5E97-851F-47F7-93F2-15C555BE948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5"/>
          <p:cNvSpPr/>
          <p:nvPr/>
        </p:nvSpPr>
        <p:spPr>
          <a:xfrm>
            <a:off x="9601200" y="1600200"/>
            <a:ext cx="22856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Сокращение набора признаков не влияет на качество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3640" cy="48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1200" cy="525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" name="Группа 8"/>
          <p:cNvGrpSpPr/>
          <p:nvPr/>
        </p:nvGrpSpPr>
        <p:grpSpPr>
          <a:xfrm>
            <a:off x="3168000" y="283680"/>
            <a:ext cx="5972760" cy="1037520"/>
            <a:chOff x="3168000" y="283680"/>
            <a:chExt cx="5972760" cy="1037520"/>
          </a:xfrm>
        </p:grpSpPr>
        <p:sp>
          <p:nvSpPr>
            <p:cNvPr id="124" name="Прямоугольник 20"/>
            <p:cNvSpPr/>
            <p:nvPr/>
          </p:nvSpPr>
          <p:spPr>
            <a:xfrm>
              <a:off x="3168000" y="283680"/>
              <a:ext cx="5972760" cy="1033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21"/>
            <p:cNvSpPr/>
            <p:nvPr/>
          </p:nvSpPr>
          <p:spPr>
            <a:xfrm flipH="1" rot="10800000">
              <a:off x="3167640" y="287280"/>
              <a:ext cx="95400" cy="1033920"/>
            </a:xfrm>
            <a:custGeom>
              <a:avLst/>
              <a:gdLst>
                <a:gd name="textAreaLeft" fmla="*/ 1800 w 95400"/>
                <a:gd name="textAreaRight" fmla="*/ 100800 w 9540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22"/>
            <p:cNvSpPr/>
            <p:nvPr/>
          </p:nvSpPr>
          <p:spPr>
            <a:xfrm flipH="1">
              <a:off x="9023760" y="283680"/>
              <a:ext cx="112680" cy="1033920"/>
            </a:xfrm>
            <a:custGeom>
              <a:avLst/>
              <a:gdLst>
                <a:gd name="textAreaLeft" fmla="*/ 1800 w 112680"/>
                <a:gd name="textAreaRight" fmla="*/ 118080 w 11268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1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4CFAF20-97B3-422D-94E7-5409AE4F90A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7840" cy="9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40600" cy="50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Группа 16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131" name="Прямоугольник 44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Прямоугольник 45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3" name="Прямоугольник 46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4" name="PlaceHolder 14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3206781-8918-461A-A760-3A7FBC5F768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3"/>
          <p:cNvSpPr/>
          <p:nvPr/>
        </p:nvSpPr>
        <p:spPr>
          <a:xfrm>
            <a:off x="6244200" y="12762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9"/>
          <p:cNvSpPr/>
          <p:nvPr/>
        </p:nvSpPr>
        <p:spPr>
          <a:xfrm>
            <a:off x="457200" y="26946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0"/>
          <p:cNvSpPr/>
          <p:nvPr/>
        </p:nvSpPr>
        <p:spPr>
          <a:xfrm>
            <a:off x="6400800" y="2694600"/>
            <a:ext cx="5486040" cy="5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1"/>
          <p:cNvSpPr/>
          <p:nvPr/>
        </p:nvSpPr>
        <p:spPr>
          <a:xfrm>
            <a:off x="388440" y="4572000"/>
            <a:ext cx="1149840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1520" cy="95184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6920" cy="9327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5200" cy="90396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8120" cy="8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4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Группа 9"/>
          <p:cNvGrpSpPr/>
          <p:nvPr/>
        </p:nvGrpSpPr>
        <p:grpSpPr>
          <a:xfrm>
            <a:off x="3168000" y="283680"/>
            <a:ext cx="5972760" cy="1037520"/>
            <a:chOff x="3168000" y="283680"/>
            <a:chExt cx="5972760" cy="1037520"/>
          </a:xfrm>
        </p:grpSpPr>
        <p:sp>
          <p:nvSpPr>
            <p:cNvPr id="145" name="Прямоугольник 23"/>
            <p:cNvSpPr/>
            <p:nvPr/>
          </p:nvSpPr>
          <p:spPr>
            <a:xfrm>
              <a:off x="3168000" y="283680"/>
              <a:ext cx="5972760" cy="1033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Нейронная сеть Keras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Прямоугольник 24"/>
            <p:cNvSpPr/>
            <p:nvPr/>
          </p:nvSpPr>
          <p:spPr>
            <a:xfrm flipH="1" rot="10800000">
              <a:off x="3167640" y="287280"/>
              <a:ext cx="95400" cy="1033920"/>
            </a:xfrm>
            <a:custGeom>
              <a:avLst/>
              <a:gdLst>
                <a:gd name="textAreaLeft" fmla="*/ 1800 w 95400"/>
                <a:gd name="textAreaRight" fmla="*/ 100800 w 9540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7" name="Прямоугольник 25"/>
            <p:cNvSpPr/>
            <p:nvPr/>
          </p:nvSpPr>
          <p:spPr>
            <a:xfrm flipH="1">
              <a:off x="9023760" y="283680"/>
              <a:ext cx="112680" cy="1033920"/>
            </a:xfrm>
            <a:custGeom>
              <a:avLst/>
              <a:gdLst>
                <a:gd name="textAreaLeft" fmla="*/ 1800 w 112680"/>
                <a:gd name="textAreaRight" fmla="*/ 118080 w 112680"/>
                <a:gd name="textAreaTop" fmla="*/ 0 h 1033920"/>
                <a:gd name="textAreaBottom" fmla="*/ 1037520 h 1033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8" name="PlaceHolder 5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5C019FB-94A3-41BA-988C-496D6D419B9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228600" y="1440720"/>
            <a:ext cx="7086600" cy="29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7240" cy="290484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70880" cy="249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8"/>
          <p:cNvSpPr/>
          <p:nvPr/>
        </p:nvSpPr>
        <p:spPr>
          <a:xfrm>
            <a:off x="388800" y="1371960"/>
            <a:ext cx="11347200" cy="49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1111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Не удалось обучить нейронную сеть, которая бы показывала результат, сопоставимый с классическими классификаторами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7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7802E57-F396-4B79-96AE-2A0C61B5EC1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Группа 2"/>
          <p:cNvGrpSpPr/>
          <p:nvPr/>
        </p:nvGrpSpPr>
        <p:grpSpPr>
          <a:xfrm>
            <a:off x="3168000" y="532080"/>
            <a:ext cx="3831840" cy="666000"/>
            <a:chOff x="3168000" y="532080"/>
            <a:chExt cx="3831840" cy="666000"/>
          </a:xfrm>
        </p:grpSpPr>
        <p:sp>
          <p:nvSpPr>
            <p:cNvPr id="155" name="Прямоугольник 4"/>
            <p:cNvSpPr/>
            <p:nvPr/>
          </p:nvSpPr>
          <p:spPr>
            <a:xfrm>
              <a:off x="3168000" y="53208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Прямоугольник 5"/>
            <p:cNvSpPr/>
            <p:nvPr/>
          </p:nvSpPr>
          <p:spPr>
            <a:xfrm flipH="1" rot="10800000">
              <a:off x="3167640" y="53568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7" name="Прямоугольник 6"/>
            <p:cNvSpPr/>
            <p:nvPr/>
          </p:nvSpPr>
          <p:spPr>
            <a:xfrm flipH="1">
              <a:off x="6924960" y="53208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9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F303191-9F8E-4E7B-B36E-103875FA2F8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10"/>
          <p:cNvSpPr/>
          <p:nvPr/>
        </p:nvSpPr>
        <p:spPr>
          <a:xfrm>
            <a:off x="2514600" y="2057400"/>
            <a:ext cx="6925680" cy="73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Constantia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B80B80E-9BDD-4034-B1C8-0A0092BF9E6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588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1840" cy="666000"/>
            <a:chOff x="3168000" y="500760"/>
            <a:chExt cx="383184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436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4960" y="50076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60080" cy="162612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4440" cy="22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76C33F1-EFDB-44D1-8C78-06B6C39AB18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5880" cy="479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1840" cy="666000"/>
            <a:chOff x="3168000" y="500760"/>
            <a:chExt cx="383184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436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4960" y="50076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120" cy="50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1840" cy="666000"/>
            <a:chOff x="3168000" y="469440"/>
            <a:chExt cx="383184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1840" cy="662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3040"/>
              <a:ext cx="60120" cy="662400"/>
            </a:xfrm>
            <a:custGeom>
              <a:avLst/>
              <a:gdLst>
                <a:gd name="textAreaLeft" fmla="*/ 1800 w 60120"/>
                <a:gd name="textAreaRight" fmla="*/ 65520 w 6012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4960" y="469440"/>
              <a:ext cx="71280" cy="662400"/>
            </a:xfrm>
            <a:custGeom>
              <a:avLst/>
              <a:gdLst>
                <a:gd name="textAreaLeft" fmla="*/ -1800 w 71280"/>
                <a:gd name="textAreaRight" fmla="*/ 73080 w 71280"/>
                <a:gd name="textAreaTop" fmla="*/ 0 h 662400"/>
                <a:gd name="textAreaBottom" fmla="*/ 666000 h 6624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DCC602C-16AA-49F6-B6EC-0F1554F4853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8960" cy="1197360"/>
            <a:chOff x="3168000" y="203760"/>
            <a:chExt cx="688896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8960" cy="119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09160"/>
              <a:ext cx="109080" cy="1191960"/>
            </a:xfrm>
            <a:custGeom>
              <a:avLst/>
              <a:gdLst>
                <a:gd name="textAreaLeft" fmla="*/ 2520 w 109080"/>
                <a:gd name="textAreaRight" fmla="*/ 116640 w 10908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1960" y="203760"/>
              <a:ext cx="129240" cy="1191960"/>
            </a:xfrm>
            <a:custGeom>
              <a:avLst/>
              <a:gdLst>
                <a:gd name="textAreaLeft" fmla="*/ -2880 w 129240"/>
                <a:gd name="textAreaRight" fmla="*/ 131040 w 12924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ECE8502-7370-4924-A91A-2B2475E1B59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 txBox="1"/>
          <p:nvPr/>
        </p:nvSpPr>
        <p:spPr>
          <a:xfrm>
            <a:off x="5943600" y="1602360"/>
            <a:ext cx="5715000" cy="136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3640" cy="26769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50320" cy="26722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30000" cy="24584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6000" cy="23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8960" cy="1197360"/>
            <a:chOff x="3168000" y="203760"/>
            <a:chExt cx="688896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8960" cy="1191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09160"/>
              <a:ext cx="109080" cy="1191960"/>
            </a:xfrm>
            <a:custGeom>
              <a:avLst/>
              <a:gdLst>
                <a:gd name="textAreaLeft" fmla="*/ 2520 w 109080"/>
                <a:gd name="textAreaRight" fmla="*/ 116640 w 10908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1960" y="203760"/>
              <a:ext cx="129240" cy="1191960"/>
            </a:xfrm>
            <a:custGeom>
              <a:avLst/>
              <a:gdLst>
                <a:gd name="textAreaLeft" fmla="*/ -2880 w 129240"/>
                <a:gd name="textAreaRight" fmla="*/ 131040 w 129240"/>
                <a:gd name="textAreaTop" fmla="*/ 0 h 1191960"/>
                <a:gd name="textAreaBottom" fmla="*/ 1196640 h 1191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9799613-2630-4A4B-83A8-A6FAE6CD162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92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6920" cy="11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3720" cy="35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0880" cy="52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30320" cy="1117440"/>
            <a:chOff x="3168000" y="243720"/>
            <a:chExt cx="643032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30320" cy="111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48040"/>
              <a:ext cx="102960" cy="1113120"/>
            </a:xfrm>
            <a:custGeom>
              <a:avLst/>
              <a:gdLst>
                <a:gd name="textAreaLeft" fmla="*/ 2160 w 102960"/>
                <a:gd name="textAreaRight" fmla="*/ 109080 w 10296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2680" y="243720"/>
              <a:ext cx="121680" cy="1113120"/>
            </a:xfrm>
            <a:custGeom>
              <a:avLst/>
              <a:gdLst>
                <a:gd name="textAreaLeft" fmla="*/ -1800 w 121680"/>
                <a:gd name="textAreaRight" fmla="*/ 123480 w 12168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3520" cy="52675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512A71B-0C46-41A0-8483-595C63D40F9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588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30320" cy="1117440"/>
            <a:chOff x="3168000" y="243720"/>
            <a:chExt cx="643032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30320" cy="1113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48040"/>
              <a:ext cx="102960" cy="1113120"/>
            </a:xfrm>
            <a:custGeom>
              <a:avLst/>
              <a:gdLst>
                <a:gd name="textAreaLeft" fmla="*/ 2160 w 102960"/>
                <a:gd name="textAreaRight" fmla="*/ 109080 w 10296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2680" y="243720"/>
              <a:ext cx="121680" cy="1113120"/>
            </a:xfrm>
            <a:custGeom>
              <a:avLst/>
              <a:gdLst>
                <a:gd name="textAreaLeft" fmla="*/ -1800 w 121680"/>
                <a:gd name="textAreaRight" fmla="*/ 123480 w 121680"/>
                <a:gd name="textAreaTop" fmla="*/ 0 h 1113120"/>
                <a:gd name="textAreaBottom" fmla="*/ 1116720 h 11131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AA54601-D239-4B3F-8630-AD2AE1C8A05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7000" cy="959040"/>
            <a:chOff x="3168000" y="322920"/>
            <a:chExt cx="551700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7000" cy="954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27600"/>
              <a:ext cx="87480" cy="954360"/>
            </a:xfrm>
            <a:custGeom>
              <a:avLst/>
              <a:gdLst>
                <a:gd name="textAreaLeft" fmla="*/ 1800 w 87480"/>
                <a:gd name="textAreaRight" fmla="*/ 93600 w 87480"/>
                <a:gd name="textAreaTop" fmla="*/ 0 h 954360"/>
                <a:gd name="textAreaBottom" fmla="*/ 958320 h 954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7000" y="322920"/>
              <a:ext cx="103320" cy="954360"/>
            </a:xfrm>
            <a:custGeom>
              <a:avLst/>
              <a:gdLst>
                <a:gd name="textAreaLeft" fmla="*/ 360 w 103320"/>
                <a:gd name="textAreaRight" fmla="*/ 107280 w 103320"/>
                <a:gd name="textAreaTop" fmla="*/ 0 h 954360"/>
                <a:gd name="textAreaBottom" fmla="*/ 958320 h 954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6640" cy="2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EDDA879-F0EE-46DC-9306-B154AECD863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476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9920" cy="5500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1320" cy="5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2247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2025-02-28T11:35:02Z</dcterms:modified>
  <cp:revision>229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