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7E4626-D9F0-40B8-B67A-946466ECECD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776F97-3A5C-4415-A9FE-8C44230B06A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462638-95B3-41AF-8AB6-8ABF784DD3A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21F172D-F2AB-461D-9573-72DF3C36165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E1CB80-E34B-487B-81F1-BBFE45981ED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24AB91-9376-4718-A790-17CBA8481C6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A330DA-6550-49EA-A723-3269F972957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53" r="0" b="8829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500040" cy="4703760"/>
            <a:chOff x="694440" y="633240"/>
            <a:chExt cx="9500040" cy="470376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500040" cy="4703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500040" cy="2592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8720" cy="7189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736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2DE14B4-0C10-49D4-8DEB-063BD9F7538A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96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84B1466-969B-43CE-A17A-203BDFF7B923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736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9E87372-8393-40DE-8147-16CCD76724AD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736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AD58A80-BE40-407F-BCBB-511B5397AA1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736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4BB168B-3F69-40B8-A229-A40D6F3E8BE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736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0245A61-07F6-4D5E-99B8-EECF8A2F7471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736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3AE7628-3169-4ADE-B3CB-C2801895850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720" cy="72000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53" r="0" b="8829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9120" cy="132912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7360" cy="143712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560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8920" y="2096640"/>
            <a:ext cx="127800" cy="1329120"/>
          </a:xfrm>
          <a:custGeom>
            <a:avLst/>
            <a:gdLst>
              <a:gd name="textAreaLeft" fmla="*/ 1440 w 127800"/>
              <a:gd name="textAreaRight" fmla="*/ 132120 w 127800"/>
              <a:gd name="textAreaTop" fmla="*/ 0 h 1329120"/>
              <a:gd name="textAreaBottom" fmla="*/ 1332000 h 132912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628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736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Группа 6"/>
          <p:cNvGrpSpPr/>
          <p:nvPr/>
        </p:nvGrpSpPr>
        <p:grpSpPr>
          <a:xfrm>
            <a:off x="3168000" y="322920"/>
            <a:ext cx="5517720" cy="959040"/>
            <a:chOff x="3168000" y="322920"/>
            <a:chExt cx="5517720" cy="959040"/>
          </a:xfrm>
        </p:grpSpPr>
        <p:sp>
          <p:nvSpPr>
            <p:cNvPr id="91" name="Прямоугольник 10"/>
            <p:cNvSpPr/>
            <p:nvPr/>
          </p:nvSpPr>
          <p:spPr>
            <a:xfrm>
              <a:off x="3168000" y="322920"/>
              <a:ext cx="5517720" cy="955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Прямоугольник 14"/>
            <p:cNvSpPr/>
            <p:nvPr/>
          </p:nvSpPr>
          <p:spPr>
            <a:xfrm flipH="1" rot="10800000">
              <a:off x="3167640" y="326880"/>
              <a:ext cx="88200" cy="955080"/>
            </a:xfrm>
            <a:custGeom>
              <a:avLst/>
              <a:gdLst>
                <a:gd name="textAreaLeft" fmla="*/ 1440 w 88200"/>
                <a:gd name="textAreaRight" fmla="*/ 93240 w 88200"/>
                <a:gd name="textAreaTop" fmla="*/ 0 h 955080"/>
                <a:gd name="textAreaBottom" fmla="*/ 958320 h 9550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3" name="Прямоугольник 19"/>
            <p:cNvSpPr/>
            <p:nvPr/>
          </p:nvSpPr>
          <p:spPr>
            <a:xfrm flipH="1">
              <a:off x="8577720" y="322920"/>
              <a:ext cx="104040" cy="955080"/>
            </a:xfrm>
            <a:custGeom>
              <a:avLst/>
              <a:gdLst>
                <a:gd name="textAreaLeft" fmla="*/ 0 w 104040"/>
                <a:gd name="textAreaRight" fmla="*/ 106920 w 104040"/>
                <a:gd name="textAreaTop" fmla="*/ 0 h 955080"/>
                <a:gd name="textAreaBottom" fmla="*/ 958320 h 9550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4" name="PlaceHolder 20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7D1E118-A764-4484-9AA0-D508A329B6F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9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"/>
          <p:cNvSpPr/>
          <p:nvPr/>
        </p:nvSpPr>
        <p:spPr>
          <a:xfrm>
            <a:off x="8121600" y="1371600"/>
            <a:ext cx="3885480" cy="45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70640" cy="5508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2040" cy="54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388440" y="1551600"/>
            <a:ext cx="5096520" cy="365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обученных классификаторов: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Метод опорных векторов (SVM)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Gradieng Boosting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Дерево решений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 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 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Многослойный перцептрон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Группа 16"/>
          <p:cNvGrpSpPr/>
          <p:nvPr/>
        </p:nvGrpSpPr>
        <p:grpSpPr>
          <a:xfrm>
            <a:off x="3168000" y="469440"/>
            <a:ext cx="3832560" cy="666000"/>
            <a:chOff x="3168000" y="469440"/>
            <a:chExt cx="3832560" cy="666000"/>
          </a:xfrm>
        </p:grpSpPr>
        <p:sp>
          <p:nvSpPr>
            <p:cNvPr id="101" name="Прямоугольник 44"/>
            <p:cNvSpPr/>
            <p:nvPr/>
          </p:nvSpPr>
          <p:spPr>
            <a:xfrm>
              <a:off x="3168000" y="469440"/>
              <a:ext cx="3832560" cy="66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Прямоугольник 45"/>
            <p:cNvSpPr/>
            <p:nvPr/>
          </p:nvSpPr>
          <p:spPr>
            <a:xfrm flipH="1" rot="10800000">
              <a:off x="3167640" y="472320"/>
              <a:ext cx="60840" cy="663120"/>
            </a:xfrm>
            <a:custGeom>
              <a:avLst/>
              <a:gdLst>
                <a:gd name="textAreaLeft" fmla="*/ 1440 w 60840"/>
                <a:gd name="textAreaRight" fmla="*/ 65160 w 6084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3" name="Прямоугольник 46"/>
            <p:cNvSpPr/>
            <p:nvPr/>
          </p:nvSpPr>
          <p:spPr>
            <a:xfrm flipH="1">
              <a:off x="6925680" y="469440"/>
              <a:ext cx="72000" cy="663120"/>
            </a:xfrm>
            <a:custGeom>
              <a:avLst/>
              <a:gdLst>
                <a:gd name="textAreaLeft" fmla="*/ -1440 w 72000"/>
                <a:gd name="textAreaRight" fmla="*/ 73440 w 7200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4" name="PlaceHolder 10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BC16E3C-3FF6-4EE2-AC97-6EB032B6925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4"/>
          <p:cNvSpPr/>
          <p:nvPr/>
        </p:nvSpPr>
        <p:spPr>
          <a:xfrm>
            <a:off x="5932800" y="1551960"/>
            <a:ext cx="5096520" cy="36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172200" y="1848240"/>
            <a:ext cx="3190320" cy="66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2440" cy="187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Группа 18"/>
          <p:cNvGrpSpPr/>
          <p:nvPr/>
        </p:nvGrpSpPr>
        <p:grpSpPr>
          <a:xfrm>
            <a:off x="3168000" y="469440"/>
            <a:ext cx="3832560" cy="666000"/>
            <a:chOff x="3168000" y="469440"/>
            <a:chExt cx="3832560" cy="666000"/>
          </a:xfrm>
        </p:grpSpPr>
        <p:sp>
          <p:nvSpPr>
            <p:cNvPr id="109" name="Прямоугольник 50"/>
            <p:cNvSpPr/>
            <p:nvPr/>
          </p:nvSpPr>
          <p:spPr>
            <a:xfrm>
              <a:off x="3168000" y="469440"/>
              <a:ext cx="3832560" cy="66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Прямоугольник 51"/>
            <p:cNvSpPr/>
            <p:nvPr/>
          </p:nvSpPr>
          <p:spPr>
            <a:xfrm flipH="1" rot="10800000">
              <a:off x="3167640" y="472320"/>
              <a:ext cx="60840" cy="663120"/>
            </a:xfrm>
            <a:custGeom>
              <a:avLst/>
              <a:gdLst>
                <a:gd name="textAreaLeft" fmla="*/ 1440 w 60840"/>
                <a:gd name="textAreaRight" fmla="*/ 65160 w 6084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11" name="Прямоугольник 52"/>
            <p:cNvSpPr/>
            <p:nvPr/>
          </p:nvSpPr>
          <p:spPr>
            <a:xfrm flipH="1">
              <a:off x="6925680" y="469440"/>
              <a:ext cx="72000" cy="663120"/>
            </a:xfrm>
            <a:custGeom>
              <a:avLst/>
              <a:gdLst>
                <a:gd name="textAreaLeft" fmla="*/ -1440 w 72000"/>
                <a:gd name="textAreaRight" fmla="*/ 73440 w 7200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12" name="PlaceHolder 24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BE87984-D6B3-4B85-8035-55E79E07493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7280" cy="723240"/>
          </a:xfrm>
          <a:prstGeom prst="rect">
            <a:avLst/>
          </a:prstGeom>
          <a:ln w="0">
            <a:noFill/>
          </a:ln>
        </p:spPr>
      </p:pic>
      <p:grpSp>
        <p:nvGrpSpPr>
          <p:cNvPr id="114" name=""/>
          <p:cNvGrpSpPr/>
          <p:nvPr/>
        </p:nvGrpSpPr>
        <p:grpSpPr>
          <a:xfrm>
            <a:off x="336600" y="3105000"/>
            <a:ext cx="4183200" cy="1877040"/>
            <a:chOff x="336600" y="3105000"/>
            <a:chExt cx="4183200" cy="1877040"/>
          </a:xfrm>
        </p:grpSpPr>
        <p:sp>
          <p:nvSpPr>
            <p:cNvPr id="115" name="PlaceHolder 27"/>
            <p:cNvSpPr/>
            <p:nvPr/>
          </p:nvSpPr>
          <p:spPr>
            <a:xfrm>
              <a:off x="336600" y="3105000"/>
              <a:ext cx="4183200" cy="187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6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4800" cy="723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2840" cy="313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8" name=""/>
          <p:cNvGrpSpPr/>
          <p:nvPr/>
        </p:nvGrpSpPr>
        <p:grpSpPr>
          <a:xfrm>
            <a:off x="336600" y="4980600"/>
            <a:ext cx="4183200" cy="1877040"/>
            <a:chOff x="336600" y="4980600"/>
            <a:chExt cx="4183200" cy="1877040"/>
          </a:xfrm>
        </p:grpSpPr>
        <p:sp>
          <p:nvSpPr>
            <p:cNvPr id="119" name="PlaceHolder 27"/>
            <p:cNvSpPr/>
            <p:nvPr/>
          </p:nvSpPr>
          <p:spPr>
            <a:xfrm>
              <a:off x="336600" y="4980600"/>
              <a:ext cx="4183200" cy="187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0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2960" cy="704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"/>
          <p:cNvGrpSpPr/>
          <p:nvPr/>
        </p:nvGrpSpPr>
        <p:grpSpPr>
          <a:xfrm>
            <a:off x="4849200" y="1371600"/>
            <a:ext cx="4183200" cy="1648440"/>
            <a:chOff x="4849200" y="1371600"/>
            <a:chExt cx="4183200" cy="1648440"/>
          </a:xfrm>
        </p:grpSpPr>
        <p:sp>
          <p:nvSpPr>
            <p:cNvPr id="122" name="PlaceHolder 27"/>
            <p:cNvSpPr/>
            <p:nvPr/>
          </p:nvSpPr>
          <p:spPr>
            <a:xfrm>
              <a:off x="4849200" y="1371600"/>
              <a:ext cx="4183200" cy="164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3" name="" descr=""/>
            <p:cNvPicPr/>
            <p:nvPr/>
          </p:nvPicPr>
          <p:blipFill>
            <a:blip r:embed="rId5"/>
            <a:stretch/>
          </p:blipFill>
          <p:spPr>
            <a:xfrm>
              <a:off x="5003640" y="1797120"/>
              <a:ext cx="3924000" cy="742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4" name="PlaceHolder 28"/>
          <p:cNvSpPr/>
          <p:nvPr/>
        </p:nvSpPr>
        <p:spPr>
          <a:xfrm>
            <a:off x="4813560" y="3459600"/>
            <a:ext cx="418320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Базовые классификаторы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6"/>
          <a:stretch/>
        </p:blipFill>
        <p:spPr>
          <a:xfrm>
            <a:off x="4968000" y="3885120"/>
            <a:ext cx="3924000" cy="7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6695640" cy="365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Порядок поиска оптимальных параметров для метода случайного леса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Гиперпараметры оптимальной модели -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Подставляем оптимальные гиперпараметры в модель случайного леса,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" name="Группа 8"/>
          <p:cNvGrpSpPr/>
          <p:nvPr/>
        </p:nvGrpSpPr>
        <p:grpSpPr>
          <a:xfrm>
            <a:off x="3168000" y="283680"/>
            <a:ext cx="5973480" cy="1037520"/>
            <a:chOff x="3168000" y="283680"/>
            <a:chExt cx="5973480" cy="1037520"/>
          </a:xfrm>
        </p:grpSpPr>
        <p:sp>
          <p:nvSpPr>
            <p:cNvPr id="128" name="Прямоугольник 20"/>
            <p:cNvSpPr/>
            <p:nvPr/>
          </p:nvSpPr>
          <p:spPr>
            <a:xfrm>
              <a:off x="3168000" y="283680"/>
              <a:ext cx="5973480" cy="103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Прямоугольник 21"/>
            <p:cNvSpPr/>
            <p:nvPr/>
          </p:nvSpPr>
          <p:spPr>
            <a:xfrm flipH="1" rot="10800000">
              <a:off x="3167640" y="286560"/>
              <a:ext cx="96120" cy="1034640"/>
            </a:xfrm>
            <a:custGeom>
              <a:avLst/>
              <a:gdLst>
                <a:gd name="textAreaLeft" fmla="*/ 1440 w 96120"/>
                <a:gd name="textAreaRight" fmla="*/ 100440 w 9612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0" name="Прямоугольник 22"/>
            <p:cNvSpPr/>
            <p:nvPr/>
          </p:nvSpPr>
          <p:spPr>
            <a:xfrm flipH="1">
              <a:off x="9024480" y="283680"/>
              <a:ext cx="113400" cy="1034640"/>
            </a:xfrm>
            <a:custGeom>
              <a:avLst/>
              <a:gdLst>
                <a:gd name="textAreaLeft" fmla="*/ 1440 w 113400"/>
                <a:gd name="textAreaRight" fmla="*/ 117720 w 11340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1" name="PlaceHolder 21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F83026C-4AD4-4A01-9449-35966E644D8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20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Группа 9"/>
          <p:cNvGrpSpPr/>
          <p:nvPr/>
        </p:nvGrpSpPr>
        <p:grpSpPr>
          <a:xfrm>
            <a:off x="3168000" y="283680"/>
            <a:ext cx="5973480" cy="1037520"/>
            <a:chOff x="3168000" y="283680"/>
            <a:chExt cx="5973480" cy="1037520"/>
          </a:xfrm>
        </p:grpSpPr>
        <p:sp>
          <p:nvSpPr>
            <p:cNvPr id="134" name="Прямоугольник 23"/>
            <p:cNvSpPr/>
            <p:nvPr/>
          </p:nvSpPr>
          <p:spPr>
            <a:xfrm>
              <a:off x="3168000" y="283680"/>
              <a:ext cx="5973480" cy="103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Прямоугольник 24"/>
            <p:cNvSpPr/>
            <p:nvPr/>
          </p:nvSpPr>
          <p:spPr>
            <a:xfrm flipH="1" rot="10800000">
              <a:off x="3167640" y="286560"/>
              <a:ext cx="96120" cy="1034640"/>
            </a:xfrm>
            <a:custGeom>
              <a:avLst/>
              <a:gdLst>
                <a:gd name="textAreaLeft" fmla="*/ 1440 w 96120"/>
                <a:gd name="textAreaRight" fmla="*/ 100440 w 9612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6" name="Прямоугольник 25"/>
            <p:cNvSpPr/>
            <p:nvPr/>
          </p:nvSpPr>
          <p:spPr>
            <a:xfrm flipH="1">
              <a:off x="9024480" y="283680"/>
              <a:ext cx="113400" cy="1034640"/>
            </a:xfrm>
            <a:custGeom>
              <a:avLst/>
              <a:gdLst>
                <a:gd name="textAreaLeft" fmla="*/ 1440 w 113400"/>
                <a:gd name="textAreaRight" fmla="*/ 117720 w 11340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7" name="PlaceHolder 5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904850E-F1C1-484B-9CD2-CCBFA9DAF6F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20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Группа 11"/>
          <p:cNvGrpSpPr/>
          <p:nvPr/>
        </p:nvGrpSpPr>
        <p:grpSpPr>
          <a:xfrm>
            <a:off x="3168000" y="283680"/>
            <a:ext cx="5973480" cy="1037520"/>
            <a:chOff x="3168000" y="283680"/>
            <a:chExt cx="5973480" cy="1037520"/>
          </a:xfrm>
        </p:grpSpPr>
        <p:sp>
          <p:nvSpPr>
            <p:cNvPr id="140" name="Прямоугольник 29"/>
            <p:cNvSpPr/>
            <p:nvPr/>
          </p:nvSpPr>
          <p:spPr>
            <a:xfrm>
              <a:off x="3168000" y="283680"/>
              <a:ext cx="5973480" cy="103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Прямоугольник 30"/>
            <p:cNvSpPr/>
            <p:nvPr/>
          </p:nvSpPr>
          <p:spPr>
            <a:xfrm flipH="1" rot="10800000">
              <a:off x="3167640" y="286560"/>
              <a:ext cx="96120" cy="1034640"/>
            </a:xfrm>
            <a:custGeom>
              <a:avLst/>
              <a:gdLst>
                <a:gd name="textAreaLeft" fmla="*/ 1440 w 96120"/>
                <a:gd name="textAreaRight" fmla="*/ 100440 w 9612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2" name="Прямоугольник 31"/>
            <p:cNvSpPr/>
            <p:nvPr/>
          </p:nvSpPr>
          <p:spPr>
            <a:xfrm flipH="1">
              <a:off x="9024480" y="283680"/>
              <a:ext cx="113400" cy="1034640"/>
            </a:xfrm>
            <a:custGeom>
              <a:avLst/>
              <a:gdLst>
                <a:gd name="textAreaLeft" fmla="*/ 1440 w 113400"/>
                <a:gd name="textAreaRight" fmla="*/ 117720 w 11340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3" name="PlaceHolder 9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52535EE-6DEA-48D0-BE18-0F6E67DCD55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20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Группа 12"/>
          <p:cNvGrpSpPr/>
          <p:nvPr/>
        </p:nvGrpSpPr>
        <p:grpSpPr>
          <a:xfrm>
            <a:off x="3168000" y="283680"/>
            <a:ext cx="5973480" cy="1037520"/>
            <a:chOff x="3168000" y="283680"/>
            <a:chExt cx="5973480" cy="1037520"/>
          </a:xfrm>
        </p:grpSpPr>
        <p:sp>
          <p:nvSpPr>
            <p:cNvPr id="146" name="Прямоугольник 32"/>
            <p:cNvSpPr/>
            <p:nvPr/>
          </p:nvSpPr>
          <p:spPr>
            <a:xfrm>
              <a:off x="3168000" y="283680"/>
              <a:ext cx="5973480" cy="103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Прямоугольник 33"/>
            <p:cNvSpPr/>
            <p:nvPr/>
          </p:nvSpPr>
          <p:spPr>
            <a:xfrm flipH="1" rot="10800000">
              <a:off x="3167640" y="286560"/>
              <a:ext cx="96120" cy="1034640"/>
            </a:xfrm>
            <a:custGeom>
              <a:avLst/>
              <a:gdLst>
                <a:gd name="textAreaLeft" fmla="*/ 1440 w 96120"/>
                <a:gd name="textAreaRight" fmla="*/ 100440 w 9612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8" name="Прямоугольник 34"/>
            <p:cNvSpPr/>
            <p:nvPr/>
          </p:nvSpPr>
          <p:spPr>
            <a:xfrm flipH="1">
              <a:off x="9024480" y="283680"/>
              <a:ext cx="113400" cy="1034640"/>
            </a:xfrm>
            <a:custGeom>
              <a:avLst/>
              <a:gdLst>
                <a:gd name="textAreaLeft" fmla="*/ 1440 w 113400"/>
                <a:gd name="textAreaRight" fmla="*/ 117720 w 11340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9" name="PlaceHolder 11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434DF71-D780-4E6F-81A3-327DF60453B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20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" name="Группа 13"/>
          <p:cNvGrpSpPr/>
          <p:nvPr/>
        </p:nvGrpSpPr>
        <p:grpSpPr>
          <a:xfrm>
            <a:off x="3168000" y="283680"/>
            <a:ext cx="5973480" cy="1037520"/>
            <a:chOff x="3168000" y="283680"/>
            <a:chExt cx="5973480" cy="1037520"/>
          </a:xfrm>
        </p:grpSpPr>
        <p:sp>
          <p:nvSpPr>
            <p:cNvPr id="152" name="Прямоугольник 35"/>
            <p:cNvSpPr/>
            <p:nvPr/>
          </p:nvSpPr>
          <p:spPr>
            <a:xfrm>
              <a:off x="3168000" y="283680"/>
              <a:ext cx="5973480" cy="103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Прямоугольник 36"/>
            <p:cNvSpPr/>
            <p:nvPr/>
          </p:nvSpPr>
          <p:spPr>
            <a:xfrm flipH="1" rot="10800000">
              <a:off x="3167640" y="286560"/>
              <a:ext cx="96120" cy="1034640"/>
            </a:xfrm>
            <a:custGeom>
              <a:avLst/>
              <a:gdLst>
                <a:gd name="textAreaLeft" fmla="*/ 1440 w 96120"/>
                <a:gd name="textAreaRight" fmla="*/ 100440 w 9612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4" name="Прямоугольник 37"/>
            <p:cNvSpPr/>
            <p:nvPr/>
          </p:nvSpPr>
          <p:spPr>
            <a:xfrm flipH="1">
              <a:off x="9024480" y="283680"/>
              <a:ext cx="113400" cy="1034640"/>
            </a:xfrm>
            <a:custGeom>
              <a:avLst/>
              <a:gdLst>
                <a:gd name="textAreaLeft" fmla="*/ 1440 w 113400"/>
                <a:gd name="textAreaRight" fmla="*/ 117720 w 11340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5" name="PlaceHolder 13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85C6C35-AF2C-4680-8B54-C764CAC5A63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20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" name="Группа 10"/>
          <p:cNvGrpSpPr/>
          <p:nvPr/>
        </p:nvGrpSpPr>
        <p:grpSpPr>
          <a:xfrm>
            <a:off x="3168000" y="283680"/>
            <a:ext cx="5973480" cy="1037520"/>
            <a:chOff x="3168000" y="283680"/>
            <a:chExt cx="5973480" cy="1037520"/>
          </a:xfrm>
        </p:grpSpPr>
        <p:sp>
          <p:nvSpPr>
            <p:cNvPr id="158" name="Прямоугольник 26"/>
            <p:cNvSpPr/>
            <p:nvPr/>
          </p:nvSpPr>
          <p:spPr>
            <a:xfrm>
              <a:off x="3168000" y="283680"/>
              <a:ext cx="5973480" cy="103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Прямоугольник 27"/>
            <p:cNvSpPr/>
            <p:nvPr/>
          </p:nvSpPr>
          <p:spPr>
            <a:xfrm flipH="1" rot="10800000">
              <a:off x="3167640" y="286560"/>
              <a:ext cx="96120" cy="1034640"/>
            </a:xfrm>
            <a:custGeom>
              <a:avLst/>
              <a:gdLst>
                <a:gd name="textAreaLeft" fmla="*/ 1440 w 96120"/>
                <a:gd name="textAreaRight" fmla="*/ 100440 w 9612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0" name="Прямоугольник 28"/>
            <p:cNvSpPr/>
            <p:nvPr/>
          </p:nvSpPr>
          <p:spPr>
            <a:xfrm flipH="1">
              <a:off x="9024480" y="283680"/>
              <a:ext cx="113400" cy="1034640"/>
            </a:xfrm>
            <a:custGeom>
              <a:avLst/>
              <a:gdLst>
                <a:gd name="textAreaLeft" fmla="*/ 1440 w 113400"/>
                <a:gd name="textAreaRight" fmla="*/ 117720 w 113400"/>
                <a:gd name="textAreaTop" fmla="*/ 0 h 1034640"/>
                <a:gd name="textAreaBottom" fmla="*/ 1037520 h 1034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61" name="PlaceHolder 6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B1ADFD9-2215-4035-995B-E2BBB1B7FC5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Текст 8"/>
          <p:cNvSpPr/>
          <p:nvPr/>
        </p:nvSpPr>
        <p:spPr>
          <a:xfrm>
            <a:off x="388800" y="1371960"/>
            <a:ext cx="11347920" cy="49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Результаты работы моделей: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(на основе файла с весами модели…, размещенного на ресурсе GitHub)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A8E92ED-13F1-4AB3-B51B-BF0A953B629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19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Группа 2"/>
          <p:cNvGrpSpPr/>
          <p:nvPr/>
        </p:nvGrpSpPr>
        <p:grpSpPr>
          <a:xfrm>
            <a:off x="3168000" y="532080"/>
            <a:ext cx="3832560" cy="666000"/>
            <a:chOff x="3168000" y="532080"/>
            <a:chExt cx="3832560" cy="666000"/>
          </a:xfrm>
        </p:grpSpPr>
        <p:sp>
          <p:nvSpPr>
            <p:cNvPr id="165" name="Прямоугольник 4"/>
            <p:cNvSpPr/>
            <p:nvPr/>
          </p:nvSpPr>
          <p:spPr>
            <a:xfrm>
              <a:off x="3168000" y="532080"/>
              <a:ext cx="3832560" cy="66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Прямоугольник 5"/>
            <p:cNvSpPr/>
            <p:nvPr/>
          </p:nvSpPr>
          <p:spPr>
            <a:xfrm flipH="1" rot="10800000">
              <a:off x="3167640" y="534960"/>
              <a:ext cx="60840" cy="663120"/>
            </a:xfrm>
            <a:custGeom>
              <a:avLst/>
              <a:gdLst>
                <a:gd name="textAreaLeft" fmla="*/ 1440 w 60840"/>
                <a:gd name="textAreaRight" fmla="*/ 65160 w 6084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7" name="Прямоугольник 6"/>
            <p:cNvSpPr/>
            <p:nvPr/>
          </p:nvSpPr>
          <p:spPr>
            <a:xfrm flipH="1">
              <a:off x="6925680" y="532080"/>
              <a:ext cx="72000" cy="663120"/>
            </a:xfrm>
            <a:custGeom>
              <a:avLst/>
              <a:gdLst>
                <a:gd name="textAreaLeft" fmla="*/ -1440 w 72000"/>
                <a:gd name="textAreaRight" fmla="*/ 73440 w 7200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E78C2AC-3067-4BAA-9882-FD37EB20DB4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660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2560" cy="666000"/>
            <a:chOff x="3168000" y="500760"/>
            <a:chExt cx="383256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2560" cy="66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3640"/>
              <a:ext cx="60840" cy="663120"/>
            </a:xfrm>
            <a:custGeom>
              <a:avLst/>
              <a:gdLst>
                <a:gd name="textAreaLeft" fmla="*/ 1440 w 60840"/>
                <a:gd name="textAreaRight" fmla="*/ 65160 w 6084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5680" y="500760"/>
              <a:ext cx="72000" cy="663120"/>
            </a:xfrm>
            <a:custGeom>
              <a:avLst/>
              <a:gdLst>
                <a:gd name="textAreaLeft" fmla="*/ -1440 w 72000"/>
                <a:gd name="textAreaRight" fmla="*/ 73440 w 7200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60800" cy="162684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5160" cy="22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6F585B7-69EF-437D-B122-827B6A0387D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660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2560" cy="666000"/>
            <a:chOff x="3168000" y="500760"/>
            <a:chExt cx="383256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2560" cy="66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3640"/>
              <a:ext cx="60840" cy="663120"/>
            </a:xfrm>
            <a:custGeom>
              <a:avLst/>
              <a:gdLst>
                <a:gd name="textAreaLeft" fmla="*/ 1440 w 60840"/>
                <a:gd name="textAreaRight" fmla="*/ 65160 w 6084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5680" y="500760"/>
              <a:ext cx="72000" cy="663120"/>
            </a:xfrm>
            <a:custGeom>
              <a:avLst/>
              <a:gdLst>
                <a:gd name="textAreaLeft" fmla="*/ -1440 w 72000"/>
                <a:gd name="textAreaRight" fmla="*/ 73440 w 7200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08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25%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 - XX%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2560" cy="666000"/>
            <a:chOff x="3168000" y="469440"/>
            <a:chExt cx="383256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2560" cy="66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2320"/>
              <a:ext cx="60840" cy="663120"/>
            </a:xfrm>
            <a:custGeom>
              <a:avLst/>
              <a:gdLst>
                <a:gd name="textAreaLeft" fmla="*/ 1440 w 60840"/>
                <a:gd name="textAreaRight" fmla="*/ 65160 w 6084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5680" y="469440"/>
              <a:ext cx="72000" cy="663120"/>
            </a:xfrm>
            <a:custGeom>
              <a:avLst/>
              <a:gdLst>
                <a:gd name="textAreaLeft" fmla="*/ -1440 w 72000"/>
                <a:gd name="textAreaRight" fmla="*/ 73440 w 72000"/>
                <a:gd name="textAreaTop" fmla="*/ 0 h 663120"/>
                <a:gd name="textAreaBottom" fmla="*/ 666000 h 66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A4E052B-97CA-4C7D-90AD-06F9B5CCBAC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9680" cy="1197360"/>
            <a:chOff x="3168000" y="203760"/>
            <a:chExt cx="688968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9680" cy="1192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08440"/>
              <a:ext cx="109800" cy="1192680"/>
            </a:xfrm>
            <a:custGeom>
              <a:avLst/>
              <a:gdLst>
                <a:gd name="textAreaLeft" fmla="*/ 2160 w 109800"/>
                <a:gd name="textAreaRight" fmla="*/ 116280 w 109800"/>
                <a:gd name="textAreaTop" fmla="*/ 0 h 1192680"/>
                <a:gd name="textAreaBottom" fmla="*/ 1196640 h 1192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2680" y="203760"/>
              <a:ext cx="129960" cy="1192680"/>
            </a:xfrm>
            <a:custGeom>
              <a:avLst/>
              <a:gdLst>
                <a:gd name="textAreaLeft" fmla="*/ -2520 w 129960"/>
                <a:gd name="textAreaRight" fmla="*/ 131400 w 129960"/>
                <a:gd name="textAreaTop" fmla="*/ 0 h 1192680"/>
                <a:gd name="textAreaBottom" fmla="*/ 1196640 h 1192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116599F-55D5-4681-A677-07C8525858B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Группа 17"/>
          <p:cNvGrpSpPr/>
          <p:nvPr/>
        </p:nvGrpSpPr>
        <p:grpSpPr>
          <a:xfrm>
            <a:off x="3168000" y="203760"/>
            <a:ext cx="6889680" cy="1197360"/>
            <a:chOff x="3168000" y="203760"/>
            <a:chExt cx="6889680" cy="1197360"/>
          </a:xfrm>
        </p:grpSpPr>
        <p:sp>
          <p:nvSpPr>
            <p:cNvPr id="60" name="Прямоугольник 47"/>
            <p:cNvSpPr/>
            <p:nvPr/>
          </p:nvSpPr>
          <p:spPr>
            <a:xfrm>
              <a:off x="3168000" y="203760"/>
              <a:ext cx="6889680" cy="1192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Прямоугольник 48"/>
            <p:cNvSpPr/>
            <p:nvPr/>
          </p:nvSpPr>
          <p:spPr>
            <a:xfrm flipH="1" rot="10800000">
              <a:off x="3167640" y="208440"/>
              <a:ext cx="109800" cy="1192680"/>
            </a:xfrm>
            <a:custGeom>
              <a:avLst/>
              <a:gdLst>
                <a:gd name="textAreaLeft" fmla="*/ 2160 w 109800"/>
                <a:gd name="textAreaRight" fmla="*/ 116280 w 109800"/>
                <a:gd name="textAreaTop" fmla="*/ 0 h 1192680"/>
                <a:gd name="textAreaBottom" fmla="*/ 1196640 h 1192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2" name="Прямоугольник 49"/>
            <p:cNvSpPr/>
            <p:nvPr/>
          </p:nvSpPr>
          <p:spPr>
            <a:xfrm flipH="1">
              <a:off x="9922680" y="203760"/>
              <a:ext cx="129960" cy="1192680"/>
            </a:xfrm>
            <a:custGeom>
              <a:avLst/>
              <a:gdLst>
                <a:gd name="textAreaLeft" fmla="*/ -2520 w 129960"/>
                <a:gd name="textAreaRight" fmla="*/ 131400 w 129960"/>
                <a:gd name="textAreaTop" fmla="*/ 0 h 1192680"/>
                <a:gd name="textAreaBottom" fmla="*/ 1196640 h 1192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3" name="PlaceHolder 2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76F32D1-90C6-48C0-B2C1-45D663B538F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8"/>
          <p:cNvSpPr/>
          <p:nvPr/>
        </p:nvSpPr>
        <p:spPr>
          <a:xfrm>
            <a:off x="388440" y="1600200"/>
            <a:ext cx="44100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2"/>
          <p:cNvSpPr/>
          <p:nvPr/>
        </p:nvSpPr>
        <p:spPr>
          <a:xfrm>
            <a:off x="5029200" y="1600200"/>
            <a:ext cx="685764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4440" cy="352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8160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Группа 4"/>
          <p:cNvGrpSpPr/>
          <p:nvPr/>
        </p:nvGrpSpPr>
        <p:grpSpPr>
          <a:xfrm>
            <a:off x="3168000" y="243720"/>
            <a:ext cx="6431040" cy="1117440"/>
            <a:chOff x="3168000" y="243720"/>
            <a:chExt cx="6431040" cy="1117440"/>
          </a:xfrm>
        </p:grpSpPr>
        <p:sp>
          <p:nvSpPr>
            <p:cNvPr id="70" name="Прямоугольник 12"/>
            <p:cNvSpPr/>
            <p:nvPr/>
          </p:nvSpPr>
          <p:spPr>
            <a:xfrm>
              <a:off x="3168000" y="243720"/>
              <a:ext cx="6431040" cy="1113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Прямоугольник 13"/>
            <p:cNvSpPr/>
            <p:nvPr/>
          </p:nvSpPr>
          <p:spPr>
            <a:xfrm flipH="1" rot="10800000">
              <a:off x="3168000" y="247320"/>
              <a:ext cx="103680" cy="1113840"/>
            </a:xfrm>
            <a:custGeom>
              <a:avLst/>
              <a:gdLst>
                <a:gd name="textAreaLeft" fmla="*/ 1800 w 103680"/>
                <a:gd name="textAreaRight" fmla="*/ 108720 w 103680"/>
                <a:gd name="textAreaTop" fmla="*/ 0 h 1113840"/>
                <a:gd name="textAreaBottom" fmla="*/ 1116720 h 1113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2" name="Прямоугольник 15"/>
            <p:cNvSpPr/>
            <p:nvPr/>
          </p:nvSpPr>
          <p:spPr>
            <a:xfrm flipH="1">
              <a:off x="9473400" y="243720"/>
              <a:ext cx="122400" cy="1113840"/>
            </a:xfrm>
            <a:custGeom>
              <a:avLst/>
              <a:gdLst>
                <a:gd name="textAreaLeft" fmla="*/ -1440 w 122400"/>
                <a:gd name="textAreaRight" fmla="*/ 123840 w 122400"/>
                <a:gd name="textAreaTop" fmla="*/ 0 h 1113840"/>
                <a:gd name="textAreaBottom" fmla="*/ 1116720 h 1113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3" name="Google Shape;149;p4"/>
          <p:cNvSpPr/>
          <p:nvPr/>
        </p:nvSpPr>
        <p:spPr>
          <a:xfrm>
            <a:off x="6400800" y="1359000"/>
            <a:ext cx="5484240" cy="526824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8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19DEB59-CD7B-4C28-992F-5EF079E8459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660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" name="Группа 14"/>
          <p:cNvGrpSpPr/>
          <p:nvPr/>
        </p:nvGrpSpPr>
        <p:grpSpPr>
          <a:xfrm>
            <a:off x="3168000" y="243720"/>
            <a:ext cx="6431040" cy="1117440"/>
            <a:chOff x="3168000" y="243720"/>
            <a:chExt cx="6431040" cy="1117440"/>
          </a:xfrm>
        </p:grpSpPr>
        <p:sp>
          <p:nvSpPr>
            <p:cNvPr id="77" name="Прямоугольник 38"/>
            <p:cNvSpPr/>
            <p:nvPr/>
          </p:nvSpPr>
          <p:spPr>
            <a:xfrm>
              <a:off x="3168000" y="243720"/>
              <a:ext cx="6431040" cy="1113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Прямоугольник 39"/>
            <p:cNvSpPr/>
            <p:nvPr/>
          </p:nvSpPr>
          <p:spPr>
            <a:xfrm flipH="1" rot="10800000">
              <a:off x="3168000" y="247320"/>
              <a:ext cx="103680" cy="1113840"/>
            </a:xfrm>
            <a:custGeom>
              <a:avLst/>
              <a:gdLst>
                <a:gd name="textAreaLeft" fmla="*/ 1800 w 103680"/>
                <a:gd name="textAreaRight" fmla="*/ 108720 w 103680"/>
                <a:gd name="textAreaTop" fmla="*/ 0 h 1113840"/>
                <a:gd name="textAreaBottom" fmla="*/ 1116720 h 1113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9" name="Прямоугольник 40"/>
            <p:cNvSpPr/>
            <p:nvPr/>
          </p:nvSpPr>
          <p:spPr>
            <a:xfrm flipH="1">
              <a:off x="9473400" y="243720"/>
              <a:ext cx="122400" cy="1113840"/>
            </a:xfrm>
            <a:custGeom>
              <a:avLst/>
              <a:gdLst>
                <a:gd name="textAreaLeft" fmla="*/ -1440 w 122400"/>
                <a:gd name="textAreaRight" fmla="*/ 123840 w 122400"/>
                <a:gd name="textAreaTop" fmla="*/ 0 h 1113840"/>
                <a:gd name="textAreaBottom" fmla="*/ 1116720 h 1113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0" name="PlaceHolder 22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69E86C5-3019-4DAD-B3A6-6680F7AA392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441000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признаков, чего следует избегать.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" name="Группа 15"/>
          <p:cNvGrpSpPr/>
          <p:nvPr/>
        </p:nvGrpSpPr>
        <p:grpSpPr>
          <a:xfrm>
            <a:off x="3168000" y="184320"/>
            <a:ext cx="7118280" cy="1236240"/>
            <a:chOff x="3168000" y="184320"/>
            <a:chExt cx="7118280" cy="1236240"/>
          </a:xfrm>
        </p:grpSpPr>
        <p:sp>
          <p:nvSpPr>
            <p:cNvPr id="83" name="Прямоугольник 41"/>
            <p:cNvSpPr/>
            <p:nvPr/>
          </p:nvSpPr>
          <p:spPr>
            <a:xfrm>
              <a:off x="3168000" y="184320"/>
              <a:ext cx="7118280" cy="1233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Прямоугольник 42"/>
            <p:cNvSpPr/>
            <p:nvPr/>
          </p:nvSpPr>
          <p:spPr>
            <a:xfrm flipH="1" rot="10800000">
              <a:off x="3168000" y="187560"/>
              <a:ext cx="115200" cy="1233000"/>
            </a:xfrm>
            <a:custGeom>
              <a:avLst/>
              <a:gdLst>
                <a:gd name="textAreaLeft" fmla="*/ 720 w 115200"/>
                <a:gd name="textAreaRight" fmla="*/ 118800 w 115200"/>
                <a:gd name="textAreaTop" fmla="*/ 0 h 1233000"/>
                <a:gd name="textAreaBottom" fmla="*/ 1235880 h 1233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5" name="Прямоугольник 43"/>
            <p:cNvSpPr/>
            <p:nvPr/>
          </p:nvSpPr>
          <p:spPr>
            <a:xfrm flipH="1">
              <a:off x="10146960" y="184320"/>
              <a:ext cx="136080" cy="1233000"/>
            </a:xfrm>
            <a:custGeom>
              <a:avLst/>
              <a:gdLst>
                <a:gd name="textAreaLeft" fmla="*/ -360 w 136080"/>
                <a:gd name="textAreaRight" fmla="*/ 138240 w 136080"/>
                <a:gd name="textAreaTop" fmla="*/ 0 h 1233000"/>
                <a:gd name="textAreaBottom" fmla="*/ 1235880 h 1233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6" name="PlaceHolder 25"/>
          <p:cNvSpPr/>
          <p:nvPr/>
        </p:nvSpPr>
        <p:spPr>
          <a:xfrm>
            <a:off x="273600" y="6435000"/>
            <a:ext cx="567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1D6D683-169D-4F33-93C0-E530A73A712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9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77800" y="3103200"/>
            <a:ext cx="4112640" cy="343584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5"/>
          <p:cNvSpPr/>
          <p:nvPr/>
        </p:nvSpPr>
        <p:spPr>
          <a:xfrm>
            <a:off x="5715000" y="1600560"/>
            <a:ext cx="623880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111"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каждой пары попарно-коррелированных признаков оставлен только один из признаков (с бОльшей корреляцией относительно целевого показателя). Таким образом из численных признаков оставили 28.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907600" y="3067200"/>
            <a:ext cx="4112640" cy="347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2025-02-27T23:26:20Z</dcterms:modified>
  <cp:revision>194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