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F4961E-9FA2-409B-B01B-D9FE71686EA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FEBEDA-DBDB-4EC1-8B66-81B29556A7D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F640B-2A26-41DC-83B4-44BC9DE7E70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908095-77A6-4B4F-BCC0-2C5A9A1A7C7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ADE1F2-C703-4979-836E-83ED9956FA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224E3A-8C9B-4708-A74D-DE10E966A61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DD3C2F-6138-4B95-868B-10D37B618C8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55" r="0" b="8831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500400" cy="4704120"/>
            <a:chOff x="694440" y="633240"/>
            <a:chExt cx="9500400" cy="470412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500400" cy="4704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500400" cy="262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9080" cy="7192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C21E06F-7BD2-4761-8A49-B043F661539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300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622E64-E302-4CFC-8DE7-670CC98CF24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AD987B-E098-4D04-A37A-59140D0A42F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F48C8D8-28AB-4DAF-B933-7D9CD8E7940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B0C8080-3507-496A-8591-C4E8D556F3E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7CC8FDD-8557-409F-A62E-B4F2B42346D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772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65C992D-058B-455D-ABC0-1114ED03595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9080" cy="72036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55" r="0" b="8831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9480" cy="132948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7720" cy="143748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596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9640" y="2096640"/>
            <a:ext cx="128160" cy="1329480"/>
          </a:xfrm>
          <a:custGeom>
            <a:avLst/>
            <a:gdLst>
              <a:gd name="textAreaLeft" fmla="*/ 1440 w 128160"/>
              <a:gd name="textAreaRight" fmla="*/ 132120 w 128160"/>
              <a:gd name="textAreaTop" fmla="*/ 0 h 1329480"/>
              <a:gd name="textAreaBottom" fmla="*/ 1332000 h 132948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6640" cy="87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772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Группа 6"/>
          <p:cNvGrpSpPr/>
          <p:nvPr/>
        </p:nvGrpSpPr>
        <p:grpSpPr>
          <a:xfrm>
            <a:off x="3168000" y="322920"/>
            <a:ext cx="5518080" cy="959040"/>
            <a:chOff x="3168000" y="322920"/>
            <a:chExt cx="5518080" cy="959040"/>
          </a:xfrm>
        </p:grpSpPr>
        <p:sp>
          <p:nvSpPr>
            <p:cNvPr id="91" name="Прямоугольник 10"/>
            <p:cNvSpPr/>
            <p:nvPr/>
          </p:nvSpPr>
          <p:spPr>
            <a:xfrm>
              <a:off x="3168000" y="322920"/>
              <a:ext cx="5518080" cy="955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Прямоугольник 14"/>
            <p:cNvSpPr/>
            <p:nvPr/>
          </p:nvSpPr>
          <p:spPr>
            <a:xfrm flipH="1" rot="10800000">
              <a:off x="3168000" y="326520"/>
              <a:ext cx="88560" cy="955440"/>
            </a:xfrm>
            <a:custGeom>
              <a:avLst/>
              <a:gdLst>
                <a:gd name="textAreaLeft" fmla="*/ 1440 w 88560"/>
                <a:gd name="textAreaRight" fmla="*/ 93240 w 88560"/>
                <a:gd name="textAreaTop" fmla="*/ 0 h 955440"/>
                <a:gd name="textAreaBottom" fmla="*/ 958320 h 955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3" name="Прямоугольник 19"/>
            <p:cNvSpPr/>
            <p:nvPr/>
          </p:nvSpPr>
          <p:spPr>
            <a:xfrm flipH="1">
              <a:off x="8578440" y="322920"/>
              <a:ext cx="104400" cy="955440"/>
            </a:xfrm>
            <a:custGeom>
              <a:avLst/>
              <a:gdLst>
                <a:gd name="textAreaLeft" fmla="*/ 0 w 104400"/>
                <a:gd name="textAreaRight" fmla="*/ 106920 w 104400"/>
                <a:gd name="textAreaTop" fmla="*/ 0 h 955440"/>
                <a:gd name="textAreaBottom" fmla="*/ 958320 h 955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4" name="PlaceHolder 20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D4FCB2E-938A-40B9-B6DC-0FECA3FECF5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"/>
          <p:cNvSpPr/>
          <p:nvPr/>
        </p:nvSpPr>
        <p:spPr>
          <a:xfrm>
            <a:off x="8121600" y="1371600"/>
            <a:ext cx="388584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71000" cy="5511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2400" cy="5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88440" y="1551600"/>
            <a:ext cx="5096880" cy="365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обученных классификаторов: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Метод опорных векторов (SVM)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Gradieng Boosting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Дерево решений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 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 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Многослойный перцептрон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Группа 16"/>
          <p:cNvGrpSpPr/>
          <p:nvPr/>
        </p:nvGrpSpPr>
        <p:grpSpPr>
          <a:xfrm>
            <a:off x="3168000" y="469440"/>
            <a:ext cx="3832920" cy="666000"/>
            <a:chOff x="3168000" y="469440"/>
            <a:chExt cx="3832920" cy="666000"/>
          </a:xfrm>
        </p:grpSpPr>
        <p:sp>
          <p:nvSpPr>
            <p:cNvPr id="101" name="Прямоугольник 44"/>
            <p:cNvSpPr/>
            <p:nvPr/>
          </p:nvSpPr>
          <p:spPr>
            <a:xfrm>
              <a:off x="3168000" y="46944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Прямоугольник 45"/>
            <p:cNvSpPr/>
            <p:nvPr/>
          </p:nvSpPr>
          <p:spPr>
            <a:xfrm flipH="1" rot="10800000">
              <a:off x="3168000" y="47196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3" name="Прямоугольник 46"/>
            <p:cNvSpPr/>
            <p:nvPr/>
          </p:nvSpPr>
          <p:spPr>
            <a:xfrm flipH="1">
              <a:off x="6925680" y="46944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4" name="PlaceHolder 10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D7572F9-C85A-48FF-9512-6896B83CB7C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4"/>
          <p:cNvSpPr/>
          <p:nvPr/>
        </p:nvSpPr>
        <p:spPr>
          <a:xfrm>
            <a:off x="5932800" y="1551960"/>
            <a:ext cx="5096880" cy="36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172200" y="1848240"/>
            <a:ext cx="3190680" cy="6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2800" cy="18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Группа 18"/>
          <p:cNvGrpSpPr/>
          <p:nvPr/>
        </p:nvGrpSpPr>
        <p:grpSpPr>
          <a:xfrm>
            <a:off x="3168000" y="469440"/>
            <a:ext cx="3832920" cy="666000"/>
            <a:chOff x="3168000" y="469440"/>
            <a:chExt cx="3832920" cy="666000"/>
          </a:xfrm>
        </p:grpSpPr>
        <p:sp>
          <p:nvSpPr>
            <p:cNvPr id="109" name="Прямоугольник 50"/>
            <p:cNvSpPr/>
            <p:nvPr/>
          </p:nvSpPr>
          <p:spPr>
            <a:xfrm>
              <a:off x="3168000" y="46944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Прямоугольник 51"/>
            <p:cNvSpPr/>
            <p:nvPr/>
          </p:nvSpPr>
          <p:spPr>
            <a:xfrm flipH="1" rot="10800000">
              <a:off x="3168000" y="47196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11" name="Прямоугольник 52"/>
            <p:cNvSpPr/>
            <p:nvPr/>
          </p:nvSpPr>
          <p:spPr>
            <a:xfrm flipH="1">
              <a:off x="6925680" y="46944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12" name="PlaceHolder 24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1D6C651-9D89-462A-90FD-751AF31810B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7640" cy="723600"/>
          </a:xfrm>
          <a:prstGeom prst="rect">
            <a:avLst/>
          </a:prstGeom>
          <a:ln w="0">
            <a:noFill/>
          </a:ln>
        </p:spPr>
      </p:pic>
      <p:grpSp>
        <p:nvGrpSpPr>
          <p:cNvPr id="114" name=""/>
          <p:cNvGrpSpPr/>
          <p:nvPr/>
        </p:nvGrpSpPr>
        <p:grpSpPr>
          <a:xfrm>
            <a:off x="336600" y="3105000"/>
            <a:ext cx="4183560" cy="1877400"/>
            <a:chOff x="336600" y="3105000"/>
            <a:chExt cx="4183560" cy="1877400"/>
          </a:xfrm>
        </p:grpSpPr>
        <p:sp>
          <p:nvSpPr>
            <p:cNvPr id="115" name="PlaceHolder 27"/>
            <p:cNvSpPr txBox="1"/>
            <p:nvPr/>
          </p:nvSpPr>
          <p:spPr>
            <a:xfrm>
              <a:off x="336600" y="3105000"/>
              <a:ext cx="4183560" cy="1877400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6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5160" cy="723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3200" cy="313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8" name=""/>
          <p:cNvGrpSpPr/>
          <p:nvPr/>
        </p:nvGrpSpPr>
        <p:grpSpPr>
          <a:xfrm>
            <a:off x="336600" y="4980600"/>
            <a:ext cx="4183560" cy="1877400"/>
            <a:chOff x="336600" y="4980600"/>
            <a:chExt cx="4183560" cy="1877400"/>
          </a:xfrm>
        </p:grpSpPr>
        <p:sp>
          <p:nvSpPr>
            <p:cNvPr id="119" name="PlaceHolder 27"/>
            <p:cNvSpPr txBox="1"/>
            <p:nvPr/>
          </p:nvSpPr>
          <p:spPr>
            <a:xfrm>
              <a:off x="336600" y="4980600"/>
              <a:ext cx="4183560" cy="1877400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0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3320" cy="704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"/>
          <p:cNvGrpSpPr/>
          <p:nvPr/>
        </p:nvGrpSpPr>
        <p:grpSpPr>
          <a:xfrm>
            <a:off x="4849200" y="1371600"/>
            <a:ext cx="4183560" cy="1648800"/>
            <a:chOff x="4849200" y="1371600"/>
            <a:chExt cx="4183560" cy="1648800"/>
          </a:xfrm>
        </p:grpSpPr>
        <p:sp>
          <p:nvSpPr>
            <p:cNvPr id="122" name="PlaceHolder 27"/>
            <p:cNvSpPr txBox="1"/>
            <p:nvPr/>
          </p:nvSpPr>
          <p:spPr>
            <a:xfrm>
              <a:off x="4849200" y="1371600"/>
              <a:ext cx="4183560" cy="1648800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3" name="" descr=""/>
            <p:cNvPicPr/>
            <p:nvPr/>
          </p:nvPicPr>
          <p:blipFill>
            <a:blip r:embed="rId5"/>
            <a:stretch/>
          </p:blipFill>
          <p:spPr>
            <a:xfrm>
              <a:off x="5003640" y="1797120"/>
              <a:ext cx="3924360" cy="742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4" name="PlaceHolder 28"/>
          <p:cNvSpPr txBox="1"/>
          <p:nvPr/>
        </p:nvSpPr>
        <p:spPr>
          <a:xfrm>
            <a:off x="4813560" y="3459600"/>
            <a:ext cx="4183560" cy="164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Базовые классификаторы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6"/>
          <a:stretch/>
        </p:blipFill>
        <p:spPr>
          <a:xfrm>
            <a:off x="4968000" y="3885120"/>
            <a:ext cx="3924360" cy="7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6696000" cy="365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Порядок поиска оптимальных параметров для метода случайного леса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Гиперпараметры оптимальной модели -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Подставляем оптимальные гиперпараметры в модель случайного леса,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Группа 8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28" name="Прямоугольник 20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Прямоугольник 21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0" name="Прямоугольник 22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1" name="PlaceHolder 21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8AE13BC-187A-47B6-AD7F-F43D3EDE374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5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Группа 9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34" name="Прямоугольник 23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Прямоугольник 24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6" name="Прямоугольник 25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7" name="PlaceHolder 5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846C089-D2BE-417A-8827-62E34AA7505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5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Группа 11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40" name="Прямоугольник 29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Прямоугольник 30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2" name="Прямоугольник 31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3" name="PlaceHolder 9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27E117F-47A2-4469-BE20-ED97D4237E9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5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Группа 12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46" name="Прямоугольник 32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Прямоугольник 33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8" name="Прямоугольник 34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9" name="PlaceHolder 11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CC88773-3FBD-45E3-87BF-176FDB0F50A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5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Группа 13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52" name="Прямоугольник 35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Прямоугольник 36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4" name="Прямоугольник 37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5" name="PlaceHolder 13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AD7F88F-4A26-4756-9415-9C3829044BB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55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Группа 10"/>
          <p:cNvGrpSpPr/>
          <p:nvPr/>
        </p:nvGrpSpPr>
        <p:grpSpPr>
          <a:xfrm>
            <a:off x="3168000" y="283680"/>
            <a:ext cx="5973840" cy="1037520"/>
            <a:chOff x="3168000" y="283680"/>
            <a:chExt cx="5973840" cy="1037520"/>
          </a:xfrm>
        </p:grpSpPr>
        <p:sp>
          <p:nvSpPr>
            <p:cNvPr id="158" name="Прямоугольник 26"/>
            <p:cNvSpPr/>
            <p:nvPr/>
          </p:nvSpPr>
          <p:spPr>
            <a:xfrm>
              <a:off x="3168000" y="283680"/>
              <a:ext cx="5973840" cy="103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Прямоугольник 27"/>
            <p:cNvSpPr/>
            <p:nvPr/>
          </p:nvSpPr>
          <p:spPr>
            <a:xfrm flipH="1" rot="10800000">
              <a:off x="3168000" y="286200"/>
              <a:ext cx="96480" cy="1035000"/>
            </a:xfrm>
            <a:custGeom>
              <a:avLst/>
              <a:gdLst>
                <a:gd name="textAreaLeft" fmla="*/ 1440 w 96480"/>
                <a:gd name="textAreaRight" fmla="*/ 100440 w 9648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0" name="Прямоугольник 28"/>
            <p:cNvSpPr/>
            <p:nvPr/>
          </p:nvSpPr>
          <p:spPr>
            <a:xfrm flipH="1">
              <a:off x="9025200" y="283680"/>
              <a:ext cx="113760" cy="1035000"/>
            </a:xfrm>
            <a:custGeom>
              <a:avLst/>
              <a:gdLst>
                <a:gd name="textAreaLeft" fmla="*/ 1440 w 113760"/>
                <a:gd name="textAreaRight" fmla="*/ 117720 w 113760"/>
                <a:gd name="textAreaTop" fmla="*/ 0 h 1035000"/>
                <a:gd name="textAreaBottom" fmla="*/ 1037520 h 10350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61" name="PlaceHolder 6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27475EB-00AE-41CB-9F6A-920C540FAFE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Текст 8"/>
          <p:cNvSpPr/>
          <p:nvPr/>
        </p:nvSpPr>
        <p:spPr>
          <a:xfrm>
            <a:off x="388800" y="1371960"/>
            <a:ext cx="1134828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Результаты работы моделей: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исследования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(на основе файла с весами модели…, размещенного на ресурсе GitHub)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4A32D19-8A8D-4F13-9C50-159E3D78C6E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Группа 2"/>
          <p:cNvGrpSpPr/>
          <p:nvPr/>
        </p:nvGrpSpPr>
        <p:grpSpPr>
          <a:xfrm>
            <a:off x="3168000" y="532080"/>
            <a:ext cx="3832920" cy="666000"/>
            <a:chOff x="3168000" y="532080"/>
            <a:chExt cx="3832920" cy="666000"/>
          </a:xfrm>
        </p:grpSpPr>
        <p:sp>
          <p:nvSpPr>
            <p:cNvPr id="165" name="Прямоугольник 4"/>
            <p:cNvSpPr/>
            <p:nvPr/>
          </p:nvSpPr>
          <p:spPr>
            <a:xfrm>
              <a:off x="3168000" y="53208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Прямоугольник 5"/>
            <p:cNvSpPr/>
            <p:nvPr/>
          </p:nvSpPr>
          <p:spPr>
            <a:xfrm flipH="1" rot="10800000">
              <a:off x="3168000" y="53460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7" name="Прямоугольник 6"/>
            <p:cNvSpPr/>
            <p:nvPr/>
          </p:nvSpPr>
          <p:spPr>
            <a:xfrm flipH="1">
              <a:off x="6925680" y="53208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A516820-5C53-4EA9-9CA1-FF9E9BD9641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69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2920" cy="666000"/>
            <a:chOff x="3168000" y="500760"/>
            <a:chExt cx="383292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328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5680" y="50076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61160" cy="16272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5520" cy="22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1C26C05-3DB9-4758-A5D3-EE73D3F4636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696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2920" cy="666000"/>
            <a:chOff x="3168000" y="500760"/>
            <a:chExt cx="383292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328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5680" y="50076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1200" cy="50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25%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 - XX%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2920" cy="666000"/>
            <a:chOff x="3168000" y="469440"/>
            <a:chExt cx="383292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2920" cy="66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1960"/>
              <a:ext cx="61200" cy="663480"/>
            </a:xfrm>
            <a:custGeom>
              <a:avLst/>
              <a:gdLst>
                <a:gd name="textAreaLeft" fmla="*/ 1440 w 61200"/>
                <a:gd name="textAreaRight" fmla="*/ 65160 w 6120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5680" y="469440"/>
              <a:ext cx="72360" cy="663480"/>
            </a:xfrm>
            <a:custGeom>
              <a:avLst/>
              <a:gdLst>
                <a:gd name="textAreaLeft" fmla="*/ -1440 w 72360"/>
                <a:gd name="textAreaRight" fmla="*/ 73440 w 72360"/>
                <a:gd name="textAreaTop" fmla="*/ 0 h 663480"/>
                <a:gd name="textAreaBottom" fmla="*/ 666000 h 66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6ED2BD9-1EED-4B3D-BB69-C2CDCEB8DAA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90040" cy="1197360"/>
            <a:chOff x="3168000" y="203760"/>
            <a:chExt cx="689004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90040" cy="1193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08080"/>
              <a:ext cx="110160" cy="1193040"/>
            </a:xfrm>
            <a:custGeom>
              <a:avLst/>
              <a:gdLst>
                <a:gd name="textAreaLeft" fmla="*/ 2160 w 110160"/>
                <a:gd name="textAreaRight" fmla="*/ 116280 w 110160"/>
                <a:gd name="textAreaTop" fmla="*/ 0 h 1193040"/>
                <a:gd name="textAreaBottom" fmla="*/ 1196640 h 1193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3400" y="203760"/>
              <a:ext cx="130320" cy="1193040"/>
            </a:xfrm>
            <a:custGeom>
              <a:avLst/>
              <a:gdLst>
                <a:gd name="textAreaLeft" fmla="*/ -2160 w 130320"/>
                <a:gd name="textAreaRight" fmla="*/ 131760 w 130320"/>
                <a:gd name="textAreaTop" fmla="*/ 0 h 1193040"/>
                <a:gd name="textAreaBottom" fmla="*/ 1196640 h 1193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0261DF-C8B0-4C57-BE32-B8335D067A3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17"/>
          <p:cNvGrpSpPr/>
          <p:nvPr/>
        </p:nvGrpSpPr>
        <p:grpSpPr>
          <a:xfrm>
            <a:off x="3168000" y="203760"/>
            <a:ext cx="6890040" cy="1197360"/>
            <a:chOff x="3168000" y="203760"/>
            <a:chExt cx="6890040" cy="1197360"/>
          </a:xfrm>
        </p:grpSpPr>
        <p:sp>
          <p:nvSpPr>
            <p:cNvPr id="60" name="Прямоугольник 47"/>
            <p:cNvSpPr/>
            <p:nvPr/>
          </p:nvSpPr>
          <p:spPr>
            <a:xfrm>
              <a:off x="3168000" y="203760"/>
              <a:ext cx="6890040" cy="1193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Прямоугольник 48"/>
            <p:cNvSpPr/>
            <p:nvPr/>
          </p:nvSpPr>
          <p:spPr>
            <a:xfrm flipH="1" rot="10800000">
              <a:off x="3168000" y="208080"/>
              <a:ext cx="110160" cy="1193040"/>
            </a:xfrm>
            <a:custGeom>
              <a:avLst/>
              <a:gdLst>
                <a:gd name="textAreaLeft" fmla="*/ 2160 w 110160"/>
                <a:gd name="textAreaRight" fmla="*/ 116280 w 110160"/>
                <a:gd name="textAreaTop" fmla="*/ 0 h 1193040"/>
                <a:gd name="textAreaBottom" fmla="*/ 1196640 h 1193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2" name="Прямоугольник 49"/>
            <p:cNvSpPr/>
            <p:nvPr/>
          </p:nvSpPr>
          <p:spPr>
            <a:xfrm flipH="1">
              <a:off x="9923400" y="203760"/>
              <a:ext cx="130320" cy="1193040"/>
            </a:xfrm>
            <a:custGeom>
              <a:avLst/>
              <a:gdLst>
                <a:gd name="textAreaLeft" fmla="*/ -2160 w 130320"/>
                <a:gd name="textAreaRight" fmla="*/ 131760 w 130320"/>
                <a:gd name="textAreaTop" fmla="*/ 0 h 1193040"/>
                <a:gd name="textAreaBottom" fmla="*/ 1196640 h 1193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3" name="PlaceHolder 2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4B3B869-B6D8-4C00-9FD9-7DAE685232A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8"/>
          <p:cNvSpPr/>
          <p:nvPr/>
        </p:nvSpPr>
        <p:spPr>
          <a:xfrm>
            <a:off x="388440" y="1600200"/>
            <a:ext cx="44103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2"/>
          <p:cNvSpPr/>
          <p:nvPr/>
        </p:nvSpPr>
        <p:spPr>
          <a:xfrm>
            <a:off x="5029200" y="1600200"/>
            <a:ext cx="68580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5226120" y="2768760"/>
          <a:ext cx="3870000" cy="202032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4800" cy="35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19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Группа 4"/>
          <p:cNvGrpSpPr/>
          <p:nvPr/>
        </p:nvGrpSpPr>
        <p:grpSpPr>
          <a:xfrm>
            <a:off x="3168000" y="243720"/>
            <a:ext cx="6431400" cy="1117440"/>
            <a:chOff x="3168000" y="243720"/>
            <a:chExt cx="6431400" cy="1117440"/>
          </a:xfrm>
        </p:grpSpPr>
        <p:sp>
          <p:nvSpPr>
            <p:cNvPr id="70" name="Прямоугольник 12"/>
            <p:cNvSpPr/>
            <p:nvPr/>
          </p:nvSpPr>
          <p:spPr>
            <a:xfrm>
              <a:off x="3168000" y="243720"/>
              <a:ext cx="6431400" cy="111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Прямоугольник 13"/>
            <p:cNvSpPr/>
            <p:nvPr/>
          </p:nvSpPr>
          <p:spPr>
            <a:xfrm flipH="1" rot="10800000">
              <a:off x="3167640" y="246960"/>
              <a:ext cx="104040" cy="1114200"/>
            </a:xfrm>
            <a:custGeom>
              <a:avLst/>
              <a:gdLst>
                <a:gd name="textAreaLeft" fmla="*/ 1440 w 104040"/>
                <a:gd name="textAreaRight" fmla="*/ 108360 w 104040"/>
                <a:gd name="textAreaTop" fmla="*/ 0 h 1114200"/>
                <a:gd name="textAreaBottom" fmla="*/ 1116720 h 1114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2" name="Прямоугольник 15"/>
            <p:cNvSpPr/>
            <p:nvPr/>
          </p:nvSpPr>
          <p:spPr>
            <a:xfrm flipH="1">
              <a:off x="9473400" y="243720"/>
              <a:ext cx="122760" cy="1114200"/>
            </a:xfrm>
            <a:custGeom>
              <a:avLst/>
              <a:gdLst>
                <a:gd name="textAreaLeft" fmla="*/ -1440 w 122760"/>
                <a:gd name="textAreaRight" fmla="*/ 123840 w 122760"/>
                <a:gd name="textAreaTop" fmla="*/ 0 h 1114200"/>
                <a:gd name="textAreaBottom" fmla="*/ 1116720 h 1114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3" name="Google Shape;149;p4"/>
          <p:cNvSpPr/>
          <p:nvPr/>
        </p:nvSpPr>
        <p:spPr>
          <a:xfrm>
            <a:off x="6400800" y="1359000"/>
            <a:ext cx="5484600" cy="52686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8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FFA03A0-4B1A-4213-AA0E-59660EE150B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696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Группа 14"/>
          <p:cNvGrpSpPr/>
          <p:nvPr/>
        </p:nvGrpSpPr>
        <p:grpSpPr>
          <a:xfrm>
            <a:off x="3168000" y="243720"/>
            <a:ext cx="6431400" cy="1117440"/>
            <a:chOff x="3168000" y="243720"/>
            <a:chExt cx="6431400" cy="1117440"/>
          </a:xfrm>
        </p:grpSpPr>
        <p:sp>
          <p:nvSpPr>
            <p:cNvPr id="77" name="Прямоугольник 38"/>
            <p:cNvSpPr/>
            <p:nvPr/>
          </p:nvSpPr>
          <p:spPr>
            <a:xfrm>
              <a:off x="3168000" y="243720"/>
              <a:ext cx="6431400" cy="111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Прямоугольник 39"/>
            <p:cNvSpPr/>
            <p:nvPr/>
          </p:nvSpPr>
          <p:spPr>
            <a:xfrm flipH="1" rot="10800000">
              <a:off x="3167640" y="246960"/>
              <a:ext cx="104040" cy="1114200"/>
            </a:xfrm>
            <a:custGeom>
              <a:avLst/>
              <a:gdLst>
                <a:gd name="textAreaLeft" fmla="*/ 1440 w 104040"/>
                <a:gd name="textAreaRight" fmla="*/ 108360 w 104040"/>
                <a:gd name="textAreaTop" fmla="*/ 0 h 1114200"/>
                <a:gd name="textAreaBottom" fmla="*/ 1116720 h 1114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9" name="Прямоугольник 40"/>
            <p:cNvSpPr/>
            <p:nvPr/>
          </p:nvSpPr>
          <p:spPr>
            <a:xfrm flipH="1">
              <a:off x="9473400" y="243720"/>
              <a:ext cx="122760" cy="1114200"/>
            </a:xfrm>
            <a:custGeom>
              <a:avLst/>
              <a:gdLst>
                <a:gd name="textAreaLeft" fmla="*/ -1440 w 122760"/>
                <a:gd name="textAreaRight" fmla="*/ 123840 w 122760"/>
                <a:gd name="textAreaTop" fmla="*/ 0 h 1114200"/>
                <a:gd name="textAreaBottom" fmla="*/ 1116720 h 1114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0" name="PlaceHolder 22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BB09B3E-58A3-4766-9ABC-964B2863CD2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441036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признаков, чего следует избегать.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Группа 15"/>
          <p:cNvGrpSpPr/>
          <p:nvPr/>
        </p:nvGrpSpPr>
        <p:grpSpPr>
          <a:xfrm>
            <a:off x="3168000" y="184320"/>
            <a:ext cx="7118640" cy="1236240"/>
            <a:chOff x="3168000" y="184320"/>
            <a:chExt cx="7118640" cy="1236240"/>
          </a:xfrm>
        </p:grpSpPr>
        <p:sp>
          <p:nvSpPr>
            <p:cNvPr id="83" name="Прямоугольник 41"/>
            <p:cNvSpPr/>
            <p:nvPr/>
          </p:nvSpPr>
          <p:spPr>
            <a:xfrm>
              <a:off x="3168000" y="184320"/>
              <a:ext cx="7118640" cy="1233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Прямоугольник 42"/>
            <p:cNvSpPr/>
            <p:nvPr/>
          </p:nvSpPr>
          <p:spPr>
            <a:xfrm flipH="1" rot="10800000">
              <a:off x="3167640" y="187200"/>
              <a:ext cx="115560" cy="1233360"/>
            </a:xfrm>
            <a:custGeom>
              <a:avLst/>
              <a:gdLst>
                <a:gd name="textAreaLeft" fmla="*/ 720 w 115560"/>
                <a:gd name="textAreaRight" fmla="*/ 118800 w 115560"/>
                <a:gd name="textAreaTop" fmla="*/ 0 h 1233360"/>
                <a:gd name="textAreaBottom" fmla="*/ 1235880 h 1233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5" name="Прямоугольник 43"/>
            <p:cNvSpPr/>
            <p:nvPr/>
          </p:nvSpPr>
          <p:spPr>
            <a:xfrm flipH="1">
              <a:off x="10146960" y="184320"/>
              <a:ext cx="136440" cy="1233360"/>
            </a:xfrm>
            <a:custGeom>
              <a:avLst/>
              <a:gdLst>
                <a:gd name="textAreaLeft" fmla="*/ -720 w 136440"/>
                <a:gd name="textAreaRight" fmla="*/ 137880 w 136440"/>
                <a:gd name="textAreaTop" fmla="*/ 0 h 1233360"/>
                <a:gd name="textAreaBottom" fmla="*/ 1235880 h 1233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6" name="PlaceHolder 25"/>
          <p:cNvSpPr/>
          <p:nvPr/>
        </p:nvSpPr>
        <p:spPr>
          <a:xfrm>
            <a:off x="273600" y="6435000"/>
            <a:ext cx="567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2EF57A8-96E4-45A2-A678-33E8741F4BE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77800" y="3103200"/>
            <a:ext cx="4113000" cy="34362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5"/>
          <p:cNvSpPr/>
          <p:nvPr/>
        </p:nvSpPr>
        <p:spPr>
          <a:xfrm>
            <a:off x="5715000" y="1600560"/>
            <a:ext cx="62391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111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каждой пары попарно-коррелированных признаков оставлен только один из признаков (с бОльшей корреляцией относительно целевого показателя). Таким образом из численных признаков оставили 28.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907600" y="3067200"/>
            <a:ext cx="4113000" cy="34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2025-02-27T22:33:51Z</dcterms:modified>
  <cp:revision>191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