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7E7DF8-4AAD-4E1D-81F4-79EA9F688DA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од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2786C4-750E-4AA8-AB5E-97F4DB45869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F652FD-6025-4718-80FF-7560400441C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A827912-BCEF-4999-AC8B-1596D17100E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EED4AB-4C51-4BE6-A2F6-A8A9214DBEF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3C8E72-1422-4AC3-8AF9-31E4299A4EE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90B6F63-C7EE-441A-B201-443A259BB60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крывающий слайд 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120" cy="71640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88;p1" descr=""/>
          <p:cNvPicPr/>
          <p:nvPr/>
        </p:nvPicPr>
        <p:blipFill>
          <a:blip r:embed="rId3"/>
          <a:srcRect l="0" t="16233" r="0" b="8815"/>
          <a:stretch/>
        </p:blipFill>
        <p:spPr>
          <a:xfrm>
            <a:off x="0" y="0"/>
            <a:ext cx="12185640" cy="6851520"/>
          </a:xfrm>
          <a:prstGeom prst="rect">
            <a:avLst/>
          </a:prstGeom>
          <a:ln w="0">
            <a:noFill/>
          </a:ln>
        </p:spPr>
      </p:pic>
      <p:grpSp>
        <p:nvGrpSpPr>
          <p:cNvPr id="2" name="Группа 6"/>
          <p:cNvGrpSpPr/>
          <p:nvPr/>
        </p:nvGrpSpPr>
        <p:grpSpPr>
          <a:xfrm>
            <a:off x="694440" y="633240"/>
            <a:ext cx="9496440" cy="4700160"/>
            <a:chOff x="694440" y="633240"/>
            <a:chExt cx="9496440" cy="4700160"/>
          </a:xfrm>
        </p:grpSpPr>
        <p:pic>
          <p:nvPicPr>
            <p:cNvPr id="3" name="Google Shape;13;p5" descr=""/>
            <p:cNvPicPr/>
            <p:nvPr/>
          </p:nvPicPr>
          <p:blipFill>
            <a:blip r:embed="rId4"/>
            <a:stretch/>
          </p:blipFill>
          <p:spPr>
            <a:xfrm>
              <a:off x="694440" y="633240"/>
              <a:ext cx="9496440" cy="4700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" name="Прямоугольник 9"/>
            <p:cNvSpPr/>
            <p:nvPr/>
          </p:nvSpPr>
          <p:spPr>
            <a:xfrm>
              <a:off x="694440" y="5307120"/>
              <a:ext cx="9496440" cy="2232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lt1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5" name="Рисунок 2" descr=""/>
          <p:cNvPicPr/>
          <p:nvPr/>
        </p:nvPicPr>
        <p:blipFill>
          <a:blip r:embed="rId5"/>
          <a:stretch/>
        </p:blipFill>
        <p:spPr>
          <a:xfrm>
            <a:off x="9157680" y="612000"/>
            <a:ext cx="2355120" cy="7153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120" cy="71640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273600" y="6433920"/>
            <a:ext cx="563760" cy="26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A134852-0C98-441E-9523-FD39EC3C2A58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120" cy="71640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sldNum" idx="2"/>
          </p:nvPr>
        </p:nvSpPr>
        <p:spPr>
          <a:xfrm>
            <a:off x="273600" y="6433920"/>
            <a:ext cx="626040" cy="26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9268C05-E244-4598-888F-434DB5FEE6F0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120" cy="71640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273600" y="6433920"/>
            <a:ext cx="563760" cy="26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DE3096E-2155-4125-AD67-3A57F94E7496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120" cy="71640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273600" y="6433920"/>
            <a:ext cx="563760" cy="26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F21D399-0AC3-46BC-B881-826500ED7C33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120" cy="71640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sldNum" idx="5"/>
          </p:nvPr>
        </p:nvSpPr>
        <p:spPr>
          <a:xfrm>
            <a:off x="273600" y="6433920"/>
            <a:ext cx="563760" cy="26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71736E4-1DC0-46E2-8E20-F701889AED5D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120" cy="71640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6"/>
          </p:nvPr>
        </p:nvSpPr>
        <p:spPr>
          <a:xfrm>
            <a:off x="273600" y="6433920"/>
            <a:ext cx="563760" cy="26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5256FFB-6C85-4F3F-B531-525F24F32CFF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120" cy="71640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sldNum" idx="7"/>
          </p:nvPr>
        </p:nvSpPr>
        <p:spPr>
          <a:xfrm>
            <a:off x="273600" y="6433920"/>
            <a:ext cx="563760" cy="26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E6DF541-9459-422A-9849-5A09346F9CAB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120" cy="716400"/>
          </a:xfrm>
          <a:prstGeom prst="rect">
            <a:avLst/>
          </a:prstGeom>
          <a:ln w="0">
            <a:noFill/>
          </a:ln>
        </p:spPr>
      </p:pic>
      <p:pic>
        <p:nvPicPr>
          <p:cNvPr id="25" name="Google Shape;88;p1" descr=""/>
          <p:cNvPicPr/>
          <p:nvPr/>
        </p:nvPicPr>
        <p:blipFill>
          <a:blip r:embed="rId3"/>
          <a:srcRect l="0" t="16233" r="0" b="8815"/>
          <a:stretch/>
        </p:blipFill>
        <p:spPr>
          <a:xfrm>
            <a:off x="0" y="0"/>
            <a:ext cx="12185640" cy="6851520"/>
          </a:xfrm>
          <a:prstGeom prst="rect">
            <a:avLst/>
          </a:prstGeom>
          <a:ln w="0">
            <a:noFill/>
          </a:ln>
        </p:spPr>
      </p:pic>
      <p:pic>
        <p:nvPicPr>
          <p:cNvPr id="26" name="Рисунок 4" descr=""/>
          <p:cNvPicPr/>
          <p:nvPr/>
        </p:nvPicPr>
        <p:blipFill>
          <a:blip r:embed="rId4"/>
          <a:stretch/>
        </p:blipFill>
        <p:spPr>
          <a:xfrm>
            <a:off x="6575400" y="2096640"/>
            <a:ext cx="1325520" cy="1325520"/>
          </a:xfrm>
          <a:prstGeom prst="rect">
            <a:avLst/>
          </a:prstGeom>
          <a:ln w="0">
            <a:noFill/>
          </a:ln>
        </p:spPr>
      </p:pic>
      <p:pic>
        <p:nvPicPr>
          <p:cNvPr id="27" name="Рисунок 3" descr=""/>
          <p:cNvPicPr/>
          <p:nvPr/>
        </p:nvPicPr>
        <p:blipFill>
          <a:blip r:embed="rId5"/>
          <a:stretch/>
        </p:blipFill>
        <p:spPr>
          <a:xfrm>
            <a:off x="1278360" y="2042640"/>
            <a:ext cx="4703760" cy="1433520"/>
          </a:xfrm>
          <a:prstGeom prst="rect">
            <a:avLst/>
          </a:prstGeom>
          <a:ln w="0">
            <a:noFill/>
          </a:ln>
        </p:spPr>
      </p:pic>
      <p:sp>
        <p:nvSpPr>
          <p:cNvPr id="28" name="TextBox 28"/>
          <p:cNvSpPr/>
          <p:nvPr/>
        </p:nvSpPr>
        <p:spPr>
          <a:xfrm>
            <a:off x="7849800" y="2522520"/>
            <a:ext cx="304200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chemeClr val="lt1"/>
                </a:solidFill>
                <a:latin typeface="ALS Sector Bold"/>
                <a:ea typeface="Roboto Black"/>
              </a:rPr>
              <a:t>do.bmstu.ru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Прямоугольник 58"/>
          <p:cNvSpPr/>
          <p:nvPr/>
        </p:nvSpPr>
        <p:spPr>
          <a:xfrm flipH="1">
            <a:off x="10705320" y="2096640"/>
            <a:ext cx="124200" cy="1325520"/>
          </a:xfrm>
          <a:custGeom>
            <a:avLst/>
            <a:gdLst>
              <a:gd name="textAreaLeft" fmla="*/ 3240 w 124200"/>
              <a:gd name="textAreaRight" fmla="*/ 133920 w 124200"/>
              <a:gd name="textAreaTop" fmla="*/ 0 h 1325520"/>
              <a:gd name="textAreaBottom" fmla="*/ 1332000 h 1325520"/>
            </a:gdLst>
            <a:ahLst/>
            <a:rect l="textAreaLeft" t="textAreaTop" r="textAreaRight" b="textAreaBottom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400" spc="-1" strike="noStrike">
              <a:solidFill>
                <a:schemeClr val="dk1"/>
              </a:solidFill>
              <a:latin typeface="ALS Sector Regular"/>
              <a:ea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Spring-31/HC_default_risk" TargetMode="External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078200" y="4363560"/>
            <a:ext cx="9112680" cy="86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8088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chemeClr val="lt1"/>
                </a:solidFill>
                <a:latin typeface="ALS Sector Regular"/>
                <a:ea typeface="Open Sans"/>
              </a:rPr>
              <a:t>Щекина Татьяна Сергеевна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Заголовок 1"/>
          <p:cNvSpPr/>
          <p:nvPr/>
        </p:nvSpPr>
        <p:spPr>
          <a:xfrm>
            <a:off x="1078200" y="743400"/>
            <a:ext cx="9113760" cy="34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chemeClr val="lt1"/>
                </a:solidFill>
                <a:latin typeface="ALS Sector Bold"/>
                <a:ea typeface="Open Sans"/>
              </a:rPr>
              <a:t>Разработка и обучение моделей машинного обучения для прогнозирования вероятности дефолта клиентов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Группа 18"/>
          <p:cNvGrpSpPr/>
          <p:nvPr/>
        </p:nvGrpSpPr>
        <p:grpSpPr>
          <a:xfrm>
            <a:off x="3168000" y="469440"/>
            <a:ext cx="3828960" cy="666000"/>
            <a:chOff x="3168000" y="469440"/>
            <a:chExt cx="3828960" cy="666000"/>
          </a:xfrm>
        </p:grpSpPr>
        <p:sp>
          <p:nvSpPr>
            <p:cNvPr id="96" name="Прямоугольник 50"/>
            <p:cNvSpPr/>
            <p:nvPr/>
          </p:nvSpPr>
          <p:spPr>
            <a:xfrm>
              <a:off x="3168000" y="469440"/>
              <a:ext cx="3828960" cy="659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Прямоугольник 51"/>
            <p:cNvSpPr/>
            <p:nvPr/>
          </p:nvSpPr>
          <p:spPr>
            <a:xfrm flipH="1" rot="10800000">
              <a:off x="3167640" y="475920"/>
              <a:ext cx="57240" cy="659520"/>
            </a:xfrm>
            <a:custGeom>
              <a:avLst/>
              <a:gdLst>
                <a:gd name="textAreaLeft" fmla="*/ 3240 w 57240"/>
                <a:gd name="textAreaRight" fmla="*/ 66960 w 57240"/>
                <a:gd name="textAreaTop" fmla="*/ 0 h 659520"/>
                <a:gd name="textAreaBottom" fmla="*/ 666000 h 659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98" name="Прямоугольник 52"/>
            <p:cNvSpPr/>
            <p:nvPr/>
          </p:nvSpPr>
          <p:spPr>
            <a:xfrm flipH="1">
              <a:off x="6922080" y="469440"/>
              <a:ext cx="68400" cy="659520"/>
            </a:xfrm>
            <a:custGeom>
              <a:avLst/>
              <a:gdLst>
                <a:gd name="textAreaLeft" fmla="*/ -3240 w 68400"/>
                <a:gd name="textAreaRight" fmla="*/ 71640 w 68400"/>
                <a:gd name="textAreaTop" fmla="*/ 0 h 659520"/>
                <a:gd name="textAreaBottom" fmla="*/ 666000 h 659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9" name="PlaceHolder 24"/>
          <p:cNvSpPr/>
          <p:nvPr/>
        </p:nvSpPr>
        <p:spPr>
          <a:xfrm>
            <a:off x="273600" y="6435000"/>
            <a:ext cx="56376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D82FCFF-6BCF-467B-9D2A-BEF203934627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49;p 1"/>
          <p:cNvSpPr/>
          <p:nvPr/>
        </p:nvSpPr>
        <p:spPr>
          <a:xfrm>
            <a:off x="464040" y="1350720"/>
            <a:ext cx="7309440" cy="5264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Обучены классификаторы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Логистическая регрессия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Дерево решений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Градиентный бустинг LightGBM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Адаптивный бустинг AdaBoost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Экстремальный градиентный бустинг XGBoost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Многослойная полносвязная нейронная сеть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/>
          <p:nvPr/>
        </p:nvSpPr>
        <p:spPr>
          <a:xfrm>
            <a:off x="8001000" y="2743200"/>
            <a:ext cx="3885120" cy="1370520"/>
          </a:xfrm>
          <a:prstGeom prst="rect">
            <a:avLst/>
          </a:prstGeom>
          <a:solidFill>
            <a:srgbClr val="eeeeee"/>
          </a:solidFill>
          <a:ln w="0"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300600" y="1371600"/>
            <a:ext cx="4038840" cy="187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LightGBM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1) полный датасет (303 признака, несбалансированный)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3" name="Группа 10"/>
          <p:cNvGrpSpPr/>
          <p:nvPr/>
        </p:nvGrpSpPr>
        <p:grpSpPr>
          <a:xfrm>
            <a:off x="3168000" y="469440"/>
            <a:ext cx="3828960" cy="666000"/>
            <a:chOff x="3168000" y="469440"/>
            <a:chExt cx="3828960" cy="666000"/>
          </a:xfrm>
        </p:grpSpPr>
        <p:sp>
          <p:nvSpPr>
            <p:cNvPr id="104" name="Прямоугольник 26"/>
            <p:cNvSpPr/>
            <p:nvPr/>
          </p:nvSpPr>
          <p:spPr>
            <a:xfrm>
              <a:off x="3168000" y="469440"/>
              <a:ext cx="3828960" cy="659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Прямоугольник 27"/>
            <p:cNvSpPr/>
            <p:nvPr/>
          </p:nvSpPr>
          <p:spPr>
            <a:xfrm flipH="1" rot="10800000">
              <a:off x="3167640" y="475920"/>
              <a:ext cx="57240" cy="659520"/>
            </a:xfrm>
            <a:custGeom>
              <a:avLst/>
              <a:gdLst>
                <a:gd name="textAreaLeft" fmla="*/ 3240 w 57240"/>
                <a:gd name="textAreaRight" fmla="*/ 66960 w 57240"/>
                <a:gd name="textAreaTop" fmla="*/ 0 h 659520"/>
                <a:gd name="textAreaBottom" fmla="*/ 666000 h 659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06" name="Прямоугольник 28"/>
            <p:cNvSpPr/>
            <p:nvPr/>
          </p:nvSpPr>
          <p:spPr>
            <a:xfrm flipH="1">
              <a:off x="6922080" y="469440"/>
              <a:ext cx="68400" cy="659520"/>
            </a:xfrm>
            <a:custGeom>
              <a:avLst/>
              <a:gdLst>
                <a:gd name="textAreaLeft" fmla="*/ -3240 w 68400"/>
                <a:gd name="textAreaRight" fmla="*/ 71640 w 68400"/>
                <a:gd name="textAreaTop" fmla="*/ 0 h 659520"/>
                <a:gd name="textAreaBottom" fmla="*/ 666000 h 659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07" name="PlaceHolder 13"/>
          <p:cNvSpPr/>
          <p:nvPr/>
        </p:nvSpPr>
        <p:spPr>
          <a:xfrm>
            <a:off x="273600" y="6435000"/>
            <a:ext cx="56376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B8D060E-EB19-4050-832F-C8A95D931CB9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42160" y="2295000"/>
            <a:ext cx="3253680" cy="719640"/>
          </a:xfrm>
          <a:prstGeom prst="rect">
            <a:avLst/>
          </a:prstGeom>
          <a:ln w="0">
            <a:noFill/>
          </a:ln>
        </p:spPr>
      </p:pic>
      <p:grpSp>
        <p:nvGrpSpPr>
          <p:cNvPr id="109" name=""/>
          <p:cNvGrpSpPr/>
          <p:nvPr/>
        </p:nvGrpSpPr>
        <p:grpSpPr>
          <a:xfrm>
            <a:off x="336600" y="3105000"/>
            <a:ext cx="4179600" cy="1873440"/>
            <a:chOff x="336600" y="3105000"/>
            <a:chExt cx="4179600" cy="1873440"/>
          </a:xfrm>
        </p:grpSpPr>
        <p:sp>
          <p:nvSpPr>
            <p:cNvPr id="110" name="PlaceHolder 27"/>
            <p:cNvSpPr/>
            <p:nvPr/>
          </p:nvSpPr>
          <p:spPr>
            <a:xfrm>
              <a:off x="336600" y="3105000"/>
              <a:ext cx="4179600" cy="187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2) подбор оптимального порога для максимизации f1-score: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1" name="" descr=""/>
            <p:cNvPicPr/>
            <p:nvPr/>
          </p:nvPicPr>
          <p:blipFill>
            <a:blip r:embed="rId2"/>
            <a:stretch/>
          </p:blipFill>
          <p:spPr>
            <a:xfrm>
              <a:off x="529200" y="3729600"/>
              <a:ext cx="3301200" cy="719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2" name="" descr=""/>
            <p:cNvPicPr/>
            <p:nvPr/>
          </p:nvPicPr>
          <p:blipFill>
            <a:blip r:embed="rId3"/>
            <a:stretch/>
          </p:blipFill>
          <p:spPr>
            <a:xfrm>
              <a:off x="633960" y="4525200"/>
              <a:ext cx="2739240" cy="3099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3" name=""/>
          <p:cNvGrpSpPr/>
          <p:nvPr/>
        </p:nvGrpSpPr>
        <p:grpSpPr>
          <a:xfrm>
            <a:off x="336600" y="4980600"/>
            <a:ext cx="4179600" cy="1873440"/>
            <a:chOff x="336600" y="4980600"/>
            <a:chExt cx="4179600" cy="1873440"/>
          </a:xfrm>
        </p:grpSpPr>
        <p:sp>
          <p:nvSpPr>
            <p:cNvPr id="114" name="PlaceHolder 27"/>
            <p:cNvSpPr/>
            <p:nvPr/>
          </p:nvSpPr>
          <p:spPr>
            <a:xfrm>
              <a:off x="336600" y="4980600"/>
              <a:ext cx="4179600" cy="187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3) обучение на сбалансированном наборе (RandomUnderSampler)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5" name="" descr=""/>
            <p:cNvPicPr/>
            <p:nvPr/>
          </p:nvPicPr>
          <p:blipFill>
            <a:blip r:embed="rId4"/>
            <a:stretch/>
          </p:blipFill>
          <p:spPr>
            <a:xfrm>
              <a:off x="491040" y="5696280"/>
              <a:ext cx="3339360" cy="700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6" name="PlaceHolder 32"/>
          <p:cNvSpPr/>
          <p:nvPr/>
        </p:nvSpPr>
        <p:spPr>
          <a:xfrm>
            <a:off x="4114800" y="4602960"/>
            <a:ext cx="2970720" cy="120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rgbClr val="3465a4"/>
                </a:solidFill>
                <a:latin typeface="Arial"/>
                <a:ea typeface="Open Sans"/>
              </a:rPr>
              <a:t>Снижение размерности с 303 до 50 значимых признаков оказывает несущественное влияние на метрики качества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4343400" y="5895000"/>
            <a:ext cx="2511360" cy="45396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5"/>
          <a:stretch/>
        </p:blipFill>
        <p:spPr>
          <a:xfrm>
            <a:off x="7200720" y="5486400"/>
            <a:ext cx="3997440" cy="863280"/>
          </a:xfrm>
          <a:prstGeom prst="rect">
            <a:avLst/>
          </a:prstGeom>
          <a:ln w="0">
            <a:noFill/>
          </a:ln>
        </p:spPr>
      </p:pic>
      <p:grpSp>
        <p:nvGrpSpPr>
          <p:cNvPr id="119" name=""/>
          <p:cNvGrpSpPr/>
          <p:nvPr/>
        </p:nvGrpSpPr>
        <p:grpSpPr>
          <a:xfrm>
            <a:off x="7772400" y="1371600"/>
            <a:ext cx="4179600" cy="1644840"/>
            <a:chOff x="7772400" y="1371600"/>
            <a:chExt cx="4179600" cy="1644840"/>
          </a:xfrm>
        </p:grpSpPr>
        <p:sp>
          <p:nvSpPr>
            <p:cNvPr id="120" name="PlaceHolder 27"/>
            <p:cNvSpPr/>
            <p:nvPr/>
          </p:nvSpPr>
          <p:spPr>
            <a:xfrm>
              <a:off x="7772400" y="1371600"/>
              <a:ext cx="4179600" cy="164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1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Базовые классификаторы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1" name="" descr=""/>
            <p:cNvPicPr/>
            <p:nvPr/>
          </p:nvPicPr>
          <p:blipFill>
            <a:blip r:embed="rId6"/>
            <a:stretch/>
          </p:blipFill>
          <p:spPr>
            <a:xfrm>
              <a:off x="7926840" y="1797120"/>
              <a:ext cx="3920400" cy="738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2" name="PlaceHolder 15"/>
          <p:cNvSpPr/>
          <p:nvPr/>
        </p:nvSpPr>
        <p:spPr>
          <a:xfrm>
            <a:off x="7914600" y="2743200"/>
            <a:ext cx="374292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Параметры LightGBM: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nthread = 4 число потоков вычислений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n_estimators = 1500 (количество деревьев)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learning_rate = 0.02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max_depth = 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Группа 15"/>
          <p:cNvGrpSpPr/>
          <p:nvPr/>
        </p:nvGrpSpPr>
        <p:grpSpPr>
          <a:xfrm>
            <a:off x="3168000" y="184320"/>
            <a:ext cx="7114680" cy="1236240"/>
            <a:chOff x="3168000" y="184320"/>
            <a:chExt cx="7114680" cy="1236240"/>
          </a:xfrm>
        </p:grpSpPr>
        <p:sp>
          <p:nvSpPr>
            <p:cNvPr id="124" name="Прямоугольник 41"/>
            <p:cNvSpPr/>
            <p:nvPr/>
          </p:nvSpPr>
          <p:spPr>
            <a:xfrm>
              <a:off x="3168000" y="184320"/>
              <a:ext cx="7114680" cy="1229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Отбор признаков-предикторов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Прямоугольник 42"/>
            <p:cNvSpPr/>
            <p:nvPr/>
          </p:nvSpPr>
          <p:spPr>
            <a:xfrm flipH="1" rot="10800000">
              <a:off x="3168000" y="191160"/>
              <a:ext cx="111600" cy="1229400"/>
            </a:xfrm>
            <a:custGeom>
              <a:avLst/>
              <a:gdLst>
                <a:gd name="textAreaLeft" fmla="*/ -1080 w 111600"/>
                <a:gd name="textAreaRight" fmla="*/ 117000 w 111600"/>
                <a:gd name="textAreaTop" fmla="*/ 0 h 1229400"/>
                <a:gd name="textAreaBottom" fmla="*/ 1235880 h 1229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26" name="Прямоугольник 43"/>
            <p:cNvSpPr/>
            <p:nvPr/>
          </p:nvSpPr>
          <p:spPr>
            <a:xfrm flipH="1">
              <a:off x="10143360" y="184320"/>
              <a:ext cx="132480" cy="1229400"/>
            </a:xfrm>
            <a:custGeom>
              <a:avLst/>
              <a:gdLst>
                <a:gd name="textAreaLeft" fmla="*/ 1440 w 132480"/>
                <a:gd name="textAreaRight" fmla="*/ 140040 w 132480"/>
                <a:gd name="textAreaTop" fmla="*/ 0 h 1229400"/>
                <a:gd name="textAreaBottom" fmla="*/ 1235880 h 1229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27" name="PlaceHolder 25"/>
          <p:cNvSpPr/>
          <p:nvPr/>
        </p:nvSpPr>
        <p:spPr>
          <a:xfrm>
            <a:off x="273600" y="6435000"/>
            <a:ext cx="56376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434B80A-E00D-4374-9E69-CF7A7C055B4E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32480" y="1563480"/>
            <a:ext cx="9140760" cy="483408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149;p 2"/>
          <p:cNvSpPr/>
          <p:nvPr/>
        </p:nvSpPr>
        <p:spPr>
          <a:xfrm>
            <a:off x="9274680" y="1600200"/>
            <a:ext cx="2733840" cy="2283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Сокращение набора признаков не влияет на качество модели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Ранжирование выполнено на основании   feature_importances_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38320" cy="525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Порядок поиска оптимальных параметров для дерева решений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Поиск гиперпараметров выполнен методом GridSearchCV с перекрестной проверкой с количеством блоков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Список оптимизируемых параметров: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Глубина дерева (  [3, 5, 10, None]  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Функция измерения качества разбиения (gini / entropy)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Гиперпараметры оптимальной модели - {'criterion': 'entropy', 'max_depth': 5}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Подставляем оптимальные гиперпараметры в модель дерева решений, обучаемой на всей выборке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Оцениваем точность на тестовом наборе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1" name="Группа 8"/>
          <p:cNvGrpSpPr/>
          <p:nvPr/>
        </p:nvGrpSpPr>
        <p:grpSpPr>
          <a:xfrm>
            <a:off x="3168000" y="283680"/>
            <a:ext cx="5969880" cy="1037520"/>
            <a:chOff x="3168000" y="283680"/>
            <a:chExt cx="5969880" cy="1037520"/>
          </a:xfrm>
        </p:grpSpPr>
        <p:sp>
          <p:nvSpPr>
            <p:cNvPr id="132" name="Прямоугольник 20"/>
            <p:cNvSpPr/>
            <p:nvPr/>
          </p:nvSpPr>
          <p:spPr>
            <a:xfrm>
              <a:off x="3168000" y="283680"/>
              <a:ext cx="5969880" cy="1031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Поиск оптимальных гиперпараметров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Прямоугольник 21"/>
            <p:cNvSpPr/>
            <p:nvPr/>
          </p:nvSpPr>
          <p:spPr>
            <a:xfrm flipH="1" rot="10800000">
              <a:off x="3167640" y="290160"/>
              <a:ext cx="92520" cy="1031040"/>
            </a:xfrm>
            <a:custGeom>
              <a:avLst/>
              <a:gdLst>
                <a:gd name="textAreaLeft" fmla="*/ 3240 w 92520"/>
                <a:gd name="textAreaRight" fmla="*/ 102240 w 92520"/>
                <a:gd name="textAreaTop" fmla="*/ 0 h 1031040"/>
                <a:gd name="textAreaBottom" fmla="*/ 1037520 h 10310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4" name="Прямоугольник 22"/>
            <p:cNvSpPr/>
            <p:nvPr/>
          </p:nvSpPr>
          <p:spPr>
            <a:xfrm flipH="1">
              <a:off x="9020880" y="283680"/>
              <a:ext cx="109800" cy="1031040"/>
            </a:xfrm>
            <a:custGeom>
              <a:avLst/>
              <a:gdLst>
                <a:gd name="textAreaLeft" fmla="*/ 3240 w 109800"/>
                <a:gd name="textAreaRight" fmla="*/ 119520 w 109800"/>
                <a:gd name="textAreaTop" fmla="*/ 0 h 1031040"/>
                <a:gd name="textAreaBottom" fmla="*/ 1037520 h 10310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35" name="PlaceHolder 21"/>
          <p:cNvSpPr/>
          <p:nvPr/>
        </p:nvSpPr>
        <p:spPr>
          <a:xfrm>
            <a:off x="273600" y="6435000"/>
            <a:ext cx="56376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86668EC-0880-49B9-92E5-A723279C006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13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6508800" y="5293800"/>
            <a:ext cx="4044960" cy="9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Группа 9"/>
          <p:cNvGrpSpPr/>
          <p:nvPr/>
        </p:nvGrpSpPr>
        <p:grpSpPr>
          <a:xfrm>
            <a:off x="3168000" y="283680"/>
            <a:ext cx="5969880" cy="1037520"/>
            <a:chOff x="3168000" y="283680"/>
            <a:chExt cx="5969880" cy="1037520"/>
          </a:xfrm>
        </p:grpSpPr>
        <p:sp>
          <p:nvSpPr>
            <p:cNvPr id="138" name="Прямоугольник 23"/>
            <p:cNvSpPr/>
            <p:nvPr/>
          </p:nvSpPr>
          <p:spPr>
            <a:xfrm>
              <a:off x="3168000" y="283680"/>
              <a:ext cx="5969880" cy="1031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Полносвязная NN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Прямоугольник 24"/>
            <p:cNvSpPr/>
            <p:nvPr/>
          </p:nvSpPr>
          <p:spPr>
            <a:xfrm flipH="1" rot="10800000">
              <a:off x="3167640" y="290160"/>
              <a:ext cx="92520" cy="1031040"/>
            </a:xfrm>
            <a:custGeom>
              <a:avLst/>
              <a:gdLst>
                <a:gd name="textAreaLeft" fmla="*/ 3240 w 92520"/>
                <a:gd name="textAreaRight" fmla="*/ 102240 w 92520"/>
                <a:gd name="textAreaTop" fmla="*/ 0 h 1031040"/>
                <a:gd name="textAreaBottom" fmla="*/ 1037520 h 10310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40" name="Прямоугольник 25"/>
            <p:cNvSpPr/>
            <p:nvPr/>
          </p:nvSpPr>
          <p:spPr>
            <a:xfrm flipH="1">
              <a:off x="9020880" y="283680"/>
              <a:ext cx="109800" cy="1031040"/>
            </a:xfrm>
            <a:custGeom>
              <a:avLst/>
              <a:gdLst>
                <a:gd name="textAreaLeft" fmla="*/ 3240 w 109800"/>
                <a:gd name="textAreaRight" fmla="*/ 119520 w 109800"/>
                <a:gd name="textAreaTop" fmla="*/ 0 h 1031040"/>
                <a:gd name="textAreaBottom" fmla="*/ 1037520 h 10310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41" name="PlaceHolder 5"/>
          <p:cNvSpPr/>
          <p:nvPr/>
        </p:nvSpPr>
        <p:spPr>
          <a:xfrm>
            <a:off x="273600" y="6435000"/>
            <a:ext cx="56376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A15710E-D8A9-4E44-A7EF-2CBDC8B4E435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228600" y="1440720"/>
            <a:ext cx="59432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262626"/>
                </a:solidFill>
                <a:latin typeface="Arial"/>
                <a:ea typeface="Open Sans"/>
              </a:rPr>
              <a:t>Использован фреймворк Tensorflow + Keras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262626"/>
                </a:solidFill>
                <a:latin typeface="Arial"/>
                <a:ea typeface="Open Sans"/>
              </a:rPr>
              <a:t>На вход подается стандартизованный и сбалансированный датасет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262626"/>
                </a:solidFill>
                <a:latin typeface="Arial"/>
                <a:ea typeface="Open Sans"/>
              </a:rPr>
              <a:t>Модель состоит из 2 скрытых слоев с функцией активации ReLU и 1 выходного слоя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262626"/>
                </a:solidFill>
                <a:latin typeface="Arial"/>
                <a:ea typeface="Open Sans"/>
              </a:rPr>
              <a:t>Слои BatchNorm и DropOut защищают от переобучения модели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262626"/>
                </a:solidFill>
                <a:latin typeface="Arial"/>
                <a:ea typeface="Open Sans"/>
              </a:rPr>
              <a:t>Используем метод EarlyStopping, который мониторит метрику val_loss и если метрика перестает улучшаться в течении 10 эпох, автоматически прекращает обучение нейросети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642000" y="1512720"/>
            <a:ext cx="4968000" cy="249336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6705720" y="4715280"/>
            <a:ext cx="4038120" cy="99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Текст 8"/>
          <p:cNvSpPr/>
          <p:nvPr/>
        </p:nvSpPr>
        <p:spPr>
          <a:xfrm>
            <a:off x="388800" y="1371960"/>
            <a:ext cx="11344320" cy="49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7"/>
          <p:cNvSpPr/>
          <p:nvPr/>
        </p:nvSpPr>
        <p:spPr>
          <a:xfrm>
            <a:off x="273600" y="6435000"/>
            <a:ext cx="56376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F24705A-9053-4967-AAF5-BFA702B8CF89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7" name="Группа 2"/>
          <p:cNvGrpSpPr/>
          <p:nvPr/>
        </p:nvGrpSpPr>
        <p:grpSpPr>
          <a:xfrm>
            <a:off x="3168000" y="345600"/>
            <a:ext cx="5974920" cy="1038960"/>
            <a:chOff x="3168000" y="345600"/>
            <a:chExt cx="5974920" cy="1038960"/>
          </a:xfrm>
        </p:grpSpPr>
        <p:sp>
          <p:nvSpPr>
            <p:cNvPr id="148" name="Прямоугольник 4"/>
            <p:cNvSpPr/>
            <p:nvPr/>
          </p:nvSpPr>
          <p:spPr>
            <a:xfrm>
              <a:off x="3168000" y="345600"/>
              <a:ext cx="5974920" cy="102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Метрики качества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Прямоугольник 5"/>
            <p:cNvSpPr/>
            <p:nvPr/>
          </p:nvSpPr>
          <p:spPr>
            <a:xfrm flipH="1" rot="10800000">
              <a:off x="3167640" y="354960"/>
              <a:ext cx="89640" cy="1029600"/>
            </a:xfrm>
            <a:custGeom>
              <a:avLst/>
              <a:gdLst>
                <a:gd name="textAreaLeft" fmla="*/ 4320 w 89640"/>
                <a:gd name="textAreaRight" fmla="*/ 103320 w 89640"/>
                <a:gd name="textAreaTop" fmla="*/ 0 h 1029600"/>
                <a:gd name="textAreaBottom" fmla="*/ 1038600 h 10296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0" name="Прямоугольник 6"/>
            <p:cNvSpPr/>
            <p:nvPr/>
          </p:nvSpPr>
          <p:spPr>
            <a:xfrm flipH="1">
              <a:off x="9025920" y="345600"/>
              <a:ext cx="106920" cy="1029600"/>
            </a:xfrm>
            <a:custGeom>
              <a:avLst/>
              <a:gdLst>
                <a:gd name="textAreaLeft" fmla="*/ -2880 w 106920"/>
                <a:gd name="textAreaRight" fmla="*/ 112680 w 106920"/>
                <a:gd name="textAreaTop" fmla="*/ 0 h 1029600"/>
                <a:gd name="textAreaBottom" fmla="*/ 1038600 h 10296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graphicFrame>
        <p:nvGraphicFramePr>
          <p:cNvPr id="151" name=""/>
          <p:cNvGraphicFramePr/>
          <p:nvPr/>
        </p:nvGraphicFramePr>
        <p:xfrm>
          <a:off x="520560" y="1630440"/>
          <a:ext cx="7708680" cy="3024000"/>
        </p:xfrm>
        <a:graphic>
          <a:graphicData uri="http://schemas.openxmlformats.org/drawingml/2006/table">
            <a:tbl>
              <a:tblPr/>
              <a:tblGrid>
                <a:gridCol w="4426200"/>
                <a:gridCol w="1442880"/>
                <a:gridCol w="1839960"/>
              </a:tblGrid>
              <a:tr h="6912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Классификатор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Тренировочная выборка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Тестовая выборка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LightGBM на полном датасете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0.8402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0.7754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LightGBM на подмножестве признаков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0.8286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0.7676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Адаптивный бустинг AdaBoost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0.7603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0.7577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Экстремальный градиентный бустинг XGBoost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0.8980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0.7565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Многослойная нейронная сеть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0.7566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0.7517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Логистическая регрессия + l1-регуляризация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0.7453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0.7488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Дерево решений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0.7294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0.7278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Логистическая регрессия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0.6607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0.6664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Текст 1"/>
          <p:cNvSpPr/>
          <p:nvPr/>
        </p:nvSpPr>
        <p:spPr>
          <a:xfrm>
            <a:off x="388800" y="1371960"/>
            <a:ext cx="11344320" cy="49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5000"/>
          </a:bodyPr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Все обученные классификаторы показывают значительно лучшие результаты, чем базовая модель (+0.227). Все ансамблевые модели работают лучше, чем одно дерево (буст +0.04)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LightGBM показал результаты лучше, чем адаптивный и экстремальный бустинги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Ребалансировка датасета дает выраженный положительный эффект на предсказательную способность всех рассмотренных классификаторов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 датасете выделены наиболее значимые для обучения признаки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Дальнейшие шаги по улучшению качества моделей могли бы включать: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Более тонкую настройку стандартизации непрерывных переменных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Снижение размерности, сокращение признаков в выборке, например методом главных компонент (PCA)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Подбор гиперпараметров (невозможен в текущем исследовании из-за большого количества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Обучение деревьев на случайных подвыборках (bagging и выбор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Стекинг нескольких ансамблей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Возможна в дальнейшем разработка приложения для использования обученной модели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Ссылка на репозиторий GitHub: </a:t>
            </a:r>
            <a:r>
              <a:rPr b="0" lang="ru-RU" sz="2200" spc="-1" strike="noStrike" u="sng">
                <a:solidFill>
                  <a:srgbClr val="1f75e2"/>
                </a:solidFill>
                <a:uFillTx/>
                <a:latin typeface="Arial"/>
                <a:ea typeface="Open Sans"/>
                <a:hlinkClick r:id="rId1"/>
              </a:rPr>
              <a:t>https://github.com/Spring-31/HC_default_risk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11"/>
          <p:cNvSpPr/>
          <p:nvPr/>
        </p:nvSpPr>
        <p:spPr>
          <a:xfrm>
            <a:off x="273600" y="6435000"/>
            <a:ext cx="56376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622C99E-C280-40FB-A638-3845B6B2B22A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4" name="Группа 11"/>
          <p:cNvGrpSpPr/>
          <p:nvPr/>
        </p:nvGrpSpPr>
        <p:grpSpPr>
          <a:xfrm>
            <a:off x="3168000" y="532080"/>
            <a:ext cx="3828960" cy="666000"/>
            <a:chOff x="3168000" y="532080"/>
            <a:chExt cx="3828960" cy="666000"/>
          </a:xfrm>
        </p:grpSpPr>
        <p:sp>
          <p:nvSpPr>
            <p:cNvPr id="155" name="Прямоугольник 29"/>
            <p:cNvSpPr/>
            <p:nvPr/>
          </p:nvSpPr>
          <p:spPr>
            <a:xfrm>
              <a:off x="3168000" y="532080"/>
              <a:ext cx="3828960" cy="659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Заключение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Прямоугольник 30"/>
            <p:cNvSpPr/>
            <p:nvPr/>
          </p:nvSpPr>
          <p:spPr>
            <a:xfrm flipH="1" rot="10800000">
              <a:off x="3167640" y="538560"/>
              <a:ext cx="57240" cy="659520"/>
            </a:xfrm>
            <a:custGeom>
              <a:avLst/>
              <a:gdLst>
                <a:gd name="textAreaLeft" fmla="*/ 3240 w 57240"/>
                <a:gd name="textAreaRight" fmla="*/ 66960 w 57240"/>
                <a:gd name="textAreaTop" fmla="*/ 0 h 659520"/>
                <a:gd name="textAreaBottom" fmla="*/ 666000 h 659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7" name="Прямоугольник 31"/>
            <p:cNvSpPr/>
            <p:nvPr/>
          </p:nvSpPr>
          <p:spPr>
            <a:xfrm flipH="1">
              <a:off x="6922080" y="532080"/>
              <a:ext cx="68400" cy="659520"/>
            </a:xfrm>
            <a:custGeom>
              <a:avLst/>
              <a:gdLst>
                <a:gd name="textAreaLeft" fmla="*/ -3240 w 68400"/>
                <a:gd name="textAreaRight" fmla="*/ 71640 w 68400"/>
                <a:gd name="textAreaTop" fmla="*/ 0 h 659520"/>
                <a:gd name="textAreaBottom" fmla="*/ 666000 h 659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9"/>
          <p:cNvSpPr/>
          <p:nvPr/>
        </p:nvSpPr>
        <p:spPr>
          <a:xfrm>
            <a:off x="273600" y="6435000"/>
            <a:ext cx="56376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93DE571-88A0-4F56-B36F-3CEEA7FCCAC9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10"/>
          <p:cNvSpPr/>
          <p:nvPr/>
        </p:nvSpPr>
        <p:spPr>
          <a:xfrm>
            <a:off x="2514600" y="2057400"/>
            <a:ext cx="6922800" cy="73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4000" spc="-1" strike="noStrike">
                <a:solidFill>
                  <a:srgbClr val="3465a4"/>
                </a:solidFill>
                <a:latin typeface="Constantia"/>
                <a:ea typeface="Open Sans"/>
              </a:rPr>
              <a:t>Спасибо за внимание!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26"/>
          <p:cNvSpPr/>
          <p:nvPr/>
        </p:nvSpPr>
        <p:spPr>
          <a:xfrm>
            <a:off x="273600" y="6435000"/>
            <a:ext cx="56376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E872CAE-B07B-44EE-9970-494C6E41357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9"/>
          <p:cNvSpPr/>
          <p:nvPr/>
        </p:nvSpPr>
        <p:spPr>
          <a:xfrm>
            <a:off x="457200" y="1406520"/>
            <a:ext cx="1149300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Цель исследования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— построить модель прогнозирования вероятности дефолта заемщика по кредитам, изучить подходы к моделированию и обработке данных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" name="Группа 1"/>
          <p:cNvGrpSpPr/>
          <p:nvPr/>
        </p:nvGrpSpPr>
        <p:grpSpPr>
          <a:xfrm>
            <a:off x="3168000" y="500760"/>
            <a:ext cx="3828960" cy="666000"/>
            <a:chOff x="3168000" y="500760"/>
            <a:chExt cx="3828960" cy="666000"/>
          </a:xfrm>
        </p:grpSpPr>
        <p:sp>
          <p:nvSpPr>
            <p:cNvPr id="37" name="Прямоугольник 1"/>
            <p:cNvSpPr/>
            <p:nvPr/>
          </p:nvSpPr>
          <p:spPr>
            <a:xfrm>
              <a:off x="3168000" y="500760"/>
              <a:ext cx="3828960" cy="659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Прямоугольник 2"/>
            <p:cNvSpPr/>
            <p:nvPr/>
          </p:nvSpPr>
          <p:spPr>
            <a:xfrm flipH="1" rot="10800000">
              <a:off x="3167640" y="507240"/>
              <a:ext cx="57240" cy="659520"/>
            </a:xfrm>
            <a:custGeom>
              <a:avLst/>
              <a:gdLst>
                <a:gd name="textAreaLeft" fmla="*/ 3240 w 57240"/>
                <a:gd name="textAreaRight" fmla="*/ 66960 w 57240"/>
                <a:gd name="textAreaTop" fmla="*/ 0 h 659520"/>
                <a:gd name="textAreaBottom" fmla="*/ 666000 h 659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39" name="Прямоугольник 3"/>
            <p:cNvSpPr/>
            <p:nvPr/>
          </p:nvSpPr>
          <p:spPr>
            <a:xfrm flipH="1">
              <a:off x="6922080" y="500760"/>
              <a:ext cx="68400" cy="659520"/>
            </a:xfrm>
            <a:custGeom>
              <a:avLst/>
              <a:gdLst>
                <a:gd name="textAreaLeft" fmla="*/ -3240 w 68400"/>
                <a:gd name="textAreaRight" fmla="*/ 71640 w 68400"/>
                <a:gd name="textAreaTop" fmla="*/ 0 h 659520"/>
                <a:gd name="textAreaBottom" fmla="*/ 666000 h 659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8229600" y="2715120"/>
            <a:ext cx="3157200" cy="1623240"/>
          </a:xfrm>
          <a:prstGeom prst="rect">
            <a:avLst/>
          </a:prstGeom>
          <a:ln w="0">
            <a:noFill/>
          </a:ln>
        </p:spPr>
      </p:pic>
      <p:sp>
        <p:nvSpPr>
          <p:cNvPr id="41" name=""/>
          <p:cNvSpPr/>
          <p:nvPr/>
        </p:nvSpPr>
        <p:spPr>
          <a:xfrm>
            <a:off x="457200" y="2743200"/>
            <a:ext cx="7081560" cy="224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Данные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предоставлены банком Home Credit для соревнования на платформе Kaggle и представляют собой обезличенную информацию о заявках и заявителях, их кредитной истории, платежах по ранее выданным в том же банке кредитах и кредитных картах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3"/>
          <p:cNvSpPr/>
          <p:nvPr/>
        </p:nvSpPr>
        <p:spPr>
          <a:xfrm>
            <a:off x="273600" y="6435000"/>
            <a:ext cx="56376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5FA539B-0282-4B1B-91B5-D51F5110C941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/>
          <p:nvPr/>
        </p:nvSpPr>
        <p:spPr>
          <a:xfrm>
            <a:off x="389160" y="1600200"/>
            <a:ext cx="11493000" cy="47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Для достижения целей данной работы, необходимо решить следующие </a:t>
            </a:r>
            <a:r>
              <a:rPr b="1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задачи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Изучить теоретические основы и методы предобработки данных и обучения моделей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Выполнить разведочный анализ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предобработку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отбор наиболее информативных переменных - предикторов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Обучить несколько моделей классификации для прогноза дефолта клиентов, оценить и сравнить их точность на тренировочном и тестовом датасетах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процедуру подбора гиперпараметров для улучшения качества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Создать репозиторий в GitHub и разместить там код и результаты исследования. Оформить файл README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Группа 5"/>
          <p:cNvGrpSpPr/>
          <p:nvPr/>
        </p:nvGrpSpPr>
        <p:grpSpPr>
          <a:xfrm>
            <a:off x="3168000" y="500760"/>
            <a:ext cx="3828960" cy="666000"/>
            <a:chOff x="3168000" y="500760"/>
            <a:chExt cx="3828960" cy="666000"/>
          </a:xfrm>
        </p:grpSpPr>
        <p:sp>
          <p:nvSpPr>
            <p:cNvPr id="45" name="Прямоугольник 16"/>
            <p:cNvSpPr/>
            <p:nvPr/>
          </p:nvSpPr>
          <p:spPr>
            <a:xfrm>
              <a:off x="3168000" y="500760"/>
              <a:ext cx="3828960" cy="659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Прямоугольник 17"/>
            <p:cNvSpPr/>
            <p:nvPr/>
          </p:nvSpPr>
          <p:spPr>
            <a:xfrm flipH="1" rot="10800000">
              <a:off x="3167640" y="507240"/>
              <a:ext cx="57240" cy="659520"/>
            </a:xfrm>
            <a:custGeom>
              <a:avLst/>
              <a:gdLst>
                <a:gd name="textAreaLeft" fmla="*/ 3240 w 57240"/>
                <a:gd name="textAreaRight" fmla="*/ 66960 w 57240"/>
                <a:gd name="textAreaTop" fmla="*/ 0 h 659520"/>
                <a:gd name="textAreaBottom" fmla="*/ 666000 h 659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47" name="Прямоугольник 18"/>
            <p:cNvSpPr/>
            <p:nvPr/>
          </p:nvSpPr>
          <p:spPr>
            <a:xfrm flipH="1">
              <a:off x="6922080" y="500760"/>
              <a:ext cx="68400" cy="659520"/>
            </a:xfrm>
            <a:custGeom>
              <a:avLst/>
              <a:gdLst>
                <a:gd name="textAreaLeft" fmla="*/ -3240 w 68400"/>
                <a:gd name="textAreaRight" fmla="*/ 71640 w 68400"/>
                <a:gd name="textAreaTop" fmla="*/ 0 h 659520"/>
                <a:gd name="textAreaBottom" fmla="*/ 666000 h 659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37240" cy="50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Целевая переменная —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бинарная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принимает значение 1 в случае, если клиент допускал просрочки по кредиту и 0 в противном случае.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Выборка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несбалансированная: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доля просроченных наблюдений в датасете составляет 8%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Датасет состоит из 9 файлов, в исследовании будут использованы 3 из них: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application – информация о заявителе и заявке, 307 тысяч заявок и 120 признаков, из них 16 категориальных и 37 бинарных. 23% полей пустые.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bureau – информация из бюро кредитных историй о кредитах: 1.7 млн записей и 15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previous_application – информация по кредитным заявкам в том же банке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Признаки из первой таблицы могут быть расширены агрегированными признаками из двух других таблиц, соединение происходит по ключу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Ожидаемо, что не все заемщики имеют кредитную историю. Следовательно, в результирующей выборке отсутствующих признаков значительное количество (25%)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Группа 7"/>
          <p:cNvGrpSpPr/>
          <p:nvPr/>
        </p:nvGrpSpPr>
        <p:grpSpPr>
          <a:xfrm>
            <a:off x="3168000" y="469440"/>
            <a:ext cx="3828960" cy="666000"/>
            <a:chOff x="3168000" y="469440"/>
            <a:chExt cx="3828960" cy="666000"/>
          </a:xfrm>
        </p:grpSpPr>
        <p:sp>
          <p:nvSpPr>
            <p:cNvPr id="50" name="Прямоугольник 8"/>
            <p:cNvSpPr/>
            <p:nvPr/>
          </p:nvSpPr>
          <p:spPr>
            <a:xfrm>
              <a:off x="3168000" y="469440"/>
              <a:ext cx="3828960" cy="659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Прямоугольник 58"/>
            <p:cNvSpPr/>
            <p:nvPr/>
          </p:nvSpPr>
          <p:spPr>
            <a:xfrm flipH="1" rot="10800000">
              <a:off x="3167640" y="475920"/>
              <a:ext cx="57240" cy="659520"/>
            </a:xfrm>
            <a:custGeom>
              <a:avLst/>
              <a:gdLst>
                <a:gd name="textAreaLeft" fmla="*/ 3240 w 57240"/>
                <a:gd name="textAreaRight" fmla="*/ 66960 w 57240"/>
                <a:gd name="textAreaTop" fmla="*/ 0 h 659520"/>
                <a:gd name="textAreaBottom" fmla="*/ 666000 h 659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2" name="Прямоугольник 58"/>
            <p:cNvSpPr/>
            <p:nvPr/>
          </p:nvSpPr>
          <p:spPr>
            <a:xfrm flipH="1">
              <a:off x="6922080" y="469440"/>
              <a:ext cx="68400" cy="659520"/>
            </a:xfrm>
            <a:custGeom>
              <a:avLst/>
              <a:gdLst>
                <a:gd name="textAreaLeft" fmla="*/ -3240 w 68400"/>
                <a:gd name="textAreaRight" fmla="*/ 71640 w 68400"/>
                <a:gd name="textAreaTop" fmla="*/ 0 h 659520"/>
                <a:gd name="textAreaBottom" fmla="*/ 666000 h 659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3" name="PlaceHolder 16"/>
          <p:cNvSpPr/>
          <p:nvPr/>
        </p:nvSpPr>
        <p:spPr>
          <a:xfrm>
            <a:off x="273600" y="6435000"/>
            <a:ext cx="56376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DA7D26A-3A24-4347-AA68-99BFBB9B3EC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3"/>
          <p:cNvGrpSpPr/>
          <p:nvPr/>
        </p:nvGrpSpPr>
        <p:grpSpPr>
          <a:xfrm>
            <a:off x="3168000" y="203760"/>
            <a:ext cx="6886080" cy="1197360"/>
            <a:chOff x="3168000" y="203760"/>
            <a:chExt cx="6886080" cy="1197360"/>
          </a:xfrm>
        </p:grpSpPr>
        <p:sp>
          <p:nvSpPr>
            <p:cNvPr id="55" name="Прямоугольник 7"/>
            <p:cNvSpPr/>
            <p:nvPr/>
          </p:nvSpPr>
          <p:spPr>
            <a:xfrm>
              <a:off x="3168000" y="203760"/>
              <a:ext cx="6886080" cy="1189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Распределение признаков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Прямоугольник 9"/>
            <p:cNvSpPr/>
            <p:nvPr/>
          </p:nvSpPr>
          <p:spPr>
            <a:xfrm flipH="1" rot="10800000">
              <a:off x="3167640" y="212040"/>
              <a:ext cx="106200" cy="1189080"/>
            </a:xfrm>
            <a:custGeom>
              <a:avLst/>
              <a:gdLst>
                <a:gd name="textAreaLeft" fmla="*/ 3960 w 106200"/>
                <a:gd name="textAreaRight" fmla="*/ 118080 w 106200"/>
                <a:gd name="textAreaTop" fmla="*/ 0 h 1189080"/>
                <a:gd name="textAreaBottom" fmla="*/ 1196640 h 11890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7" name="Прямоугольник 11"/>
            <p:cNvSpPr/>
            <p:nvPr/>
          </p:nvSpPr>
          <p:spPr>
            <a:xfrm flipH="1">
              <a:off x="9919080" y="203760"/>
              <a:ext cx="126360" cy="1189080"/>
            </a:xfrm>
            <a:custGeom>
              <a:avLst/>
              <a:gdLst>
                <a:gd name="textAreaLeft" fmla="*/ -4320 w 126360"/>
                <a:gd name="textAreaRight" fmla="*/ 129600 w 126360"/>
                <a:gd name="textAreaTop" fmla="*/ 0 h 1189080"/>
                <a:gd name="textAreaBottom" fmla="*/ 1196640 h 11890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8" name="PlaceHolder 17"/>
          <p:cNvSpPr/>
          <p:nvPr/>
        </p:nvSpPr>
        <p:spPr>
          <a:xfrm>
            <a:off x="273600" y="6435000"/>
            <a:ext cx="56376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92B50C9-0465-46F5-9B3C-24313640DC73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6"/>
          <p:cNvSpPr/>
          <p:nvPr/>
        </p:nvSpPr>
        <p:spPr>
          <a:xfrm>
            <a:off x="5943600" y="1602360"/>
            <a:ext cx="5712120" cy="13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 lnSpcReduction="10000"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Большинство непрерывных имеют смещенное влево или вправо распределение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таких данных имеет смысл использовать метод межквартильного расстояния для определения выбросов вместо метода 3-сигм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52160" y="1492200"/>
            <a:ext cx="2660760" cy="267408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136680" y="1492200"/>
            <a:ext cx="2647440" cy="266940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541800" y="4170960"/>
            <a:ext cx="2427120" cy="245556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3384720" y="4271400"/>
            <a:ext cx="2283120" cy="230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17"/>
          <p:cNvGrpSpPr/>
          <p:nvPr/>
        </p:nvGrpSpPr>
        <p:grpSpPr>
          <a:xfrm>
            <a:off x="3168000" y="203760"/>
            <a:ext cx="6886080" cy="1197360"/>
            <a:chOff x="3168000" y="203760"/>
            <a:chExt cx="6886080" cy="1197360"/>
          </a:xfrm>
        </p:grpSpPr>
        <p:sp>
          <p:nvSpPr>
            <p:cNvPr id="65" name="Прямоугольник 47"/>
            <p:cNvSpPr/>
            <p:nvPr/>
          </p:nvSpPr>
          <p:spPr>
            <a:xfrm>
              <a:off x="3168000" y="203760"/>
              <a:ext cx="6886080" cy="1189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Корреляции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Прямоугольник 48"/>
            <p:cNvSpPr/>
            <p:nvPr/>
          </p:nvSpPr>
          <p:spPr>
            <a:xfrm flipH="1" rot="10800000">
              <a:off x="3167640" y="212040"/>
              <a:ext cx="106200" cy="1189080"/>
            </a:xfrm>
            <a:custGeom>
              <a:avLst/>
              <a:gdLst>
                <a:gd name="textAreaLeft" fmla="*/ 3960 w 106200"/>
                <a:gd name="textAreaRight" fmla="*/ 118080 w 106200"/>
                <a:gd name="textAreaTop" fmla="*/ 0 h 1189080"/>
                <a:gd name="textAreaBottom" fmla="*/ 1196640 h 11890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67" name="Прямоугольник 49"/>
            <p:cNvSpPr/>
            <p:nvPr/>
          </p:nvSpPr>
          <p:spPr>
            <a:xfrm flipH="1">
              <a:off x="9919080" y="203760"/>
              <a:ext cx="126360" cy="1189080"/>
            </a:xfrm>
            <a:custGeom>
              <a:avLst/>
              <a:gdLst>
                <a:gd name="textAreaLeft" fmla="*/ -4320 w 126360"/>
                <a:gd name="textAreaRight" fmla="*/ 129600 w 126360"/>
                <a:gd name="textAreaTop" fmla="*/ 0 h 1189080"/>
                <a:gd name="textAreaBottom" fmla="*/ 1196640 h 11890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68" name="PlaceHolder 2"/>
          <p:cNvSpPr/>
          <p:nvPr/>
        </p:nvSpPr>
        <p:spPr>
          <a:xfrm>
            <a:off x="273600" y="6435000"/>
            <a:ext cx="56376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66C7749-9C51-47E2-8011-A77AD2562798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5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8"/>
          <p:cNvSpPr/>
          <p:nvPr/>
        </p:nvSpPr>
        <p:spPr>
          <a:xfrm>
            <a:off x="388440" y="1600200"/>
            <a:ext cx="440640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Тепловая карта корреляций показывает наличие сильно попарно-коррелированных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2"/>
          <p:cNvSpPr/>
          <p:nvPr/>
        </p:nvSpPr>
        <p:spPr>
          <a:xfrm>
            <a:off x="5029200" y="1600200"/>
            <a:ext cx="6854040" cy="113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333" lnSpcReduction="10000"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Корреляции с целевой переменной TARGET не превосходят 0.22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Незначительную линейную зависимость имеют 5 переменных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"/>
          <p:cNvGraphicFramePr/>
          <p:nvPr/>
        </p:nvGraphicFramePr>
        <p:xfrm>
          <a:off x="5226120" y="2768760"/>
          <a:ext cx="3870000" cy="2270160"/>
        </p:xfrm>
        <a:graphic>
          <a:graphicData uri="http://schemas.openxmlformats.org/drawingml/2006/table">
            <a:tbl>
              <a:tblPr/>
              <a:tblGrid>
                <a:gridCol w="2620440"/>
                <a:gridCol w="1249920"/>
              </a:tblGrid>
              <a:tr h="4136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Correlation (Pearson)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APPS_EXT_SOURCE_MEAN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BUREAU_DAYS_CREDIT_MEAN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DAYS_BIRTH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PREV_REFUSED_RATIO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529200" y="2536920"/>
            <a:ext cx="4110840" cy="351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5778000" cy="525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бинарных признаков, приведение их к целочисленному типу «1» / «0» там, где это необходимо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категориальных признаков. Группировка категориальных признаков с большим количеством категорий (количество типов занятости сокращено с 12 до 3, типов организации — с 58 до 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Добавление новых числовых признаков на основании агрегации информации о предыдущей кредитной истории (такие как коэффициенты кредитной нагрузки, доход в расчете на одного члена семьи и др.)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" name="Группа 4"/>
          <p:cNvGrpSpPr/>
          <p:nvPr/>
        </p:nvGrpSpPr>
        <p:grpSpPr>
          <a:xfrm>
            <a:off x="3168000" y="243720"/>
            <a:ext cx="6427440" cy="1117440"/>
            <a:chOff x="3168000" y="243720"/>
            <a:chExt cx="6427440" cy="1117440"/>
          </a:xfrm>
        </p:grpSpPr>
        <p:sp>
          <p:nvSpPr>
            <p:cNvPr id="75" name="Прямоугольник 12"/>
            <p:cNvSpPr/>
            <p:nvPr/>
          </p:nvSpPr>
          <p:spPr>
            <a:xfrm>
              <a:off x="3168000" y="243720"/>
              <a:ext cx="6427440" cy="11102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Прямоугольник 13"/>
            <p:cNvSpPr/>
            <p:nvPr/>
          </p:nvSpPr>
          <p:spPr>
            <a:xfrm flipH="1" rot="10800000">
              <a:off x="3168000" y="250920"/>
              <a:ext cx="100080" cy="1110240"/>
            </a:xfrm>
            <a:custGeom>
              <a:avLst/>
              <a:gdLst>
                <a:gd name="textAreaLeft" fmla="*/ 3600 w 100080"/>
                <a:gd name="textAreaRight" fmla="*/ 110520 w 100080"/>
                <a:gd name="textAreaTop" fmla="*/ 0 h 1110240"/>
                <a:gd name="textAreaBottom" fmla="*/ 1116720 h 11102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77" name="Прямоугольник 15"/>
            <p:cNvSpPr/>
            <p:nvPr/>
          </p:nvSpPr>
          <p:spPr>
            <a:xfrm flipH="1">
              <a:off x="9469800" y="243720"/>
              <a:ext cx="118800" cy="1110240"/>
            </a:xfrm>
            <a:custGeom>
              <a:avLst/>
              <a:gdLst>
                <a:gd name="textAreaLeft" fmla="*/ -3240 w 118800"/>
                <a:gd name="textAreaRight" fmla="*/ 122040 w 118800"/>
                <a:gd name="textAreaTop" fmla="*/ 0 h 1110240"/>
                <a:gd name="textAreaBottom" fmla="*/ 1116720 h 11102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78" name="Google Shape;149;p4"/>
          <p:cNvSpPr/>
          <p:nvPr/>
        </p:nvSpPr>
        <p:spPr>
          <a:xfrm>
            <a:off x="6400800" y="1359000"/>
            <a:ext cx="5480640" cy="526464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Дополнительные агрегированные показатели: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кредита к залогу (LTV)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долга к доходу (DTI)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ранее выданных кредитов клиента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типов ранее выданных кредитов (POS/потребительный и т. д.)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Среднее количество кредитов каждого типа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активных кредитов от общего числа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пролонгированных кредитов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просроченных платежей к общему долгу на момент заявки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кредитов, у которых дата погашения в прошлом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одобренной суммы кредита к выбранной сумме кредита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... другие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Итого 120 оригинальный признаков и еще 140 дополнительных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18"/>
          <p:cNvSpPr/>
          <p:nvPr/>
        </p:nvSpPr>
        <p:spPr>
          <a:xfrm>
            <a:off x="273600" y="6435000"/>
            <a:ext cx="56376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346A616-CFFF-4F3F-973D-6A21F6C6432C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7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388440" y="1600200"/>
            <a:ext cx="11493000" cy="50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4) Первичная обработка отсутствующих значений: признаки с большим количеством отсутствующих значений (более 25%) исключены из фичей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Анализ аномалий и выбросов: построены графики распределения, на основании визуального анализа принято решение, что большинство переменных имеет значительный процент выбросов.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6) Заполнение пропусков (imputation):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Проверяем что нет “бесконечности” среди признаков типа float, там где есть - исправляем их на NaN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категориальных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наиболее распространенным значением (strategy=’mean’)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числовых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средним значением (strategy='most_frequent')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заполнения использован модуль SimpleImputer библиотеки sklearn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Нормализация и стандартизация: применяем One-Hot encoding для категориальных переменных (всего таких 15 штук) и стандартизацию для числовых переменных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Группа 14"/>
          <p:cNvGrpSpPr/>
          <p:nvPr/>
        </p:nvGrpSpPr>
        <p:grpSpPr>
          <a:xfrm>
            <a:off x="3168000" y="243720"/>
            <a:ext cx="6427440" cy="1117440"/>
            <a:chOff x="3168000" y="243720"/>
            <a:chExt cx="6427440" cy="1117440"/>
          </a:xfrm>
        </p:grpSpPr>
        <p:sp>
          <p:nvSpPr>
            <p:cNvPr id="82" name="Прямоугольник 38"/>
            <p:cNvSpPr/>
            <p:nvPr/>
          </p:nvSpPr>
          <p:spPr>
            <a:xfrm>
              <a:off x="3168000" y="243720"/>
              <a:ext cx="6427440" cy="11102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данных: продолжение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Прямоугольник 39"/>
            <p:cNvSpPr/>
            <p:nvPr/>
          </p:nvSpPr>
          <p:spPr>
            <a:xfrm flipH="1" rot="10800000">
              <a:off x="3168000" y="250920"/>
              <a:ext cx="100080" cy="1110240"/>
            </a:xfrm>
            <a:custGeom>
              <a:avLst/>
              <a:gdLst>
                <a:gd name="textAreaLeft" fmla="*/ 3600 w 100080"/>
                <a:gd name="textAreaRight" fmla="*/ 110520 w 100080"/>
                <a:gd name="textAreaTop" fmla="*/ 0 h 1110240"/>
                <a:gd name="textAreaBottom" fmla="*/ 1116720 h 11102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4" name="Прямоугольник 40"/>
            <p:cNvSpPr/>
            <p:nvPr/>
          </p:nvSpPr>
          <p:spPr>
            <a:xfrm flipH="1">
              <a:off x="9469800" y="243720"/>
              <a:ext cx="118800" cy="1110240"/>
            </a:xfrm>
            <a:custGeom>
              <a:avLst/>
              <a:gdLst>
                <a:gd name="textAreaLeft" fmla="*/ -3240 w 118800"/>
                <a:gd name="textAreaRight" fmla="*/ 122040 w 118800"/>
                <a:gd name="textAreaTop" fmla="*/ 0 h 1110240"/>
                <a:gd name="textAreaBottom" fmla="*/ 1116720 h 11102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85" name="PlaceHolder 22"/>
          <p:cNvSpPr/>
          <p:nvPr/>
        </p:nvSpPr>
        <p:spPr>
          <a:xfrm>
            <a:off x="273600" y="6435000"/>
            <a:ext cx="56376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4FAC773-E9C3-4593-9E82-76B75893027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Группа 6"/>
          <p:cNvGrpSpPr/>
          <p:nvPr/>
        </p:nvGrpSpPr>
        <p:grpSpPr>
          <a:xfrm>
            <a:off x="3168000" y="322920"/>
            <a:ext cx="5514120" cy="959040"/>
            <a:chOff x="3168000" y="322920"/>
            <a:chExt cx="5514120" cy="959040"/>
          </a:xfrm>
        </p:grpSpPr>
        <p:sp>
          <p:nvSpPr>
            <p:cNvPr id="87" name="Прямоугольник 10"/>
            <p:cNvSpPr/>
            <p:nvPr/>
          </p:nvSpPr>
          <p:spPr>
            <a:xfrm>
              <a:off x="3168000" y="322920"/>
              <a:ext cx="5514120" cy="9514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Метрики качества классификаторов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рямоугольник 14"/>
            <p:cNvSpPr/>
            <p:nvPr/>
          </p:nvSpPr>
          <p:spPr>
            <a:xfrm flipH="1" rot="10800000">
              <a:off x="3167640" y="330480"/>
              <a:ext cx="84600" cy="951480"/>
            </a:xfrm>
            <a:custGeom>
              <a:avLst/>
              <a:gdLst>
                <a:gd name="textAreaLeft" fmla="*/ 3240 w 84600"/>
                <a:gd name="textAreaRight" fmla="*/ 95040 w 84600"/>
                <a:gd name="textAreaTop" fmla="*/ 0 h 951480"/>
                <a:gd name="textAreaBottom" fmla="*/ 958320 h 951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9" name="Прямоугольник 19"/>
            <p:cNvSpPr/>
            <p:nvPr/>
          </p:nvSpPr>
          <p:spPr>
            <a:xfrm flipH="1">
              <a:off x="8574120" y="322920"/>
              <a:ext cx="100440" cy="951480"/>
            </a:xfrm>
            <a:custGeom>
              <a:avLst/>
              <a:gdLst>
                <a:gd name="textAreaLeft" fmla="*/ 1800 w 100440"/>
                <a:gd name="textAreaRight" fmla="*/ 108720 w 100440"/>
                <a:gd name="textAreaTop" fmla="*/ 0 h 951480"/>
                <a:gd name="textAreaBottom" fmla="*/ 958320 h 951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0" name="PlaceHolder 20"/>
          <p:cNvSpPr/>
          <p:nvPr/>
        </p:nvSpPr>
        <p:spPr>
          <a:xfrm>
            <a:off x="273600" y="6435000"/>
            <a:ext cx="56376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1EC5A92-F013-4290-A023-2347A4C533D3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228600" y="1403280"/>
          <a:ext cx="7543080" cy="5137560"/>
        </p:xfrm>
        <a:graphic>
          <a:graphicData uri="http://schemas.openxmlformats.org/drawingml/2006/table">
            <a:tbl>
              <a:tblPr/>
              <a:tblGrid>
                <a:gridCol w="1101960"/>
                <a:gridCol w="3201120"/>
                <a:gridCol w="3240360"/>
              </a:tblGrid>
              <a:tr h="2980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Метрика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Применение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95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 (правильность)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верно классифицированных наблюдений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 (точность)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истинноположительных прогнозов среди всех положительных прогнозов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ложно-положительные исходы (снижение риска отказать хорошим заемщикам)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recall (полнота)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Отношение истинноположительных прогнозов ко всем фактически положительным наблюдениям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ложно-отрицательные исходы (снижение риска дефолта)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f-score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Гармоническое среднее между полнотой и точностью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Баланс между полнотой и точностью (f2 – в пользу полноты, f0.5 – в пользу точности)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auc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ROC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 auc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precision-recall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несбалансированных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"/>
          <p:cNvSpPr/>
          <p:nvPr/>
        </p:nvSpPr>
        <p:spPr>
          <a:xfrm>
            <a:off x="8121600" y="1371600"/>
            <a:ext cx="3881880" cy="456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 качестве базовой модели для задачи классификации будем использовать две: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Классификатор большинства (предсказывает самый частый класс – 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Случайный классификатор (присваивает классы случайным образом, на основании распределения обучающей выборки)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952400" y="3128400"/>
            <a:ext cx="3767040" cy="54720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7759800" y="5571000"/>
            <a:ext cx="4348440" cy="53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2391</TotalTime>
  <Application>LibreOffice/24.2.1.2$Windows_X86_64 LibreOffice_project/db4def46b0453cc22e2d0305797cf981b68ef5ac</Application>
  <AppVersion>15.0000</AppVersion>
  <Words>67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  <dc:description/>
  <dc:language>en-US</dc:language>
  <cp:lastModifiedBy/>
  <dcterms:modified xsi:type="dcterms:W3CDTF">2025-02-28T23:13:46Z</dcterms:modified>
  <cp:revision>256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